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4"/>
  </p:sldMasterIdLst>
  <p:notesMasterIdLst>
    <p:notesMasterId r:id="rId34"/>
  </p:notesMasterIdLst>
  <p:sldIdLst>
    <p:sldId id="256" r:id="rId5"/>
    <p:sldId id="257" r:id="rId6"/>
    <p:sldId id="258" r:id="rId7"/>
    <p:sldId id="259" r:id="rId8"/>
    <p:sldId id="260" r:id="rId9"/>
    <p:sldId id="261" r:id="rId10"/>
    <p:sldId id="263" r:id="rId11"/>
    <p:sldId id="267" r:id="rId12"/>
    <p:sldId id="284" r:id="rId13"/>
    <p:sldId id="285" r:id="rId14"/>
    <p:sldId id="266" r:id="rId15"/>
    <p:sldId id="265" r:id="rId16"/>
    <p:sldId id="264" r:id="rId17"/>
    <p:sldId id="262" r:id="rId18"/>
    <p:sldId id="272" r:id="rId19"/>
    <p:sldId id="268" r:id="rId20"/>
    <p:sldId id="270" r:id="rId21"/>
    <p:sldId id="271" r:id="rId22"/>
    <p:sldId id="273" r:id="rId23"/>
    <p:sldId id="283" r:id="rId24"/>
    <p:sldId id="274" r:id="rId25"/>
    <p:sldId id="280" r:id="rId26"/>
    <p:sldId id="279" r:id="rId27"/>
    <p:sldId id="278" r:id="rId28"/>
    <p:sldId id="275" r:id="rId29"/>
    <p:sldId id="276" r:id="rId30"/>
    <p:sldId id="277"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60DF99-25B6-25EA-B0BE-C707CB142868}" name="Florence Lee Fasugbe" initials="FF" userId="S::flf9@nau.edu::3ff5619e-d244-4bf5-ab91-f29f2b2ee86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8F4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94660"/>
  </p:normalViewPr>
  <p:slideViewPr>
    <p:cSldViewPr snapToGrid="0">
      <p:cViewPr varScale="1">
        <p:scale>
          <a:sx n="150" d="100"/>
          <a:sy n="150" d="100"/>
        </p:scale>
        <p:origin x="3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5FFC2E-8D64-4EC2-83B6-A162D11E9378}"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1197A8E-4AA7-4DF6-94AC-46097DA1613C}">
      <dgm:prSet/>
      <dgm:spPr/>
      <dgm:t>
        <a:bodyPr/>
        <a:lstStyle/>
        <a:p>
          <a:pPr>
            <a:lnSpc>
              <a:spcPct val="100000"/>
            </a:lnSpc>
          </a:pPr>
          <a:r>
            <a:rPr lang="en-US"/>
            <a:t>We set up an account with NAU Foundation</a:t>
          </a:r>
        </a:p>
      </dgm:t>
    </dgm:pt>
    <dgm:pt modelId="{5CAB9E68-BA95-46D6-87EF-C42BFF3C0EFF}" type="parTrans" cxnId="{0354062B-7F93-4275-A445-E78FE9AAF0CE}">
      <dgm:prSet/>
      <dgm:spPr/>
      <dgm:t>
        <a:bodyPr/>
        <a:lstStyle/>
        <a:p>
          <a:endParaRPr lang="en-US"/>
        </a:p>
      </dgm:t>
    </dgm:pt>
    <dgm:pt modelId="{9144A0B4-7531-4649-98A5-85F9DC4274EF}" type="sibTrans" cxnId="{0354062B-7F93-4275-A445-E78FE9AAF0CE}">
      <dgm:prSet/>
      <dgm:spPr/>
      <dgm:t>
        <a:bodyPr/>
        <a:lstStyle/>
        <a:p>
          <a:endParaRPr lang="en-US"/>
        </a:p>
      </dgm:t>
    </dgm:pt>
    <dgm:pt modelId="{A228FFA5-3F61-4A09-87D6-50A3992A828E}">
      <dgm:prSet/>
      <dgm:spPr/>
      <dgm:t>
        <a:bodyPr/>
        <a:lstStyle/>
        <a:p>
          <a:pPr>
            <a:lnSpc>
              <a:spcPct val="100000"/>
            </a:lnSpc>
          </a:pPr>
          <a:r>
            <a:rPr lang="en-US"/>
            <a:t>Working on creating Events with Panda Express</a:t>
          </a:r>
        </a:p>
      </dgm:t>
    </dgm:pt>
    <dgm:pt modelId="{0AC1B04D-6AF4-402D-9C6F-B457D52470B0}" type="parTrans" cxnId="{6F1E6EBF-B209-4A34-BFF9-5D40EB0B422F}">
      <dgm:prSet/>
      <dgm:spPr/>
      <dgm:t>
        <a:bodyPr/>
        <a:lstStyle/>
        <a:p>
          <a:endParaRPr lang="en-US"/>
        </a:p>
      </dgm:t>
    </dgm:pt>
    <dgm:pt modelId="{85B0B407-32B7-4EBA-9A55-2E931CEF13C6}" type="sibTrans" cxnId="{6F1E6EBF-B209-4A34-BFF9-5D40EB0B422F}">
      <dgm:prSet/>
      <dgm:spPr/>
      <dgm:t>
        <a:bodyPr/>
        <a:lstStyle/>
        <a:p>
          <a:endParaRPr lang="en-US"/>
        </a:p>
      </dgm:t>
    </dgm:pt>
    <dgm:pt modelId="{F17B5BBB-0BE1-47B1-AEB0-97C82FA382CE}">
      <dgm:prSet/>
      <dgm:spPr/>
      <dgm:t>
        <a:bodyPr/>
        <a:lstStyle/>
        <a:p>
          <a:pPr>
            <a:lnSpc>
              <a:spcPct val="100000"/>
            </a:lnSpc>
          </a:pPr>
          <a:r>
            <a:rPr lang="en-US"/>
            <a:t>Set up a GoFundMe</a:t>
          </a:r>
        </a:p>
      </dgm:t>
    </dgm:pt>
    <dgm:pt modelId="{FECF0031-C706-4471-B50A-AE60C7D840C5}" type="parTrans" cxnId="{3D681B31-CD9A-4E1E-A27F-BB772A48094E}">
      <dgm:prSet/>
      <dgm:spPr/>
      <dgm:t>
        <a:bodyPr/>
        <a:lstStyle/>
        <a:p>
          <a:endParaRPr lang="en-US"/>
        </a:p>
      </dgm:t>
    </dgm:pt>
    <dgm:pt modelId="{EC660660-8076-4498-AE58-E732154042D8}" type="sibTrans" cxnId="{3D681B31-CD9A-4E1E-A27F-BB772A48094E}">
      <dgm:prSet/>
      <dgm:spPr/>
      <dgm:t>
        <a:bodyPr/>
        <a:lstStyle/>
        <a:p>
          <a:endParaRPr lang="en-US"/>
        </a:p>
      </dgm:t>
    </dgm:pt>
    <dgm:pt modelId="{AF9F12EB-BC54-4157-91C5-9262482428FF}" type="pres">
      <dgm:prSet presAssocID="{695FFC2E-8D64-4EC2-83B6-A162D11E9378}" presName="root" presStyleCnt="0">
        <dgm:presLayoutVars>
          <dgm:dir/>
          <dgm:resizeHandles val="exact"/>
        </dgm:presLayoutVars>
      </dgm:prSet>
      <dgm:spPr/>
    </dgm:pt>
    <dgm:pt modelId="{52A66D96-30C8-4965-B20F-606711C33DCA}" type="pres">
      <dgm:prSet presAssocID="{01197A8E-4AA7-4DF6-94AC-46097DA1613C}" presName="compNode" presStyleCnt="0"/>
      <dgm:spPr/>
    </dgm:pt>
    <dgm:pt modelId="{E49C8F77-EC24-4979-932A-4990A30C68C6}" type="pres">
      <dgm:prSet presAssocID="{01197A8E-4AA7-4DF6-94AC-46097DA1613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D3944238-9383-47DD-9012-D70D87D2D1DF}" type="pres">
      <dgm:prSet presAssocID="{01197A8E-4AA7-4DF6-94AC-46097DA1613C}" presName="spaceRect" presStyleCnt="0"/>
      <dgm:spPr/>
    </dgm:pt>
    <dgm:pt modelId="{47F16A35-75F7-4A8E-8319-70CFF4483B57}" type="pres">
      <dgm:prSet presAssocID="{01197A8E-4AA7-4DF6-94AC-46097DA1613C}" presName="textRect" presStyleLbl="revTx" presStyleIdx="0" presStyleCnt="3">
        <dgm:presLayoutVars>
          <dgm:chMax val="1"/>
          <dgm:chPref val="1"/>
        </dgm:presLayoutVars>
      </dgm:prSet>
      <dgm:spPr/>
    </dgm:pt>
    <dgm:pt modelId="{D02967B8-1966-49F0-9E20-B3CD9F47F186}" type="pres">
      <dgm:prSet presAssocID="{9144A0B4-7531-4649-98A5-85F9DC4274EF}" presName="sibTrans" presStyleCnt="0"/>
      <dgm:spPr/>
    </dgm:pt>
    <dgm:pt modelId="{351427F1-FFD6-46ED-8858-59842035D04B}" type="pres">
      <dgm:prSet presAssocID="{A228FFA5-3F61-4A09-87D6-50A3992A828E}" presName="compNode" presStyleCnt="0"/>
      <dgm:spPr/>
    </dgm:pt>
    <dgm:pt modelId="{347AB606-2F7A-4968-8E8A-BFC36F52270A}" type="pres">
      <dgm:prSet presAssocID="{A228FFA5-3F61-4A09-87D6-50A3992A828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nda"/>
        </a:ext>
      </dgm:extLst>
    </dgm:pt>
    <dgm:pt modelId="{E05D1225-7109-43A8-93C0-E8FF3BD745AB}" type="pres">
      <dgm:prSet presAssocID="{A228FFA5-3F61-4A09-87D6-50A3992A828E}" presName="spaceRect" presStyleCnt="0"/>
      <dgm:spPr/>
    </dgm:pt>
    <dgm:pt modelId="{44400AB8-92BA-4EB2-A4D5-27C05E8DC3C3}" type="pres">
      <dgm:prSet presAssocID="{A228FFA5-3F61-4A09-87D6-50A3992A828E}" presName="textRect" presStyleLbl="revTx" presStyleIdx="1" presStyleCnt="3">
        <dgm:presLayoutVars>
          <dgm:chMax val="1"/>
          <dgm:chPref val="1"/>
        </dgm:presLayoutVars>
      </dgm:prSet>
      <dgm:spPr/>
    </dgm:pt>
    <dgm:pt modelId="{AAC9FAB0-38CA-4BA9-8E6F-A8093182DE51}" type="pres">
      <dgm:prSet presAssocID="{85B0B407-32B7-4EBA-9A55-2E931CEF13C6}" presName="sibTrans" presStyleCnt="0"/>
      <dgm:spPr/>
    </dgm:pt>
    <dgm:pt modelId="{5FC018EA-7302-48BE-B226-68D1C9D3F298}" type="pres">
      <dgm:prSet presAssocID="{F17B5BBB-0BE1-47B1-AEB0-97C82FA382CE}" presName="compNode" presStyleCnt="0"/>
      <dgm:spPr/>
    </dgm:pt>
    <dgm:pt modelId="{F534B815-9475-49BC-B1FB-771F71173D51}" type="pres">
      <dgm:prSet presAssocID="{F17B5BBB-0BE1-47B1-AEB0-97C82FA382C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1E33B7BB-ACFF-410A-9D61-26E8E1B63603}" type="pres">
      <dgm:prSet presAssocID="{F17B5BBB-0BE1-47B1-AEB0-97C82FA382CE}" presName="spaceRect" presStyleCnt="0"/>
      <dgm:spPr/>
    </dgm:pt>
    <dgm:pt modelId="{522ED5F2-61C3-4F52-9BEE-E147EC7EB0D8}" type="pres">
      <dgm:prSet presAssocID="{F17B5BBB-0BE1-47B1-AEB0-97C82FA382CE}" presName="textRect" presStyleLbl="revTx" presStyleIdx="2" presStyleCnt="3">
        <dgm:presLayoutVars>
          <dgm:chMax val="1"/>
          <dgm:chPref val="1"/>
        </dgm:presLayoutVars>
      </dgm:prSet>
      <dgm:spPr/>
    </dgm:pt>
  </dgm:ptLst>
  <dgm:cxnLst>
    <dgm:cxn modelId="{0354062B-7F93-4275-A445-E78FE9AAF0CE}" srcId="{695FFC2E-8D64-4EC2-83B6-A162D11E9378}" destId="{01197A8E-4AA7-4DF6-94AC-46097DA1613C}" srcOrd="0" destOrd="0" parTransId="{5CAB9E68-BA95-46D6-87EF-C42BFF3C0EFF}" sibTransId="{9144A0B4-7531-4649-98A5-85F9DC4274EF}"/>
    <dgm:cxn modelId="{3D681B31-CD9A-4E1E-A27F-BB772A48094E}" srcId="{695FFC2E-8D64-4EC2-83B6-A162D11E9378}" destId="{F17B5BBB-0BE1-47B1-AEB0-97C82FA382CE}" srcOrd="2" destOrd="0" parTransId="{FECF0031-C706-4471-B50A-AE60C7D840C5}" sibTransId="{EC660660-8076-4498-AE58-E732154042D8}"/>
    <dgm:cxn modelId="{5EEA8746-6BB1-41C0-BE37-7A635F8ED221}" type="presOf" srcId="{695FFC2E-8D64-4EC2-83B6-A162D11E9378}" destId="{AF9F12EB-BC54-4157-91C5-9262482428FF}" srcOrd="0" destOrd="0" presId="urn:microsoft.com/office/officeart/2018/2/layout/IconLabelList"/>
    <dgm:cxn modelId="{4F131F7F-CF18-42CC-907D-D179EB2DF7E5}" type="presOf" srcId="{01197A8E-4AA7-4DF6-94AC-46097DA1613C}" destId="{47F16A35-75F7-4A8E-8319-70CFF4483B57}" srcOrd="0" destOrd="0" presId="urn:microsoft.com/office/officeart/2018/2/layout/IconLabelList"/>
    <dgm:cxn modelId="{A638399A-5339-4D96-9BB5-1F4C03BB4CDA}" type="presOf" srcId="{A228FFA5-3F61-4A09-87D6-50A3992A828E}" destId="{44400AB8-92BA-4EB2-A4D5-27C05E8DC3C3}" srcOrd="0" destOrd="0" presId="urn:microsoft.com/office/officeart/2018/2/layout/IconLabelList"/>
    <dgm:cxn modelId="{6F1E6EBF-B209-4A34-BFF9-5D40EB0B422F}" srcId="{695FFC2E-8D64-4EC2-83B6-A162D11E9378}" destId="{A228FFA5-3F61-4A09-87D6-50A3992A828E}" srcOrd="1" destOrd="0" parTransId="{0AC1B04D-6AF4-402D-9C6F-B457D52470B0}" sibTransId="{85B0B407-32B7-4EBA-9A55-2E931CEF13C6}"/>
    <dgm:cxn modelId="{3A0EE5EA-26C6-450C-A8F0-FDC446DD0C66}" type="presOf" srcId="{F17B5BBB-0BE1-47B1-AEB0-97C82FA382CE}" destId="{522ED5F2-61C3-4F52-9BEE-E147EC7EB0D8}" srcOrd="0" destOrd="0" presId="urn:microsoft.com/office/officeart/2018/2/layout/IconLabelList"/>
    <dgm:cxn modelId="{366D279F-E2FD-42E3-BF0D-144BC057BFE7}" type="presParOf" srcId="{AF9F12EB-BC54-4157-91C5-9262482428FF}" destId="{52A66D96-30C8-4965-B20F-606711C33DCA}" srcOrd="0" destOrd="0" presId="urn:microsoft.com/office/officeart/2018/2/layout/IconLabelList"/>
    <dgm:cxn modelId="{81861672-D080-4F5F-A7A4-5761CB6B4B63}" type="presParOf" srcId="{52A66D96-30C8-4965-B20F-606711C33DCA}" destId="{E49C8F77-EC24-4979-932A-4990A30C68C6}" srcOrd="0" destOrd="0" presId="urn:microsoft.com/office/officeart/2018/2/layout/IconLabelList"/>
    <dgm:cxn modelId="{1DEB0C6E-27FC-4FFE-A5B9-7FD5D3FA66FA}" type="presParOf" srcId="{52A66D96-30C8-4965-B20F-606711C33DCA}" destId="{D3944238-9383-47DD-9012-D70D87D2D1DF}" srcOrd="1" destOrd="0" presId="urn:microsoft.com/office/officeart/2018/2/layout/IconLabelList"/>
    <dgm:cxn modelId="{DF01F574-2B2B-4E29-B33D-257FEE02DC07}" type="presParOf" srcId="{52A66D96-30C8-4965-B20F-606711C33DCA}" destId="{47F16A35-75F7-4A8E-8319-70CFF4483B57}" srcOrd="2" destOrd="0" presId="urn:microsoft.com/office/officeart/2018/2/layout/IconLabelList"/>
    <dgm:cxn modelId="{797892CA-8BC6-4DCA-841A-61163789E994}" type="presParOf" srcId="{AF9F12EB-BC54-4157-91C5-9262482428FF}" destId="{D02967B8-1966-49F0-9E20-B3CD9F47F186}" srcOrd="1" destOrd="0" presId="urn:microsoft.com/office/officeart/2018/2/layout/IconLabelList"/>
    <dgm:cxn modelId="{537F78EF-1294-40AC-B667-4E3CFCC2ADC2}" type="presParOf" srcId="{AF9F12EB-BC54-4157-91C5-9262482428FF}" destId="{351427F1-FFD6-46ED-8858-59842035D04B}" srcOrd="2" destOrd="0" presId="urn:microsoft.com/office/officeart/2018/2/layout/IconLabelList"/>
    <dgm:cxn modelId="{DED35F85-C5D4-464E-878E-9D8CAC9E4040}" type="presParOf" srcId="{351427F1-FFD6-46ED-8858-59842035D04B}" destId="{347AB606-2F7A-4968-8E8A-BFC36F52270A}" srcOrd="0" destOrd="0" presId="urn:microsoft.com/office/officeart/2018/2/layout/IconLabelList"/>
    <dgm:cxn modelId="{3580C7A9-354D-4190-98FA-6356F503BDD0}" type="presParOf" srcId="{351427F1-FFD6-46ED-8858-59842035D04B}" destId="{E05D1225-7109-43A8-93C0-E8FF3BD745AB}" srcOrd="1" destOrd="0" presId="urn:microsoft.com/office/officeart/2018/2/layout/IconLabelList"/>
    <dgm:cxn modelId="{E95D9F2A-100D-484E-BC59-7D30023EC17E}" type="presParOf" srcId="{351427F1-FFD6-46ED-8858-59842035D04B}" destId="{44400AB8-92BA-4EB2-A4D5-27C05E8DC3C3}" srcOrd="2" destOrd="0" presId="urn:microsoft.com/office/officeart/2018/2/layout/IconLabelList"/>
    <dgm:cxn modelId="{E6614F13-146F-425A-A59A-F272B0AE6C47}" type="presParOf" srcId="{AF9F12EB-BC54-4157-91C5-9262482428FF}" destId="{AAC9FAB0-38CA-4BA9-8E6F-A8093182DE51}" srcOrd="3" destOrd="0" presId="urn:microsoft.com/office/officeart/2018/2/layout/IconLabelList"/>
    <dgm:cxn modelId="{3CD635AD-0744-491E-A3B9-3210AE48189C}" type="presParOf" srcId="{AF9F12EB-BC54-4157-91C5-9262482428FF}" destId="{5FC018EA-7302-48BE-B226-68D1C9D3F298}" srcOrd="4" destOrd="0" presId="urn:microsoft.com/office/officeart/2018/2/layout/IconLabelList"/>
    <dgm:cxn modelId="{7BE5A9DE-B3A6-4F7E-8158-7BD14BCE34DB}" type="presParOf" srcId="{5FC018EA-7302-48BE-B226-68D1C9D3F298}" destId="{F534B815-9475-49BC-B1FB-771F71173D51}" srcOrd="0" destOrd="0" presId="urn:microsoft.com/office/officeart/2018/2/layout/IconLabelList"/>
    <dgm:cxn modelId="{3D8C27EC-66AE-4509-B661-3E715F70BBDD}" type="presParOf" srcId="{5FC018EA-7302-48BE-B226-68D1C9D3F298}" destId="{1E33B7BB-ACFF-410A-9D61-26E8E1B63603}" srcOrd="1" destOrd="0" presId="urn:microsoft.com/office/officeart/2018/2/layout/IconLabelList"/>
    <dgm:cxn modelId="{FE8B4AAE-E428-4605-87F4-2695A113FC44}" type="presParOf" srcId="{5FC018EA-7302-48BE-B226-68D1C9D3F298}" destId="{522ED5F2-61C3-4F52-9BEE-E147EC7EB0D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C8F77-EC24-4979-932A-4990A30C68C6}">
      <dsp:nvSpPr>
        <dsp:cNvPr id="0" name=""/>
        <dsp:cNvSpPr/>
      </dsp:nvSpPr>
      <dsp:spPr>
        <a:xfrm>
          <a:off x="1150657" y="446474"/>
          <a:ext cx="1289536" cy="12895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F16A35-75F7-4A8E-8319-70CFF4483B57}">
      <dsp:nvSpPr>
        <dsp:cNvPr id="0" name=""/>
        <dsp:cNvSpPr/>
      </dsp:nvSpPr>
      <dsp:spPr>
        <a:xfrm>
          <a:off x="362607" y="2090813"/>
          <a:ext cx="28656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We set up an account with NAU Foundation</a:t>
          </a:r>
        </a:p>
      </dsp:txBody>
      <dsp:txXfrm>
        <a:off x="362607" y="2090813"/>
        <a:ext cx="2865637" cy="720000"/>
      </dsp:txXfrm>
    </dsp:sp>
    <dsp:sp modelId="{347AB606-2F7A-4968-8E8A-BFC36F52270A}">
      <dsp:nvSpPr>
        <dsp:cNvPr id="0" name=""/>
        <dsp:cNvSpPr/>
      </dsp:nvSpPr>
      <dsp:spPr>
        <a:xfrm>
          <a:off x="4517781" y="446474"/>
          <a:ext cx="1289536" cy="12895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400AB8-92BA-4EB2-A4D5-27C05E8DC3C3}">
      <dsp:nvSpPr>
        <dsp:cNvPr id="0" name=""/>
        <dsp:cNvSpPr/>
      </dsp:nvSpPr>
      <dsp:spPr>
        <a:xfrm>
          <a:off x="3729731" y="2090813"/>
          <a:ext cx="28656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Working on creating Events with Panda Express</a:t>
          </a:r>
        </a:p>
      </dsp:txBody>
      <dsp:txXfrm>
        <a:off x="3729731" y="2090813"/>
        <a:ext cx="2865637" cy="720000"/>
      </dsp:txXfrm>
    </dsp:sp>
    <dsp:sp modelId="{F534B815-9475-49BC-B1FB-771F71173D51}">
      <dsp:nvSpPr>
        <dsp:cNvPr id="0" name=""/>
        <dsp:cNvSpPr/>
      </dsp:nvSpPr>
      <dsp:spPr>
        <a:xfrm>
          <a:off x="7884905" y="446474"/>
          <a:ext cx="1289536" cy="12895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2ED5F2-61C3-4F52-9BEE-E147EC7EB0D8}">
      <dsp:nvSpPr>
        <dsp:cNvPr id="0" name=""/>
        <dsp:cNvSpPr/>
      </dsp:nvSpPr>
      <dsp:spPr>
        <a:xfrm>
          <a:off x="7096855" y="2090813"/>
          <a:ext cx="28656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Set up a GoFundMe</a:t>
          </a:r>
        </a:p>
      </dsp:txBody>
      <dsp:txXfrm>
        <a:off x="7096855" y="2090813"/>
        <a:ext cx="2865637"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84E515-960D-49E8-822B-60D7A1EA2F8C}" type="datetimeFigureOut">
              <a:t>1/21/2026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8E98C5-F012-4C3D-9226-70952FAE4AA1}" type="slidenum">
              <a:t>‹#›</a:t>
            </a:fld>
            <a:endParaRPr lang="en-US"/>
          </a:p>
        </p:txBody>
      </p:sp>
    </p:spTree>
    <p:extLst>
      <p:ext uri="{BB962C8B-B14F-4D97-AF65-F5344CB8AC3E}">
        <p14:creationId xmlns:p14="http://schemas.microsoft.com/office/powerpoint/2010/main" val="4129593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Team introduction and names (1 minute)</a:t>
            </a:r>
          </a:p>
        </p:txBody>
      </p:sp>
      <p:sp>
        <p:nvSpPr>
          <p:cNvPr id="4" name="Slide Number Placeholder 3"/>
          <p:cNvSpPr>
            <a:spLocks noGrp="1"/>
          </p:cNvSpPr>
          <p:nvPr>
            <p:ph type="sldNum" sz="quarter" idx="5"/>
          </p:nvPr>
        </p:nvSpPr>
        <p:spPr/>
        <p:txBody>
          <a:bodyPr/>
          <a:lstStyle/>
          <a:p>
            <a:fld id="{118E98C5-F012-4C3D-9226-70952FAE4AA1}" type="slidenum">
              <a:t>1</a:t>
            </a:fld>
            <a:endParaRPr lang="en-US"/>
          </a:p>
        </p:txBody>
      </p:sp>
    </p:spTree>
    <p:extLst>
      <p:ext uri="{BB962C8B-B14F-4D97-AF65-F5344CB8AC3E}">
        <p14:creationId xmlns:p14="http://schemas.microsoft.com/office/powerpoint/2010/main" val="1879496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Goal: Present important sub assembly </a:t>
            </a:r>
          </a:p>
          <a:p>
            <a:r>
              <a:rPr lang="en-US">
                <a:ea typeface="Calibri"/>
                <a:cs typeface="Calibri"/>
              </a:rPr>
              <a:t>Explain circuit design and programming blocks</a:t>
            </a:r>
          </a:p>
          <a:p>
            <a:endParaRPr lang="en-US">
              <a:ea typeface="Calibri"/>
              <a:cs typeface="Calibri"/>
            </a:endParaRPr>
          </a:p>
          <a:p>
            <a:r>
              <a:rPr lang="en-US"/>
              <a:t>The total power required by all components (sum of V×I) must stay within the 6–12 V, 9 Ah source, while each unit’s capacity (C = </a:t>
            </a:r>
            <a:r>
              <a:rPr lang="en-US" err="1"/>
              <a:t>I·t</a:t>
            </a:r>
            <a:r>
              <a:rPr lang="en-US"/>
              <a:t> / n) ensures individual devices like the DC motor, encoder, sensors, driver, and Arduino can operate safely without exceeding source limits.</a:t>
            </a:r>
          </a:p>
        </p:txBody>
      </p:sp>
      <p:sp>
        <p:nvSpPr>
          <p:cNvPr id="4" name="Slide Number Placeholder 3"/>
          <p:cNvSpPr>
            <a:spLocks noGrp="1"/>
          </p:cNvSpPr>
          <p:nvPr>
            <p:ph type="sldNum" sz="quarter" idx="5"/>
          </p:nvPr>
        </p:nvSpPr>
        <p:spPr/>
        <p:txBody>
          <a:bodyPr/>
          <a:lstStyle/>
          <a:p>
            <a:fld id="{118E98C5-F012-4C3D-9226-70952FAE4AA1}" type="slidenum">
              <a:t>14</a:t>
            </a:fld>
            <a:endParaRPr lang="en-US"/>
          </a:p>
        </p:txBody>
      </p:sp>
    </p:spTree>
    <p:extLst>
      <p:ext uri="{BB962C8B-B14F-4D97-AF65-F5344CB8AC3E}">
        <p14:creationId xmlns:p14="http://schemas.microsoft.com/office/powerpoint/2010/main" val="2857772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Goal: present new calculations (or old ones with more accurate numbers) </a:t>
            </a:r>
            <a:endParaRPr lang="en-US" dirty="0">
              <a:solidFill>
                <a:srgbClr val="444444"/>
              </a:solidFill>
            </a:endParaRPr>
          </a:p>
          <a:p>
            <a:r>
              <a:rPr lang="en-US"/>
              <a:t>Show results, analysis (not process and drawn out calculations) </a:t>
            </a:r>
            <a:endParaRPr lang="en-US" dirty="0">
              <a:solidFill>
                <a:srgbClr val="444444"/>
              </a:solidFill>
            </a:endParaRPr>
          </a:p>
          <a:p>
            <a:r>
              <a:rPr lang="en-US"/>
              <a:t>Identify CR or ER that need to be quantified and "mathed" out</a:t>
            </a:r>
            <a:endParaRPr lang="en-US" dirty="0">
              <a:solidFill>
                <a:srgbClr val="444444"/>
              </a:solidFill>
            </a:endParaRPr>
          </a:p>
          <a:p>
            <a:endParaRPr lang="en-US" dirty="0">
              <a:solidFill>
                <a:srgbClr val="444444"/>
              </a:solidFill>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18E98C5-F012-4C3D-9226-70952FAE4AA1}" type="slidenum">
              <a:t>16</a:t>
            </a:fld>
            <a:endParaRPr lang="en-US"/>
          </a:p>
        </p:txBody>
      </p:sp>
    </p:spTree>
    <p:extLst>
      <p:ext uri="{BB962C8B-B14F-4D97-AF65-F5344CB8AC3E}">
        <p14:creationId xmlns:p14="http://schemas.microsoft.com/office/powerpoint/2010/main" val="3967951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18859-C075-0EDE-208C-D48F942769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010A9A-F9C4-C1F6-20EC-D6B528F68B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71B792-85FF-6BF5-53C4-D7928B67B1D4}"/>
              </a:ext>
            </a:extLst>
          </p:cNvPr>
          <p:cNvSpPr>
            <a:spLocks noGrp="1"/>
          </p:cNvSpPr>
          <p:nvPr>
            <p:ph type="body" idx="1"/>
          </p:nvPr>
        </p:nvSpPr>
        <p:spPr/>
        <p:txBody>
          <a:bodyPr/>
          <a:lstStyle/>
          <a:p>
            <a:r>
              <a:rPr lang="en-US"/>
              <a:t>Goal: present new calculations (or old ones with more accurate numbers) </a:t>
            </a:r>
            <a:endParaRPr lang="en-US" dirty="0">
              <a:solidFill>
                <a:srgbClr val="444444"/>
              </a:solidFill>
            </a:endParaRPr>
          </a:p>
          <a:p>
            <a:r>
              <a:rPr lang="en-US"/>
              <a:t>Show results, analysis (not process and drawn out calculations) </a:t>
            </a:r>
            <a:endParaRPr lang="en-US" dirty="0">
              <a:solidFill>
                <a:srgbClr val="444444"/>
              </a:solidFill>
            </a:endParaRPr>
          </a:p>
          <a:p>
            <a:r>
              <a:rPr lang="en-US"/>
              <a:t>Identify CR or ER that need to be quantified and "mathed" out</a:t>
            </a:r>
            <a:endParaRPr lang="en-US" dirty="0">
              <a:solidFill>
                <a:srgbClr val="444444"/>
              </a:solidFill>
            </a:endParaRPr>
          </a:p>
          <a:p>
            <a:endParaRPr lang="en-US" dirty="0">
              <a:solidFill>
                <a:srgbClr val="444444"/>
              </a:solidFill>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3F1A8455-A95C-537F-47AD-8E8EFC6EE9C3}"/>
              </a:ext>
            </a:extLst>
          </p:cNvPr>
          <p:cNvSpPr>
            <a:spLocks noGrp="1"/>
          </p:cNvSpPr>
          <p:nvPr>
            <p:ph type="sldNum" sz="quarter" idx="5"/>
          </p:nvPr>
        </p:nvSpPr>
        <p:spPr/>
        <p:txBody>
          <a:bodyPr/>
          <a:lstStyle/>
          <a:p>
            <a:fld id="{118E98C5-F012-4C3D-9226-70952FAE4AA1}" type="slidenum">
              <a:t>18</a:t>
            </a:fld>
            <a:endParaRPr lang="en-US"/>
          </a:p>
        </p:txBody>
      </p:sp>
    </p:spTree>
    <p:extLst>
      <p:ext uri="{BB962C8B-B14F-4D97-AF65-F5344CB8AC3E}">
        <p14:creationId xmlns:p14="http://schemas.microsoft.com/office/powerpoint/2010/main" val="1262052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FMEA Highlights</a:t>
            </a:r>
            <a:endParaRPr lang="en-US"/>
          </a:p>
          <a:p>
            <a:pPr marL="171450" indent="-171450">
              <a:buFont typeface="Arial"/>
              <a:buChar char="•"/>
            </a:pPr>
            <a:r>
              <a:rPr lang="en-US"/>
              <a:t>Identified critical potential failures:</a:t>
            </a:r>
          </a:p>
          <a:p>
            <a:pPr marL="628650" lvl="1" indent="-171450">
              <a:buFont typeface="Arial"/>
              <a:buChar char="•"/>
            </a:pPr>
            <a:r>
              <a:rPr lang="en-US"/>
              <a:t>Motor stalls → robot tips</a:t>
            </a:r>
          </a:p>
          <a:p>
            <a:pPr marL="628650" lvl="1" indent="-171450">
              <a:buFont typeface="Arial"/>
              <a:buChar char="•"/>
            </a:pPr>
            <a:r>
              <a:rPr lang="en-US"/>
              <a:t>Software/Arduino crash → loss of balance</a:t>
            </a:r>
          </a:p>
          <a:p>
            <a:pPr marL="628650" lvl="1" indent="-171450">
              <a:buFont typeface="Arial"/>
              <a:buChar char="•"/>
            </a:pPr>
            <a:r>
              <a:rPr lang="en-US"/>
              <a:t>Battery drain → sudden stop</a:t>
            </a:r>
          </a:p>
          <a:p>
            <a:pPr marL="628650" lvl="1" indent="-171450">
              <a:buFont typeface="Arial"/>
              <a:buChar char="•"/>
            </a:pPr>
            <a:r>
              <a:rPr lang="en-US"/>
              <a:t>Chassis deformation → instability</a:t>
            </a:r>
          </a:p>
          <a:p>
            <a:pPr marL="171450" indent="-171450">
              <a:buFont typeface="Arial"/>
              <a:buChar char="•"/>
            </a:pPr>
            <a:r>
              <a:rPr lang="en-US"/>
              <a:t>Mitigations:</a:t>
            </a:r>
          </a:p>
          <a:p>
            <a:pPr marL="628650" lvl="1" indent="-171450">
              <a:buFont typeface="Arial"/>
              <a:buChar char="•"/>
            </a:pPr>
            <a:r>
              <a:rPr lang="en-US"/>
              <a:t>Verified motor torque, current protection</a:t>
            </a:r>
          </a:p>
          <a:p>
            <a:pPr marL="628650" lvl="1" indent="-171450">
              <a:buFont typeface="Arial"/>
              <a:buChar char="•"/>
            </a:pPr>
            <a:r>
              <a:rPr lang="en-US"/>
              <a:t>Reinforced chassis with gussets</a:t>
            </a:r>
          </a:p>
          <a:p>
            <a:pPr marL="628650" lvl="1" indent="-171450">
              <a:buFont typeface="Arial"/>
              <a:buChar char="•"/>
            </a:pPr>
            <a:r>
              <a:rPr lang="en-US"/>
              <a:t>PID tuning in simulation</a:t>
            </a:r>
          </a:p>
          <a:p>
            <a:pPr marL="628650" lvl="1" indent="-171450">
              <a:buFont typeface="Arial"/>
              <a:buChar char="•"/>
            </a:pPr>
            <a:r>
              <a:rPr lang="en-US"/>
              <a:t>Secured battery and wiring</a:t>
            </a:r>
          </a:p>
          <a:p>
            <a:pPr lvl="1"/>
            <a:r>
              <a:rPr lang="en-US" b="1"/>
              <a:t>Risk Trade-Offs</a:t>
            </a:r>
            <a:endParaRPr lang="en-US"/>
          </a:p>
          <a:p>
            <a:pPr marL="171450" indent="-171450">
              <a:buFont typeface="Arial"/>
              <a:buChar char="•"/>
            </a:pPr>
            <a:r>
              <a:rPr lang="en-US"/>
              <a:t>Balanced motor/battery power vs. weight</a:t>
            </a:r>
          </a:p>
          <a:p>
            <a:pPr marL="171450" indent="-171450">
              <a:buFont typeface="Arial"/>
              <a:buChar char="•"/>
            </a:pPr>
            <a:r>
              <a:rPr lang="en-US"/>
              <a:t>Chassis strength vs. ease of fabrication</a:t>
            </a:r>
          </a:p>
          <a:p>
            <a:pPr marL="171450" indent="-171450">
              <a:buFont typeface="Arial"/>
              <a:buChar char="•"/>
            </a:pPr>
            <a:r>
              <a:rPr lang="en-US"/>
              <a:t>Goal: RPN &lt; acceptable threshold for all subassemblies</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18E98C5-F012-4C3D-9226-70952FAE4AA1}" type="slidenum">
              <a:t>19</a:t>
            </a:fld>
            <a:endParaRPr lang="en-US"/>
          </a:p>
        </p:txBody>
      </p:sp>
    </p:spTree>
    <p:extLst>
      <p:ext uri="{BB962C8B-B14F-4D97-AF65-F5344CB8AC3E}">
        <p14:creationId xmlns:p14="http://schemas.microsoft.com/office/powerpoint/2010/main" val="2961957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a:t>Testing Overview (2nd Semester)</a:t>
            </a:r>
            <a:endParaRPr lang="en-US"/>
          </a:p>
          <a:p>
            <a:pPr marL="285750" indent="-285750">
              <a:buFont typeface="Arial"/>
              <a:buChar char="•"/>
            </a:pPr>
            <a:r>
              <a:rPr lang="en-US"/>
              <a:t>Chassis stress test → frame integrity</a:t>
            </a:r>
          </a:p>
          <a:p>
            <a:pPr marL="285750" indent="-285750">
              <a:buFont typeface="Arial"/>
              <a:buChar char="•"/>
            </a:pPr>
            <a:r>
              <a:rPr lang="en-US"/>
              <a:t>Motor torque test → performance under load</a:t>
            </a:r>
          </a:p>
          <a:p>
            <a:pPr marL="285750" indent="-285750">
              <a:buFont typeface="Arial"/>
              <a:buChar char="•"/>
            </a:pPr>
            <a:r>
              <a:rPr lang="en-US"/>
              <a:t>L293D driver thermal test → prevent overheating</a:t>
            </a:r>
          </a:p>
          <a:p>
            <a:pPr marL="285750" indent="-285750">
              <a:buFont typeface="Arial"/>
              <a:buChar char="•"/>
            </a:pPr>
            <a:r>
              <a:rPr lang="en-US"/>
              <a:t>Potentiometer sensor accuracy → reliable tilt data</a:t>
            </a:r>
          </a:p>
          <a:p>
            <a:pPr marL="285750" indent="-285750">
              <a:buFont typeface="Arial"/>
              <a:buChar char="•"/>
            </a:pPr>
            <a:r>
              <a:rPr lang="en-US"/>
              <a:t>PID tuning → robot maintains balance</a:t>
            </a:r>
          </a:p>
          <a:p>
            <a:pPr marL="285750" indent="-285750">
              <a:buFont typeface="Arial"/>
              <a:buChar char="•"/>
            </a:pPr>
            <a:r>
              <a:rPr lang="en-US"/>
              <a:t>Battery runtime → full operation duration</a:t>
            </a:r>
          </a:p>
          <a:p>
            <a:pPr marL="285750" indent="-285750">
              <a:buFont typeface="Arial"/>
              <a:buChar char="•"/>
            </a:pPr>
            <a:r>
              <a:rPr lang="en-US"/>
              <a:t>Wiring check → no intermittent connections</a:t>
            </a:r>
          </a:p>
          <a:p>
            <a:r>
              <a:rPr lang="en-US" b="1"/>
              <a:t>Equipment / Resources Needed</a:t>
            </a:r>
            <a:endParaRPr lang="en-US"/>
          </a:p>
          <a:p>
            <a:pPr marL="285750" indent="-285750">
              <a:buFont typeface="Arial"/>
              <a:buChar char="•"/>
            </a:pPr>
            <a:r>
              <a:rPr lang="en-US"/>
              <a:t>Arduino, L293D drivers, motors w/ encoders, battery</a:t>
            </a:r>
          </a:p>
          <a:p>
            <a:pPr marL="285750" indent="-285750">
              <a:buFont typeface="Arial"/>
              <a:buChar char="•"/>
            </a:pPr>
            <a:r>
              <a:rPr lang="en-US"/>
              <a:t>Potentiometer, wires, breadboard/soldering tools</a:t>
            </a:r>
          </a:p>
          <a:p>
            <a:pPr marL="285750" indent="-285750">
              <a:buFont typeface="Arial"/>
              <a:buChar char="•"/>
            </a:pPr>
            <a:r>
              <a:rPr lang="en-US"/>
              <a:t>Multimeter, tachometer, thermocouple</a:t>
            </a:r>
          </a:p>
          <a:p>
            <a:pPr marL="285750" indent="-285750">
              <a:buFont typeface="Arial"/>
              <a:buChar char="•"/>
            </a:pPr>
            <a:r>
              <a:rPr lang="en-US"/>
              <a:t>Flat test surface, safety cage</a:t>
            </a:r>
          </a:p>
          <a:p>
            <a:pPr marL="285750" indent="-285750">
              <a:buFont typeface="Arial"/>
              <a:buChar char="•"/>
            </a:pPr>
            <a:r>
              <a:rPr lang="en-US"/>
              <a:t>Data logging software</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118E98C5-F012-4C3D-9226-70952FAE4AA1}" type="slidenum">
              <a:rPr lang="en-US"/>
              <a:t>20</a:t>
            </a:fld>
            <a:endParaRPr lang="en-US"/>
          </a:p>
        </p:txBody>
      </p:sp>
    </p:spTree>
    <p:extLst>
      <p:ext uri="{BB962C8B-B14F-4D97-AF65-F5344CB8AC3E}">
        <p14:creationId xmlns:p14="http://schemas.microsoft.com/office/powerpoint/2010/main" val="2371110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5463E-FA76-EE12-11B8-846D5A56DC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248571-0A11-C514-235C-37FB440316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0FDD58-DAAE-8917-3C7A-38018B441307}"/>
              </a:ext>
            </a:extLst>
          </p:cNvPr>
          <p:cNvSpPr>
            <a:spLocks noGrp="1"/>
          </p:cNvSpPr>
          <p:nvPr>
            <p:ph type="body" idx="1"/>
          </p:nvPr>
        </p:nvSpPr>
        <p:spPr/>
        <p:txBody>
          <a:bodyPr/>
          <a:lstStyle/>
          <a:p>
            <a:r>
              <a:rPr lang="en-US">
                <a:ea typeface="Calibri"/>
                <a:cs typeface="Calibri"/>
              </a:rPr>
              <a:t>Goal: show table describing potential failures, risk assesment, and testing procedures</a:t>
            </a:r>
          </a:p>
          <a:p>
            <a:r>
              <a:rPr lang="en-US">
                <a:ea typeface="Calibri"/>
                <a:cs typeface="Calibri"/>
              </a:rPr>
              <a:t>Discuss critical potential failures, how our design mitigates them, list equiptment, space, resources, etc. needed to test and procedures to follow</a:t>
            </a:r>
            <a:endParaRPr lang="en-US" dirty="0">
              <a:ea typeface="Calibri"/>
              <a:cs typeface="Calibri"/>
            </a:endParaRPr>
          </a:p>
        </p:txBody>
      </p:sp>
      <p:sp>
        <p:nvSpPr>
          <p:cNvPr id="4" name="Slide Number Placeholder 3">
            <a:extLst>
              <a:ext uri="{FF2B5EF4-FFF2-40B4-BE49-F238E27FC236}">
                <a16:creationId xmlns:a16="http://schemas.microsoft.com/office/drawing/2014/main" id="{8EE3A4D9-2148-3BB8-A972-34DCEA92B0A6}"/>
              </a:ext>
            </a:extLst>
          </p:cNvPr>
          <p:cNvSpPr>
            <a:spLocks noGrp="1"/>
          </p:cNvSpPr>
          <p:nvPr>
            <p:ph type="sldNum" sz="quarter" idx="5"/>
          </p:nvPr>
        </p:nvSpPr>
        <p:spPr/>
        <p:txBody>
          <a:bodyPr/>
          <a:lstStyle/>
          <a:p>
            <a:fld id="{118E98C5-F012-4C3D-9226-70952FAE4AA1}" type="slidenum">
              <a:t>21</a:t>
            </a:fld>
            <a:endParaRPr lang="en-US"/>
          </a:p>
        </p:txBody>
      </p:sp>
    </p:spTree>
    <p:extLst>
      <p:ext uri="{BB962C8B-B14F-4D97-AF65-F5344CB8AC3E}">
        <p14:creationId xmlns:p14="http://schemas.microsoft.com/office/powerpoint/2010/main" val="238653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00F19-6531-9E5B-6B52-61C1BBA150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939956-4AE9-5306-079D-1BC725E448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E09669-192C-5316-FCD6-D0E8BA8AE818}"/>
              </a:ext>
            </a:extLst>
          </p:cNvPr>
          <p:cNvSpPr>
            <a:spLocks noGrp="1"/>
          </p:cNvSpPr>
          <p:nvPr>
            <p:ph type="body" idx="1"/>
          </p:nvPr>
        </p:nvSpPr>
        <p:spPr/>
        <p:txBody>
          <a:bodyPr/>
          <a:lstStyle/>
          <a:p>
            <a:r>
              <a:rPr lang="en-US">
                <a:ea typeface="Calibri"/>
                <a:cs typeface="Calibri"/>
              </a:rPr>
              <a:t>Goal: show table describing potential failures, risk assesment, and testing procedures</a:t>
            </a:r>
          </a:p>
          <a:p>
            <a:r>
              <a:rPr lang="en-US">
                <a:ea typeface="Calibri"/>
                <a:cs typeface="Calibri"/>
              </a:rPr>
              <a:t>Discuss critical potential failures, how our design mitigates them, list equiptment, space, resources, etc. needed to test and procedures to follow</a:t>
            </a:r>
            <a:endParaRPr lang="en-US" dirty="0">
              <a:ea typeface="Calibri"/>
              <a:cs typeface="Calibri"/>
            </a:endParaRPr>
          </a:p>
        </p:txBody>
      </p:sp>
      <p:sp>
        <p:nvSpPr>
          <p:cNvPr id="4" name="Slide Number Placeholder 3">
            <a:extLst>
              <a:ext uri="{FF2B5EF4-FFF2-40B4-BE49-F238E27FC236}">
                <a16:creationId xmlns:a16="http://schemas.microsoft.com/office/drawing/2014/main" id="{E351973F-6867-EE5D-EFE1-D710DC2BB7CC}"/>
              </a:ext>
            </a:extLst>
          </p:cNvPr>
          <p:cNvSpPr>
            <a:spLocks noGrp="1"/>
          </p:cNvSpPr>
          <p:nvPr>
            <p:ph type="sldNum" sz="quarter" idx="5"/>
          </p:nvPr>
        </p:nvSpPr>
        <p:spPr/>
        <p:txBody>
          <a:bodyPr/>
          <a:lstStyle/>
          <a:p>
            <a:fld id="{118E98C5-F012-4C3D-9226-70952FAE4AA1}" type="slidenum">
              <a:t>22</a:t>
            </a:fld>
            <a:endParaRPr lang="en-US"/>
          </a:p>
        </p:txBody>
      </p:sp>
    </p:spTree>
    <p:extLst>
      <p:ext uri="{BB962C8B-B14F-4D97-AF65-F5344CB8AC3E}">
        <p14:creationId xmlns:p14="http://schemas.microsoft.com/office/powerpoint/2010/main" val="2670798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Are we on, ahead, or behind schedule</a:t>
            </a:r>
          </a:p>
        </p:txBody>
      </p:sp>
      <p:sp>
        <p:nvSpPr>
          <p:cNvPr id="4" name="Slide Number Placeholder 3"/>
          <p:cNvSpPr>
            <a:spLocks noGrp="1"/>
          </p:cNvSpPr>
          <p:nvPr>
            <p:ph type="sldNum" sz="quarter" idx="5"/>
          </p:nvPr>
        </p:nvSpPr>
        <p:spPr/>
        <p:txBody>
          <a:bodyPr/>
          <a:lstStyle/>
          <a:p>
            <a:fld id="{118E98C5-F012-4C3D-9226-70952FAE4AA1}" type="slidenum">
              <a:t>25</a:t>
            </a:fld>
            <a:endParaRPr lang="en-US"/>
          </a:p>
        </p:txBody>
      </p:sp>
    </p:spTree>
    <p:extLst>
      <p:ext uri="{BB962C8B-B14F-4D97-AF65-F5344CB8AC3E}">
        <p14:creationId xmlns:p14="http://schemas.microsoft.com/office/powerpoint/2010/main" val="895964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Total budget available, past expenses, anticipated expenses, resulting balance, discuss fundraising efforts</a:t>
            </a:r>
          </a:p>
        </p:txBody>
      </p:sp>
      <p:sp>
        <p:nvSpPr>
          <p:cNvPr id="4" name="Slide Number Placeholder 3"/>
          <p:cNvSpPr>
            <a:spLocks noGrp="1"/>
          </p:cNvSpPr>
          <p:nvPr>
            <p:ph type="sldNum" sz="quarter" idx="5"/>
          </p:nvPr>
        </p:nvSpPr>
        <p:spPr/>
        <p:txBody>
          <a:bodyPr/>
          <a:lstStyle/>
          <a:p>
            <a:fld id="{118E98C5-F012-4C3D-9226-70952FAE4AA1}" type="slidenum">
              <a:t>26</a:t>
            </a:fld>
            <a:endParaRPr lang="en-US"/>
          </a:p>
        </p:txBody>
      </p:sp>
    </p:spTree>
    <p:extLst>
      <p:ext uri="{BB962C8B-B14F-4D97-AF65-F5344CB8AC3E}">
        <p14:creationId xmlns:p14="http://schemas.microsoft.com/office/powerpoint/2010/main" val="3124973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3FED9-7487-7D17-71B2-F3DB570689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D9F2BE-B77A-8314-A60C-494BD0F832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9D0AE6-3BE9-D0EC-A857-518E3B5DE069}"/>
              </a:ext>
            </a:extLst>
          </p:cNvPr>
          <p:cNvSpPr>
            <a:spLocks noGrp="1"/>
          </p:cNvSpPr>
          <p:nvPr>
            <p:ph type="body" idx="1"/>
          </p:nvPr>
        </p:nvSpPr>
        <p:spPr/>
        <p:txBody>
          <a:bodyPr/>
          <a:lstStyle/>
          <a:p>
            <a:r>
              <a:rPr lang="en-US">
                <a:ea typeface="Calibri"/>
                <a:cs typeface="Calibri"/>
              </a:rPr>
              <a:t>Total budget available, past expenses, anticipated expenses, resulting balance, discuss fundraising efforts</a:t>
            </a:r>
          </a:p>
        </p:txBody>
      </p:sp>
      <p:sp>
        <p:nvSpPr>
          <p:cNvPr id="4" name="Slide Number Placeholder 3">
            <a:extLst>
              <a:ext uri="{FF2B5EF4-FFF2-40B4-BE49-F238E27FC236}">
                <a16:creationId xmlns:a16="http://schemas.microsoft.com/office/drawing/2014/main" id="{F7207393-A223-385E-80CD-BDBE2F5B993E}"/>
              </a:ext>
            </a:extLst>
          </p:cNvPr>
          <p:cNvSpPr>
            <a:spLocks noGrp="1"/>
          </p:cNvSpPr>
          <p:nvPr>
            <p:ph type="sldNum" sz="quarter" idx="5"/>
          </p:nvPr>
        </p:nvSpPr>
        <p:spPr/>
        <p:txBody>
          <a:bodyPr/>
          <a:lstStyle/>
          <a:p>
            <a:fld id="{118E98C5-F012-4C3D-9226-70952FAE4AA1}" type="slidenum">
              <a:t>27</a:t>
            </a:fld>
            <a:endParaRPr lang="en-US"/>
          </a:p>
        </p:txBody>
      </p:sp>
    </p:spTree>
    <p:extLst>
      <p:ext uri="{BB962C8B-B14F-4D97-AF65-F5344CB8AC3E}">
        <p14:creationId xmlns:p14="http://schemas.microsoft.com/office/powerpoint/2010/main" val="2265474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"Here is our list of things to get through, so let's get going" (20 seconds)</a:t>
            </a:r>
          </a:p>
        </p:txBody>
      </p:sp>
      <p:sp>
        <p:nvSpPr>
          <p:cNvPr id="4" name="Slide Number Placeholder 3"/>
          <p:cNvSpPr>
            <a:spLocks noGrp="1"/>
          </p:cNvSpPr>
          <p:nvPr>
            <p:ph type="sldNum" sz="quarter" idx="5"/>
          </p:nvPr>
        </p:nvSpPr>
        <p:spPr/>
        <p:txBody>
          <a:bodyPr/>
          <a:lstStyle/>
          <a:p>
            <a:fld id="{118E98C5-F012-4C3D-9226-70952FAE4AA1}" type="slidenum">
              <a:t>2</a:t>
            </a:fld>
            <a:endParaRPr lang="en-US"/>
          </a:p>
        </p:txBody>
      </p:sp>
    </p:spTree>
    <p:extLst>
      <p:ext uri="{BB962C8B-B14F-4D97-AF65-F5344CB8AC3E}">
        <p14:creationId xmlns:p14="http://schemas.microsoft.com/office/powerpoint/2010/main" val="2446331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Brief project description (1 minute)</a:t>
            </a:r>
          </a:p>
        </p:txBody>
      </p:sp>
      <p:sp>
        <p:nvSpPr>
          <p:cNvPr id="4" name="Slide Number Placeholder 3"/>
          <p:cNvSpPr>
            <a:spLocks noGrp="1"/>
          </p:cNvSpPr>
          <p:nvPr>
            <p:ph type="sldNum" sz="quarter" idx="5"/>
          </p:nvPr>
        </p:nvSpPr>
        <p:spPr/>
        <p:txBody>
          <a:bodyPr/>
          <a:lstStyle/>
          <a:p>
            <a:fld id="{118E98C5-F012-4C3D-9226-70952FAE4AA1}" type="slidenum">
              <a:t>3</a:t>
            </a:fld>
            <a:endParaRPr lang="en-US"/>
          </a:p>
        </p:txBody>
      </p:sp>
    </p:spTree>
    <p:extLst>
      <p:ext uri="{BB962C8B-B14F-4D97-AF65-F5344CB8AC3E}">
        <p14:creationId xmlns:p14="http://schemas.microsoft.com/office/powerpoint/2010/main" val="3525557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Top level description of Customer Requirements and Engineering Requirements, QFD (w/ units, target values, </a:t>
            </a:r>
            <a:r>
              <a:rPr lang="en-US" dirty="0" err="1">
                <a:ea typeface="Calibri"/>
                <a:cs typeface="Calibri"/>
              </a:rPr>
              <a:t>etc</a:t>
            </a:r>
            <a:r>
              <a:rPr lang="en-US" dirty="0">
                <a:ea typeface="Calibri"/>
                <a:cs typeface="Calibri"/>
              </a:rPr>
              <a:t>). </a:t>
            </a:r>
          </a:p>
        </p:txBody>
      </p:sp>
      <p:sp>
        <p:nvSpPr>
          <p:cNvPr id="4" name="Slide Number Placeholder 3"/>
          <p:cNvSpPr>
            <a:spLocks noGrp="1"/>
          </p:cNvSpPr>
          <p:nvPr>
            <p:ph type="sldNum" sz="quarter" idx="5"/>
          </p:nvPr>
        </p:nvSpPr>
        <p:spPr/>
        <p:txBody>
          <a:bodyPr/>
          <a:lstStyle/>
          <a:p>
            <a:fld id="{118E98C5-F012-4C3D-9226-70952FAE4AA1}" type="slidenum">
              <a:t>4</a:t>
            </a:fld>
            <a:endParaRPr lang="en-US"/>
          </a:p>
        </p:txBody>
      </p:sp>
    </p:spTree>
    <p:extLst>
      <p:ext uri="{BB962C8B-B14F-4D97-AF65-F5344CB8AC3E}">
        <p14:creationId xmlns:p14="http://schemas.microsoft.com/office/powerpoint/2010/main" val="149805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Completed QFD that shows connections of CR and ER</a:t>
            </a:r>
          </a:p>
        </p:txBody>
      </p:sp>
      <p:sp>
        <p:nvSpPr>
          <p:cNvPr id="4" name="Slide Number Placeholder 3"/>
          <p:cNvSpPr>
            <a:spLocks noGrp="1"/>
          </p:cNvSpPr>
          <p:nvPr>
            <p:ph type="sldNum" sz="quarter" idx="5"/>
          </p:nvPr>
        </p:nvSpPr>
        <p:spPr/>
        <p:txBody>
          <a:bodyPr/>
          <a:lstStyle/>
          <a:p>
            <a:fld id="{118E98C5-F012-4C3D-9226-70952FAE4AA1}" type="slidenum">
              <a:t>5</a:t>
            </a:fld>
            <a:endParaRPr lang="en-US"/>
          </a:p>
        </p:txBody>
      </p:sp>
    </p:spTree>
    <p:extLst>
      <p:ext uri="{BB962C8B-B14F-4D97-AF65-F5344CB8AC3E}">
        <p14:creationId xmlns:p14="http://schemas.microsoft.com/office/powerpoint/2010/main" val="2902459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Goal: explain major subsystems (use leader line notes for CAD) </a:t>
            </a:r>
            <a:endParaRPr lang="en-US" dirty="0"/>
          </a:p>
          <a:p>
            <a:r>
              <a:rPr lang="en-US">
                <a:ea typeface="Calibri"/>
                <a:cs typeface="Calibri"/>
              </a:rPr>
              <a:t>Explain overall design, present motor, potentiometer, </a:t>
            </a:r>
            <a:r>
              <a:rPr lang="en-US" err="1">
                <a:ea typeface="Calibri"/>
                <a:cs typeface="Calibri"/>
              </a:rPr>
              <a:t>arduino</a:t>
            </a:r>
            <a:r>
              <a:rPr lang="en-US">
                <a:ea typeface="Calibri"/>
                <a:cs typeface="Calibri"/>
              </a:rPr>
              <a:t>.</a:t>
            </a:r>
          </a:p>
          <a:p>
            <a:r>
              <a:rPr lang="en-US">
                <a:ea typeface="Calibri"/>
                <a:cs typeface="Calibri"/>
              </a:rPr>
              <a:t>Bullet list explaining how top-level design functions </a:t>
            </a:r>
          </a:p>
          <a:p>
            <a:endParaRPr lang="en-US" dirty="0">
              <a:ea typeface="Calibri"/>
              <a:cs typeface="Calibri"/>
            </a:endParaRPr>
          </a:p>
          <a:p>
            <a:r>
              <a:rPr lang="en-US">
                <a:ea typeface="Calibri"/>
                <a:cs typeface="Calibri"/>
              </a:rPr>
              <a:t>Full drawing </a:t>
            </a:r>
            <a:r>
              <a:rPr lang="en-US" err="1">
                <a:ea typeface="Calibri"/>
                <a:cs typeface="Calibri"/>
              </a:rPr>
              <a:t>odf</a:t>
            </a:r>
            <a:r>
              <a:rPr lang="en-US">
                <a:ea typeface="Calibri"/>
                <a:cs typeface="Calibri"/>
              </a:rPr>
              <a:t> total design </a:t>
            </a:r>
          </a:p>
          <a:p>
            <a:r>
              <a:rPr lang="en-US">
                <a:ea typeface="Calibri"/>
                <a:cs typeface="Calibri"/>
              </a:rPr>
              <a:t>Sub assembly </a:t>
            </a:r>
          </a:p>
          <a:p>
            <a:r>
              <a:rPr lang="en-US">
                <a:ea typeface="Calibri"/>
                <a:cs typeface="Calibri"/>
              </a:rPr>
              <a:t>     Motor from cad online </a:t>
            </a:r>
          </a:p>
          <a:p>
            <a:r>
              <a:rPr lang="en-US">
                <a:ea typeface="Calibri"/>
                <a:cs typeface="Calibri"/>
              </a:rPr>
              <a:t>Part drawings </a:t>
            </a:r>
            <a:endParaRPr lang="en-US" dirty="0">
              <a:ea typeface="Calibri"/>
              <a:cs typeface="Calibri"/>
            </a:endParaRPr>
          </a:p>
          <a:p>
            <a:r>
              <a:rPr lang="en-US">
                <a:ea typeface="Calibri"/>
                <a:cs typeface="Calibri"/>
              </a:rPr>
              <a:t>Fritzing (for circuit diagram) </a:t>
            </a:r>
          </a:p>
          <a:p>
            <a:r>
              <a:rPr lang="en-US">
                <a:ea typeface="Calibri"/>
                <a:cs typeface="Calibri"/>
              </a:rPr>
              <a:t>Flow chart for programming </a:t>
            </a:r>
            <a:endParaRPr lang="en-US" dirty="0">
              <a:ea typeface="Calibri"/>
              <a:cs typeface="Calibri"/>
            </a:endParaRPr>
          </a:p>
          <a:p>
            <a:r>
              <a:rPr lang="en-US">
                <a:ea typeface="Calibri"/>
                <a:cs typeface="Calibri"/>
              </a:rPr>
              <a:t>FMEA for each robot </a:t>
            </a:r>
            <a:endParaRPr lang="en-US" dirty="0">
              <a:ea typeface="Calibri"/>
              <a:cs typeface="Calibri"/>
            </a:endParaRPr>
          </a:p>
          <a:p>
            <a:r>
              <a:rPr lang="en-US" err="1">
                <a:ea typeface="Calibri"/>
                <a:cs typeface="Calibri"/>
              </a:rPr>
              <a:t>Recalcuate</a:t>
            </a:r>
            <a:r>
              <a:rPr lang="en-US">
                <a:ea typeface="Calibri"/>
                <a:cs typeface="Calibri"/>
              </a:rPr>
              <a:t> stuff for robot 1</a:t>
            </a:r>
            <a:endParaRPr lang="en-US" dirty="0">
              <a:ea typeface="Calibri"/>
              <a:cs typeface="Calibri"/>
            </a:endParaRPr>
          </a:p>
          <a:p>
            <a:endParaRPr lang="en-US" dirty="0">
              <a:ea typeface="Calibri"/>
              <a:cs typeface="Calibri"/>
            </a:endParaRPr>
          </a:p>
          <a:p>
            <a:r>
              <a:rPr lang="en-US">
                <a:ea typeface="Calibri"/>
                <a:cs typeface="Calibri"/>
              </a:rPr>
              <a:t>Assembly drawings (wires for </a:t>
            </a:r>
            <a:r>
              <a:rPr lang="en-US" err="1">
                <a:ea typeface="Calibri"/>
                <a:cs typeface="Calibri"/>
              </a:rPr>
              <a:t>imporant</a:t>
            </a:r>
            <a:r>
              <a:rPr lang="en-US">
                <a:ea typeface="Calibri"/>
                <a:cs typeface="Calibri"/>
              </a:rPr>
              <a:t> things)</a:t>
            </a:r>
            <a:endParaRPr lang="en-US" dirty="0">
              <a:ea typeface="Calibri"/>
              <a:cs typeface="Calibri"/>
            </a:endParaRPr>
          </a:p>
          <a:p>
            <a:r>
              <a:rPr lang="en-US">
                <a:ea typeface="Calibri"/>
                <a:cs typeface="Calibri"/>
              </a:rPr>
              <a:t>Sub assembly drawings </a:t>
            </a:r>
            <a:endParaRPr lang="en-US" dirty="0">
              <a:ea typeface="Calibri"/>
              <a:cs typeface="Calibri"/>
            </a:endParaRPr>
          </a:p>
          <a:p>
            <a:r>
              <a:rPr lang="en-US">
                <a:ea typeface="Calibri"/>
                <a:cs typeface="Calibri"/>
              </a:rPr>
              <a:t>Part drawings (wires for circuit)</a:t>
            </a:r>
            <a:endParaRPr lang="en-US" dirty="0">
              <a:ea typeface="Calibri"/>
              <a:cs typeface="Calibri"/>
            </a:endParaRPr>
          </a:p>
          <a:p>
            <a:endParaRPr lang="en-US" dirty="0">
              <a:ea typeface="Calibri"/>
              <a:cs typeface="Calibri"/>
            </a:endParaRPr>
          </a:p>
          <a:p>
            <a:r>
              <a:rPr lang="en-US" u="sng">
                <a:ea typeface="Calibri"/>
                <a:cs typeface="Calibri"/>
              </a:rPr>
              <a:t>HW04 </a:t>
            </a:r>
          </a:p>
          <a:p>
            <a:r>
              <a:rPr lang="en-US">
                <a:ea typeface="Calibri"/>
                <a:cs typeface="Calibri"/>
              </a:rPr>
              <a:t>Simulation</a:t>
            </a:r>
            <a:endParaRPr lang="en-US" dirty="0">
              <a:ea typeface="Calibri"/>
              <a:cs typeface="Calibri"/>
            </a:endParaRPr>
          </a:p>
          <a:p>
            <a:r>
              <a:rPr lang="en-US">
                <a:ea typeface="Calibri"/>
                <a:cs typeface="Calibri"/>
              </a:rPr>
              <a:t>How will we know if control algorithm will work?</a:t>
            </a:r>
            <a:endParaRPr lang="en-US" dirty="0">
              <a:ea typeface="Calibri"/>
              <a:cs typeface="Calibri"/>
            </a:endParaRPr>
          </a:p>
          <a:p>
            <a:r>
              <a:rPr lang="en-US">
                <a:ea typeface="Calibri"/>
                <a:cs typeface="Calibri"/>
              </a:rPr>
              <a:t>Robot</a:t>
            </a:r>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r>
              <a:rPr lang="en-US" dirty="0">
                <a:ea typeface="Calibri"/>
                <a:cs typeface="Calibri"/>
              </a:rPr>
              <a:t> </a:t>
            </a:r>
          </a:p>
        </p:txBody>
      </p:sp>
      <p:sp>
        <p:nvSpPr>
          <p:cNvPr id="4" name="Slide Number Placeholder 3"/>
          <p:cNvSpPr>
            <a:spLocks noGrp="1"/>
          </p:cNvSpPr>
          <p:nvPr>
            <p:ph type="sldNum" sz="quarter" idx="5"/>
          </p:nvPr>
        </p:nvSpPr>
        <p:spPr/>
        <p:txBody>
          <a:bodyPr/>
          <a:lstStyle/>
          <a:p>
            <a:fld id="{118E98C5-F012-4C3D-9226-70952FAE4AA1}" type="slidenum">
              <a:t>6</a:t>
            </a:fld>
            <a:endParaRPr lang="en-US"/>
          </a:p>
        </p:txBody>
      </p:sp>
    </p:spTree>
    <p:extLst>
      <p:ext uri="{BB962C8B-B14F-4D97-AF65-F5344CB8AC3E}">
        <p14:creationId xmlns:p14="http://schemas.microsoft.com/office/powerpoint/2010/main" val="2528937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18E98C5-F012-4C3D-9226-70952FAE4AA1}" type="slidenum">
              <a:t>8</a:t>
            </a:fld>
            <a:endParaRPr lang="en-US"/>
          </a:p>
        </p:txBody>
      </p:sp>
    </p:spTree>
    <p:extLst>
      <p:ext uri="{BB962C8B-B14F-4D97-AF65-F5344CB8AC3E}">
        <p14:creationId xmlns:p14="http://schemas.microsoft.com/office/powerpoint/2010/main" val="3838741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BFF62-DA0B-971A-05A9-E4E81C9846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FF65B4-ABB3-6DDA-A526-67069DC395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D79F6E-F465-2ACF-5E1C-D6F52BC3476C}"/>
              </a:ext>
            </a:extLst>
          </p:cNvPr>
          <p:cNvSpPr>
            <a:spLocks noGrp="1"/>
          </p:cNvSpPr>
          <p:nvPr>
            <p:ph type="body" idx="1"/>
          </p:nvPr>
        </p:nvSpPr>
        <p:spPr/>
        <p:txBody>
          <a:bodyPr/>
          <a:lstStyle/>
          <a:p>
            <a:r>
              <a:rPr lang="en-US" dirty="0">
                <a:ea typeface="Calibri"/>
                <a:cs typeface="Calibri"/>
              </a:rPr>
              <a:t>Goal: explain major subsystems (use leader line notes for CAD) </a:t>
            </a:r>
            <a:endParaRPr lang="en-US" dirty="0"/>
          </a:p>
          <a:p>
            <a:r>
              <a:rPr lang="en-US">
                <a:ea typeface="Calibri"/>
                <a:cs typeface="Calibri"/>
              </a:rPr>
              <a:t>Explain overall design, present motor, potentiometer, arduino.</a:t>
            </a:r>
          </a:p>
          <a:p>
            <a:r>
              <a:rPr lang="en-US">
                <a:ea typeface="Calibri"/>
                <a:cs typeface="Calibri"/>
              </a:rPr>
              <a:t>Bullet list explaining how top-level design functions </a:t>
            </a:r>
          </a:p>
          <a:p>
            <a:endParaRPr lang="en-US" dirty="0">
              <a:ea typeface="Calibri"/>
              <a:cs typeface="Calibri"/>
            </a:endParaRPr>
          </a:p>
          <a:p>
            <a:r>
              <a:rPr lang="en-US">
                <a:ea typeface="Calibri"/>
                <a:cs typeface="Calibri"/>
              </a:rPr>
              <a:t>Full drawing odf total design </a:t>
            </a:r>
          </a:p>
          <a:p>
            <a:r>
              <a:rPr lang="en-US">
                <a:ea typeface="Calibri"/>
                <a:cs typeface="Calibri"/>
              </a:rPr>
              <a:t>Sub assembly </a:t>
            </a:r>
          </a:p>
          <a:p>
            <a:r>
              <a:rPr lang="en-US">
                <a:ea typeface="Calibri"/>
                <a:cs typeface="Calibri"/>
              </a:rPr>
              <a:t>     Motor from cad online </a:t>
            </a:r>
          </a:p>
          <a:p>
            <a:r>
              <a:rPr lang="en-US">
                <a:ea typeface="Calibri"/>
                <a:cs typeface="Calibri"/>
              </a:rPr>
              <a:t>Part drawings </a:t>
            </a:r>
            <a:endParaRPr lang="en-US" dirty="0">
              <a:ea typeface="Calibri"/>
              <a:cs typeface="Calibri"/>
            </a:endParaRPr>
          </a:p>
          <a:p>
            <a:r>
              <a:rPr lang="en-US">
                <a:ea typeface="Calibri"/>
                <a:cs typeface="Calibri"/>
              </a:rPr>
              <a:t>Fritzing (for circuit diagram) </a:t>
            </a:r>
          </a:p>
          <a:p>
            <a:r>
              <a:rPr lang="en-US">
                <a:ea typeface="Calibri"/>
                <a:cs typeface="Calibri"/>
              </a:rPr>
              <a:t>Flow chart for programming </a:t>
            </a:r>
            <a:endParaRPr lang="en-US" dirty="0">
              <a:ea typeface="Calibri"/>
              <a:cs typeface="Calibri"/>
            </a:endParaRPr>
          </a:p>
          <a:p>
            <a:r>
              <a:rPr lang="en-US">
                <a:ea typeface="Calibri"/>
                <a:cs typeface="Calibri"/>
              </a:rPr>
              <a:t>FMEA for each robot </a:t>
            </a:r>
            <a:endParaRPr lang="en-US" dirty="0">
              <a:ea typeface="Calibri"/>
              <a:cs typeface="Calibri"/>
            </a:endParaRPr>
          </a:p>
          <a:p>
            <a:r>
              <a:rPr lang="en-US">
                <a:ea typeface="Calibri"/>
                <a:cs typeface="Calibri"/>
              </a:rPr>
              <a:t>Recalcuate stuff for robot 1</a:t>
            </a:r>
            <a:endParaRPr lang="en-US" dirty="0">
              <a:ea typeface="Calibri"/>
              <a:cs typeface="Calibri"/>
            </a:endParaRPr>
          </a:p>
          <a:p>
            <a:endParaRPr lang="en-US" dirty="0">
              <a:ea typeface="Calibri"/>
              <a:cs typeface="Calibri"/>
            </a:endParaRPr>
          </a:p>
          <a:p>
            <a:r>
              <a:rPr lang="en-US">
                <a:ea typeface="Calibri"/>
                <a:cs typeface="Calibri"/>
              </a:rPr>
              <a:t>Assembly drawings (wires for imporant things)</a:t>
            </a:r>
            <a:endParaRPr lang="en-US" dirty="0">
              <a:ea typeface="Calibri"/>
              <a:cs typeface="Calibri"/>
            </a:endParaRPr>
          </a:p>
          <a:p>
            <a:r>
              <a:rPr lang="en-US">
                <a:ea typeface="Calibri"/>
                <a:cs typeface="Calibri"/>
              </a:rPr>
              <a:t>Sub assembly drawings </a:t>
            </a:r>
            <a:endParaRPr lang="en-US" dirty="0">
              <a:ea typeface="Calibri"/>
              <a:cs typeface="Calibri"/>
            </a:endParaRPr>
          </a:p>
          <a:p>
            <a:r>
              <a:rPr lang="en-US">
                <a:ea typeface="Calibri"/>
                <a:cs typeface="Calibri"/>
              </a:rPr>
              <a:t>Part drawings (wires for circuit)</a:t>
            </a:r>
            <a:endParaRPr lang="en-US" dirty="0">
              <a:ea typeface="Calibri"/>
              <a:cs typeface="Calibri"/>
            </a:endParaRPr>
          </a:p>
          <a:p>
            <a:endParaRPr lang="en-US" dirty="0">
              <a:ea typeface="Calibri"/>
              <a:cs typeface="Calibri"/>
            </a:endParaRPr>
          </a:p>
          <a:p>
            <a:r>
              <a:rPr lang="en-US" u="sng">
                <a:ea typeface="Calibri"/>
                <a:cs typeface="Calibri"/>
              </a:rPr>
              <a:t>HW04 </a:t>
            </a:r>
          </a:p>
          <a:p>
            <a:r>
              <a:rPr lang="en-US">
                <a:ea typeface="Calibri"/>
                <a:cs typeface="Calibri"/>
              </a:rPr>
              <a:t>Simulation</a:t>
            </a:r>
            <a:endParaRPr lang="en-US" dirty="0">
              <a:ea typeface="Calibri"/>
              <a:cs typeface="Calibri"/>
            </a:endParaRPr>
          </a:p>
          <a:p>
            <a:r>
              <a:rPr lang="en-US">
                <a:ea typeface="Calibri"/>
                <a:cs typeface="Calibri"/>
              </a:rPr>
              <a:t>How will we know if control algorithm will work?</a:t>
            </a:r>
            <a:endParaRPr lang="en-US" dirty="0">
              <a:ea typeface="Calibri"/>
              <a:cs typeface="Calibri"/>
            </a:endParaRPr>
          </a:p>
          <a:p>
            <a:r>
              <a:rPr lang="en-US">
                <a:ea typeface="Calibri"/>
                <a:cs typeface="Calibri"/>
              </a:rPr>
              <a:t>Robot</a:t>
            </a:r>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r>
              <a:rPr lang="en-US" dirty="0">
                <a:ea typeface="Calibri"/>
                <a:cs typeface="Calibri"/>
              </a:rPr>
              <a:t> </a:t>
            </a:r>
          </a:p>
        </p:txBody>
      </p:sp>
      <p:sp>
        <p:nvSpPr>
          <p:cNvPr id="4" name="Slide Number Placeholder 3">
            <a:extLst>
              <a:ext uri="{FF2B5EF4-FFF2-40B4-BE49-F238E27FC236}">
                <a16:creationId xmlns:a16="http://schemas.microsoft.com/office/drawing/2014/main" id="{711D556F-6C29-0FB0-6003-56EB4018A394}"/>
              </a:ext>
            </a:extLst>
          </p:cNvPr>
          <p:cNvSpPr>
            <a:spLocks noGrp="1"/>
          </p:cNvSpPr>
          <p:nvPr>
            <p:ph type="sldNum" sz="quarter" idx="5"/>
          </p:nvPr>
        </p:nvSpPr>
        <p:spPr/>
        <p:txBody>
          <a:bodyPr/>
          <a:lstStyle/>
          <a:p>
            <a:fld id="{118E98C5-F012-4C3D-9226-70952FAE4AA1}" type="slidenum">
              <a:t>11</a:t>
            </a:fld>
            <a:endParaRPr lang="en-US"/>
          </a:p>
        </p:txBody>
      </p:sp>
    </p:spTree>
    <p:extLst>
      <p:ext uri="{BB962C8B-B14F-4D97-AF65-F5344CB8AC3E}">
        <p14:creationId xmlns:p14="http://schemas.microsoft.com/office/powerpoint/2010/main" val="143990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E0F77-C3A0-C632-6CC0-3808F6A1B1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D15F31-8F09-8F24-3369-32F1C17369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36F572-F264-6798-A3C0-555151DCCD4B}"/>
              </a:ext>
            </a:extLst>
          </p:cNvPr>
          <p:cNvSpPr>
            <a:spLocks noGrp="1"/>
          </p:cNvSpPr>
          <p:nvPr>
            <p:ph type="body" idx="1"/>
          </p:nvPr>
        </p:nvSpPr>
        <p:spPr/>
        <p:txBody>
          <a:bodyPr/>
          <a:lstStyle/>
          <a:p>
            <a:r>
              <a:rPr lang="en-US" dirty="0">
                <a:ea typeface="Calibri"/>
                <a:cs typeface="Calibri"/>
              </a:rPr>
              <a:t>Goal: Present important sub assembly </a:t>
            </a:r>
          </a:p>
          <a:p>
            <a:r>
              <a:rPr lang="en-US" dirty="0">
                <a:ea typeface="Calibri"/>
                <a:cs typeface="Calibri"/>
              </a:rPr>
              <a:t>Explain circuit design and programming blocks</a:t>
            </a:r>
          </a:p>
          <a:p>
            <a:endParaRPr lang="en-US" dirty="0">
              <a:ea typeface="Calibri"/>
              <a:cs typeface="Calibri"/>
            </a:endParaRPr>
          </a:p>
          <a:p>
            <a:r>
              <a:rPr lang="en-US" dirty="0">
                <a:ea typeface="Calibri"/>
                <a:cs typeface="Calibri"/>
              </a:rPr>
              <a:t>Flow Chart: </a:t>
            </a:r>
            <a:r>
              <a:rPr lang="en-US" sz="1200" b="0" i="0" kern="1200" dirty="0">
                <a:solidFill>
                  <a:schemeClr val="tx1"/>
                </a:solidFill>
                <a:effectLst/>
                <a:latin typeface="+mn-lt"/>
                <a:ea typeface="+mn-ea"/>
                <a:cs typeface="+mn-cs"/>
              </a:rPr>
              <a:t>This is the code flow chart of what the structure of our code is going to look like, which is a closed loop PID system. The simple explanation of the PID system is that we generate an error which we calculate as the difference between the set point and the sensors’ reading. We then take that error term and run it through the PID, which stands for Proportional Integrator derivative, and do some math on the error to determine how much to control the motor through the controller. Generally, we use the proportional term to control how much to tilt the balance beam, the farther away the target point, the more tilt we want to give to the system. The integral term generally helps with keeping the system stable over the long run as it generates a running total of the errors, which will eventually lead to finer control of the system. Finally, the derivative function helps with smoothing out future errors as we naively assume that the error function will be a straight line which helps with the control. For our final value we sum all three parts together and feed that into our motor controller which would then change the motor value, accordingly, translating into the rotation of the balance beam. Then we do it all over again, get a new error from the difference from the set point and the sensor reading, feeding it back into the PID once more.</a:t>
            </a:r>
          </a:p>
          <a:p>
            <a:r>
              <a:rPr lang="en-US" sz="1200" b="0" i="0" kern="1200" dirty="0">
                <a:solidFill>
                  <a:schemeClr val="tx1"/>
                </a:solidFill>
                <a:effectLst/>
                <a:latin typeface="+mn-lt"/>
                <a:ea typeface="+mn-ea"/>
                <a:cs typeface="+mn-cs"/>
              </a:rPr>
              <a:t> Circuit Diagram: This is the system diagram for the ball and beam system. At the heart of the system is the Raspberry Pico. The input into the raspberry pi is the distance sensor, being either the ultrasonic sensor or time of flight sensor, and the power source for the raspberry pi. The reason that we cannot just hook up a 9V battery to the PICO is because 9V would overload the system, so we need to step it down. The other reason is that we need to connect the battery power source to the motor because it requires a higher voltage to operate. The motor stepper driver is important for interfacing the motor; it provides power and allows interfacing and reading which step the motor is on.</a:t>
            </a:r>
            <a:endParaRPr lang="en-US" dirty="0">
              <a:ea typeface="Calibri"/>
              <a:cs typeface="Calibri"/>
            </a:endParaRPr>
          </a:p>
        </p:txBody>
      </p:sp>
      <p:sp>
        <p:nvSpPr>
          <p:cNvPr id="4" name="Slide Number Placeholder 3">
            <a:extLst>
              <a:ext uri="{FF2B5EF4-FFF2-40B4-BE49-F238E27FC236}">
                <a16:creationId xmlns:a16="http://schemas.microsoft.com/office/drawing/2014/main" id="{1A0407D8-0FB7-0E3B-51E2-857091B6E229}"/>
              </a:ext>
            </a:extLst>
          </p:cNvPr>
          <p:cNvSpPr>
            <a:spLocks noGrp="1"/>
          </p:cNvSpPr>
          <p:nvPr>
            <p:ph type="sldNum" sz="quarter" idx="5"/>
          </p:nvPr>
        </p:nvSpPr>
        <p:spPr/>
        <p:txBody>
          <a:bodyPr/>
          <a:lstStyle/>
          <a:p>
            <a:fld id="{118E98C5-F012-4C3D-9226-70952FAE4AA1}" type="slidenum">
              <a:t>13</a:t>
            </a:fld>
            <a:endParaRPr lang="en-US"/>
          </a:p>
        </p:txBody>
      </p:sp>
    </p:spTree>
    <p:extLst>
      <p:ext uri="{BB962C8B-B14F-4D97-AF65-F5344CB8AC3E}">
        <p14:creationId xmlns:p14="http://schemas.microsoft.com/office/powerpoint/2010/main" val="3632064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317D1EC0-23FF-4FC8-B22D-E34878EAA4C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B929A7-258C-4469-AAB4-A67D713F7A80}"/>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635CDB-2D00-49D5-B26E-0694A25000C7}"/>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288D7A-F857-418D-92F2-368E841B9F27}"/>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084F50-7F3C-4A4A-877E-FFD9EC7CD88B}"/>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1E64C1-F4C0-4A94-B319-BB1A0A2450B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3D8374-8052-417F-AB69-B97EAC43D51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750734-4D51-4019-A003-38A3DE49B434}"/>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B693D1-DBA2-4D3B-9B37-D9EE8C4112F4}"/>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D3EA8-E4C0-4AF6-817F-F9F29157A499}"/>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170FB3-B397-4AC9-85FD-65388F26D90A}"/>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5EC0B9-49C7-4777-AEC5-B5EF8DE40498}"/>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02048B-30F7-4434-87A5-140F9BB4BEB1}"/>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00A6E2-A41C-4751-8A4E-9A0C5718D930}"/>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259517-7BE7-45F9-81C0-3A6362BF143C}"/>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652F56-7B71-42B2-AB68-22204A6DF17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59830E-1C3D-4D42-8789-524971CB4657}"/>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3325A7-86D3-4B52-A7E3-ADDF408B4067}"/>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53F46F-EC12-484C-A4E7-791E57687AC1}"/>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4ED9CA-8950-47B8-A9ED-22B45CE15FB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429F7B-9FD7-438F-8ECA-3FCAD006180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558100-D455-4B41-890C-BCC898B2D165}"/>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886397-398A-4318-BE16-2CBAC1902F9E}"/>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32A3A6-CE6E-4ABD-8522-2C8DC88C070E}"/>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014C09-5B84-4798-8BDE-C80D76E67B8E}"/>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29EB9E-ED9D-4C69-8A26-9A7A0A83056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2899F9-1795-416F-8F3D-26EEB684DB6A}"/>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3043474-8625-495C-BD06-3627FD286C55}"/>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32CE47-7631-408E-8DDC-79EE378B707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8832D-8B8D-4036-B913-2D363143274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CEFEAF-E87B-4FF2-A947-94CABAA0610D}"/>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3A7CD3-94E1-42A9-BAB7-2AFCD9FCBD10}"/>
              </a:ext>
            </a:extLst>
          </p:cNvPr>
          <p:cNvSpPr>
            <a:spLocks noGrp="1"/>
          </p:cNvSpPr>
          <p:nvPr>
            <p:ph type="ctrTitle"/>
          </p:nvPr>
        </p:nvSpPr>
        <p:spPr>
          <a:xfrm>
            <a:off x="691078" y="722903"/>
            <a:ext cx="10495904" cy="2460770"/>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467609B-8FD3-4FF7-8EBC-6619CA868B33}"/>
              </a:ext>
            </a:extLst>
          </p:cNvPr>
          <p:cNvSpPr>
            <a:spLocks noGrp="1"/>
          </p:cNvSpPr>
          <p:nvPr>
            <p:ph type="subTitle" idx="1"/>
          </p:nvPr>
        </p:nvSpPr>
        <p:spPr>
          <a:xfrm>
            <a:off x="691078" y="3428997"/>
            <a:ext cx="10495904" cy="230663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9" name="Right Triangle 38">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ACC7A76F-3401-4F50-AE85-8F2AA247B99F}"/>
              </a:ext>
            </a:extLst>
          </p:cNvPr>
          <p:cNvSpPr>
            <a:spLocks noGrp="1"/>
          </p:cNvSpPr>
          <p:nvPr>
            <p:ph type="dt" sz="half" idx="10"/>
          </p:nvPr>
        </p:nvSpPr>
        <p:spPr/>
        <p:txBody>
          <a:bodyPr/>
          <a:lstStyle/>
          <a:p>
            <a:fld id="{8F72BA41-EC5B-4197-BCC8-0FD2E523CD7A}" type="datetimeFigureOut">
              <a:rPr lang="en-US" smtClean="0"/>
              <a:t>1/21/2026</a:t>
            </a:fld>
            <a:endParaRPr lang="en-US"/>
          </a:p>
        </p:txBody>
      </p:sp>
      <p:sp>
        <p:nvSpPr>
          <p:cNvPr id="5" name="Footer Placeholder 4">
            <a:extLst>
              <a:ext uri="{FF2B5EF4-FFF2-40B4-BE49-F238E27FC236}">
                <a16:creationId xmlns:a16="http://schemas.microsoft.com/office/drawing/2014/main" id="{DEF02E50-D34E-4DD4-8B3B-55D08F25F50A}"/>
              </a:ext>
            </a:extLst>
          </p:cNvPr>
          <p:cNvSpPr>
            <a:spLocks noGrp="1"/>
          </p:cNvSpPr>
          <p:nvPr>
            <p:ph type="ftr" sz="quarter" idx="11"/>
          </p:nvPr>
        </p:nvSpPr>
        <p:spPr>
          <a:xfrm>
            <a:off x="691078" y="236364"/>
            <a:ext cx="4114800" cy="417126"/>
          </a:xfrm>
        </p:spPr>
        <p:txBody>
          <a:bodyPr/>
          <a:lstStyle/>
          <a:p>
            <a:endParaRPr lang="en-US" dirty="0"/>
          </a:p>
        </p:txBody>
      </p:sp>
      <p:sp>
        <p:nvSpPr>
          <p:cNvPr id="6" name="Slide Number Placeholder 5">
            <a:extLst>
              <a:ext uri="{FF2B5EF4-FFF2-40B4-BE49-F238E27FC236}">
                <a16:creationId xmlns:a16="http://schemas.microsoft.com/office/drawing/2014/main" id="{37B53B71-D2FA-4DDC-9C9C-E26F7B591A8E}"/>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544778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D70F-ACE4-4595-845E-2296BDF83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978CD9-E0B5-4B48-8366-91E6D22C9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AF4B4-44D3-4E29-B235-A1B868207789}"/>
              </a:ext>
            </a:extLst>
          </p:cNvPr>
          <p:cNvSpPr>
            <a:spLocks noGrp="1"/>
          </p:cNvSpPr>
          <p:nvPr>
            <p:ph type="dt" sz="half" idx="10"/>
          </p:nvPr>
        </p:nvSpPr>
        <p:spPr/>
        <p:txBody>
          <a:bodyPr/>
          <a:lstStyle/>
          <a:p>
            <a:fld id="{8F72BA41-EC5B-4197-BCC8-0FD2E523CD7A}" type="datetimeFigureOut">
              <a:rPr lang="en-US" smtClean="0"/>
              <a:t>1/21/2026</a:t>
            </a:fld>
            <a:endParaRPr lang="en-US"/>
          </a:p>
        </p:txBody>
      </p:sp>
      <p:sp>
        <p:nvSpPr>
          <p:cNvPr id="5" name="Footer Placeholder 4">
            <a:extLst>
              <a:ext uri="{FF2B5EF4-FFF2-40B4-BE49-F238E27FC236}">
                <a16:creationId xmlns:a16="http://schemas.microsoft.com/office/drawing/2014/main" id="{E2D7BA37-9639-480E-84AB-EA277225C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FC658-154E-48DE-AD31-813E5170C93C}"/>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110048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405209-5179-4359-91ED-1B1A46619A99}"/>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0E32344F-3BE0-4CE8-B1BD-9ABD425E1C0D}"/>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9DE306-F4FB-4730-A066-ADF38D739563}"/>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B32885-303F-477F-A081-27425944F230}"/>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0C0C0B-4CD0-467D-A382-2B2415102C48}"/>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88DF0F-327F-43A5-AB71-3D32053D83CA}"/>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8A0902-2662-4911-A532-AA6310861479}"/>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BDA4F7-23F4-46D1-8B7E-A21DD84083E1}"/>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FC9FC2-8808-438E-8FFB-5FE416BFB5C8}"/>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4694E5-71F9-4210-9BE8-FC12CC177BD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37E805-A7E5-4906-B0C5-1373F3DA962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4CD964-FBD6-41AB-8A02-9509A2BAC11F}"/>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CD7FF8-E827-4E0A-BCE2-CCB34EDAC0F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4AD6BB-F1EE-4FB8-96E8-6890447800EC}"/>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935057-E0A3-4DAE-B9C8-6E818D7A7205}"/>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8DDF69-1C14-453C-BC3A-37D3FE69DFC7}"/>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C26D82-15BA-4B2E-A42D-2ECA8012D30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F73B67-E5E9-4000-91DA-034B2127EFD2}"/>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FAC1B5-F0DD-4FC0-B4C9-77CB29DF442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ACB3DB-54B2-4CEE-A791-C6FC6C758DAE}"/>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324004-1030-47D9-B817-425FF6ECC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A001C4-81AB-4FA6-ADAA-C8618056353B}"/>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1DAD34-7844-4F16-9874-F51F2A23B9EA}"/>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DCBC6D-1BDA-4CB1-A3EC-59F240C8FA19}"/>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B3C1A0-58E7-47E4-831B-CF3EE21D1E90}"/>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A09FAA-E123-4FE4-B67A-9EBDE1A3130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17B7C6-C816-4A58-B184-135E4FD19F5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D22ABB-4CE8-47DC-80BF-39B3E4CF7048}"/>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17DE37-A292-4031-AF42-CDB00A13EE76}"/>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3EF673-CB75-435F-9BF3-7594EC3ADF8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35F4581-15F6-47EE-87D0-1132A093DBA5}"/>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5CF984-F5BD-45C4-9A12-B02DB4F044E1}"/>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a:extLst>
              <a:ext uri="{FF2B5EF4-FFF2-40B4-BE49-F238E27FC236}">
                <a16:creationId xmlns:a16="http://schemas.microsoft.com/office/drawing/2014/main" id="{ACE66A86-8455-497B-9CA4-F460A19E5FBB}"/>
              </a:ext>
              <a:ext uri="{C183D7F6-B498-43B3-948B-1728B52AA6E4}">
                <adec:decorative xmlns:adec="http://schemas.microsoft.com/office/drawing/2017/decorative" val="1"/>
              </a:ext>
            </a:extLst>
          </p:cNvPr>
          <p:cNvSpPr/>
          <p:nvPr/>
        </p:nvSpPr>
        <p:spPr>
          <a:xfrm rot="18900000">
            <a:off x="7770390" y="-28737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Vertical Title 1">
            <a:extLst>
              <a:ext uri="{FF2B5EF4-FFF2-40B4-BE49-F238E27FC236}">
                <a16:creationId xmlns:a16="http://schemas.microsoft.com/office/drawing/2014/main" id="{5868C62B-71EF-4824-9EE8-6CAE17984232}"/>
              </a:ext>
            </a:extLst>
          </p:cNvPr>
          <p:cNvSpPr>
            <a:spLocks noGrp="1"/>
          </p:cNvSpPr>
          <p:nvPr>
            <p:ph type="title" orient="vert"/>
          </p:nvPr>
        </p:nvSpPr>
        <p:spPr>
          <a:xfrm>
            <a:off x="7707774" y="715616"/>
            <a:ext cx="3295876" cy="50265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243E4C8-4AA9-49D7-BF71-1AB5F2CFE1FC}"/>
              </a:ext>
            </a:extLst>
          </p:cNvPr>
          <p:cNvSpPr>
            <a:spLocks noGrp="1"/>
          </p:cNvSpPr>
          <p:nvPr>
            <p:ph type="body" orient="vert" idx="1"/>
          </p:nvPr>
        </p:nvSpPr>
        <p:spPr>
          <a:xfrm>
            <a:off x="683588" y="715616"/>
            <a:ext cx="6770448" cy="5026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7898B3-014E-440B-BA4E-106339212804}"/>
              </a:ext>
            </a:extLst>
          </p:cNvPr>
          <p:cNvSpPr>
            <a:spLocks noGrp="1"/>
          </p:cNvSpPr>
          <p:nvPr>
            <p:ph type="dt" sz="half" idx="10"/>
          </p:nvPr>
        </p:nvSpPr>
        <p:spPr/>
        <p:txBody>
          <a:bodyPr/>
          <a:lstStyle/>
          <a:p>
            <a:fld id="{8F72BA41-EC5B-4197-BCC8-0FD2E523CD7A}" type="datetimeFigureOut">
              <a:rPr lang="en-US" smtClean="0"/>
              <a:t>1/21/2026</a:t>
            </a:fld>
            <a:endParaRPr lang="en-US"/>
          </a:p>
        </p:txBody>
      </p:sp>
      <p:sp>
        <p:nvSpPr>
          <p:cNvPr id="5" name="Footer Placeholder 4">
            <a:extLst>
              <a:ext uri="{FF2B5EF4-FFF2-40B4-BE49-F238E27FC236}">
                <a16:creationId xmlns:a16="http://schemas.microsoft.com/office/drawing/2014/main" id="{81C22643-CE63-4C3E-B437-5A1A5EF91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1CE5E-160A-4B37-94E2-3D9DC75BFFAF}"/>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51578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8D6B-70A2-430A-9F5D-DA093D8C16C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94A2845-6CA6-4745-A951-25B8D5319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49424-7A20-4BA1-9F60-671A5DBB3B13}"/>
              </a:ext>
            </a:extLst>
          </p:cNvPr>
          <p:cNvSpPr>
            <a:spLocks noGrp="1"/>
          </p:cNvSpPr>
          <p:nvPr>
            <p:ph type="dt" sz="half" idx="10"/>
          </p:nvPr>
        </p:nvSpPr>
        <p:spPr/>
        <p:txBody>
          <a:bodyPr/>
          <a:lstStyle/>
          <a:p>
            <a:fld id="{8F72BA41-EC5B-4197-BCC8-0FD2E523CD7A}" type="datetimeFigureOut">
              <a:rPr lang="en-US" smtClean="0"/>
              <a:t>1/21/2026</a:t>
            </a:fld>
            <a:endParaRPr lang="en-US"/>
          </a:p>
        </p:txBody>
      </p:sp>
      <p:sp>
        <p:nvSpPr>
          <p:cNvPr id="5" name="Footer Placeholder 4">
            <a:extLst>
              <a:ext uri="{FF2B5EF4-FFF2-40B4-BE49-F238E27FC236}">
                <a16:creationId xmlns:a16="http://schemas.microsoft.com/office/drawing/2014/main" id="{4F1BD2B2-E17F-402E-8EA3-5C7C1118A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23070-8658-4AC0-B2A3-4BE605A840F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099267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9DB7AC-F7D7-430A-A2A7-CD3EBBF1D35D}"/>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66AAF10E-F092-4160-BF4A-FF568555B790}"/>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341C04-9B94-4385-A661-7B8C17000497}"/>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C1D709-6A0F-409C-B2D0-C248E562265E}"/>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9BE53-BA11-4B67-BFBB-6281DB50C75D}"/>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662D93-31C1-4DFB-A938-E631F89AA9F0}"/>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ECC8DA-0BEC-4508-89D4-12FA35B481F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DC8E6C-1B78-4B89-82DD-BBA778CD1482}"/>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E5F54A-0315-4B15-B865-1F0460526260}"/>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D7F352-DE39-4835-8D3F-69CDEC490F1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D6F20A-F777-4F41-B23B-735A64FA5DA3}"/>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BADBA-0F74-418B-BC50-AD44596C3EF8}"/>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18BE26-88E5-457C-8095-745F34D1536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B269E0-E058-4340-B93D-7D40FFF521F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DD9AEE-5501-4385-B339-4616F567B53D}"/>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9C61-8926-4C98-882B-AB90108C8386}"/>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C585F9-B633-4F7E-AADE-75079DC17158}"/>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DC6366-5525-4FBC-9886-D4409F6B2993}"/>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C03CF9-098C-4140-806A-023D3DC3F2E3}"/>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C41BC4-89DF-4EC4-A141-9EF16D8EEB5B}"/>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2AD067-E64C-499E-9C0A-A7252587441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53DD54-FA2B-4B91-A94E-3C46AE21B38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6AC204-156B-442E-B028-01036BD1F26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3512DE-F013-431A-9F6E-ADDA88FB2DD5}"/>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95FEE1-61A9-4065-B9F8-5589180AC62B}"/>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28AA59-C1FA-46C0-BFDD-1C1D3404C81C}"/>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5C99EE-B791-470A-8639-0357A751EB43}"/>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4F4204-F48B-4AF5-B11E-0CE7D972AC3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6643FE-3966-4B82-9623-C61A56EDD20C}"/>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D769C5-B1B1-45BD-A40A-67E6568C843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511707-50C7-48B2-81F7-5C82BF57795C}"/>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8D44F3-CCFE-48A0-8414-FFF5E43D9184}"/>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D126FE0-8204-40BB-AD46-4A0C7A47514C}"/>
              </a:ext>
            </a:extLst>
          </p:cNvPr>
          <p:cNvSpPr>
            <a:spLocks noGrp="1"/>
          </p:cNvSpPr>
          <p:nvPr>
            <p:ph type="title"/>
          </p:nvPr>
        </p:nvSpPr>
        <p:spPr>
          <a:xfrm>
            <a:off x="691078" y="718115"/>
            <a:ext cx="10312571" cy="278150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25E350-4200-419C-A167-527DD6B77792}"/>
              </a:ext>
            </a:extLst>
          </p:cNvPr>
          <p:cNvSpPr>
            <a:spLocks noGrp="1"/>
          </p:cNvSpPr>
          <p:nvPr>
            <p:ph type="body" idx="1"/>
          </p:nvPr>
        </p:nvSpPr>
        <p:spPr>
          <a:xfrm>
            <a:off x="691078" y="3753350"/>
            <a:ext cx="10312571" cy="1991572"/>
          </a:xfrm>
        </p:spPr>
        <p:txBody>
          <a:bodyPr/>
          <a:lstStyle>
            <a:lvl1pPr marL="0" indent="0">
              <a:buNone/>
              <a:defRPr lang="en-US" sz="2400" kern="120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Right Triangle 38">
            <a:extLst>
              <a:ext uri="{FF2B5EF4-FFF2-40B4-BE49-F238E27FC236}">
                <a16:creationId xmlns:a16="http://schemas.microsoft.com/office/drawing/2014/main" id="{6741F519-22CF-4C01-B140-5480DBAB30F8}"/>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D05D1550-9064-4767-B70A-3501AF956C94}"/>
              </a:ext>
            </a:extLst>
          </p:cNvPr>
          <p:cNvSpPr>
            <a:spLocks noGrp="1"/>
          </p:cNvSpPr>
          <p:nvPr>
            <p:ph type="dt" sz="half" idx="10"/>
          </p:nvPr>
        </p:nvSpPr>
        <p:spPr/>
        <p:txBody>
          <a:bodyPr/>
          <a:lstStyle/>
          <a:p>
            <a:fld id="{8F72BA41-EC5B-4197-BCC8-0FD2E523CD7A}" type="datetimeFigureOut">
              <a:rPr lang="en-US" smtClean="0"/>
              <a:t>1/21/2026</a:t>
            </a:fld>
            <a:endParaRPr lang="en-US"/>
          </a:p>
        </p:txBody>
      </p:sp>
      <p:sp>
        <p:nvSpPr>
          <p:cNvPr id="5" name="Footer Placeholder 4">
            <a:extLst>
              <a:ext uri="{FF2B5EF4-FFF2-40B4-BE49-F238E27FC236}">
                <a16:creationId xmlns:a16="http://schemas.microsoft.com/office/drawing/2014/main" id="{581E1C33-2E8E-4041-9683-12048CB8A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36992-B921-4F3F-9C4A-0D67E618D114}"/>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712476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FDF5-4B31-4F1B-83BA-82A9510379F2}"/>
              </a:ext>
            </a:extLst>
          </p:cNvPr>
          <p:cNvSpPr>
            <a:spLocks noGrp="1"/>
          </p:cNvSpPr>
          <p:nvPr>
            <p:ph type="title"/>
          </p:nvPr>
        </p:nvSpPr>
        <p:spPr>
          <a:xfrm>
            <a:off x="691078" y="722903"/>
            <a:ext cx="10312571" cy="135484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14EC9A6-F718-4497-8A75-637EE17458E0}"/>
              </a:ext>
            </a:extLst>
          </p:cNvPr>
          <p:cNvSpPr>
            <a:spLocks noGrp="1"/>
          </p:cNvSpPr>
          <p:nvPr>
            <p:ph sz="half" idx="1"/>
          </p:nvPr>
        </p:nvSpPr>
        <p:spPr>
          <a:xfrm>
            <a:off x="691078" y="2345843"/>
            <a:ext cx="500958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D503E57-9695-4508-9778-B3DB1FB5FAB6}"/>
              </a:ext>
            </a:extLst>
          </p:cNvPr>
          <p:cNvSpPr>
            <a:spLocks noGrp="1"/>
          </p:cNvSpPr>
          <p:nvPr>
            <p:ph sz="half" idx="2"/>
          </p:nvPr>
        </p:nvSpPr>
        <p:spPr>
          <a:xfrm>
            <a:off x="5935075" y="2345843"/>
            <a:ext cx="506857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474CEE6-B9DC-4CCC-8F4C-0B4DADFB0195}"/>
              </a:ext>
            </a:extLst>
          </p:cNvPr>
          <p:cNvSpPr>
            <a:spLocks noGrp="1"/>
          </p:cNvSpPr>
          <p:nvPr>
            <p:ph type="dt" sz="half" idx="10"/>
          </p:nvPr>
        </p:nvSpPr>
        <p:spPr/>
        <p:txBody>
          <a:bodyPr/>
          <a:lstStyle/>
          <a:p>
            <a:fld id="{8F72BA41-EC5B-4197-BCC8-0FD2E523CD7A}" type="datetimeFigureOut">
              <a:rPr lang="en-US" smtClean="0"/>
              <a:t>1/21/2026</a:t>
            </a:fld>
            <a:endParaRPr lang="en-US"/>
          </a:p>
        </p:txBody>
      </p:sp>
      <p:sp>
        <p:nvSpPr>
          <p:cNvPr id="6" name="Footer Placeholder 5">
            <a:extLst>
              <a:ext uri="{FF2B5EF4-FFF2-40B4-BE49-F238E27FC236}">
                <a16:creationId xmlns:a16="http://schemas.microsoft.com/office/drawing/2014/main" id="{2AC85191-5804-47C9-95EB-D49D71573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B0A03-44F6-4299-B45D-E07A023906F0}"/>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959035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20E6-CC97-4BD8-92FE-8F36024D0E38}"/>
              </a:ext>
            </a:extLst>
          </p:cNvPr>
          <p:cNvSpPr>
            <a:spLocks noGrp="1"/>
          </p:cNvSpPr>
          <p:nvPr>
            <p:ph type="title"/>
          </p:nvPr>
        </p:nvSpPr>
        <p:spPr>
          <a:xfrm>
            <a:off x="691078" y="722900"/>
            <a:ext cx="10320062" cy="140750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73872FB-EDD5-42FB-8A9A-279EAD4FB0D9}"/>
              </a:ext>
            </a:extLst>
          </p:cNvPr>
          <p:cNvSpPr>
            <a:spLocks noGrp="1"/>
          </p:cNvSpPr>
          <p:nvPr>
            <p:ph type="body" idx="1"/>
          </p:nvPr>
        </p:nvSpPr>
        <p:spPr>
          <a:xfrm>
            <a:off x="691078" y="2331481"/>
            <a:ext cx="4963444"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F28C1-95C8-476A-8D93-D580DD39D8F7}"/>
              </a:ext>
            </a:extLst>
          </p:cNvPr>
          <p:cNvSpPr>
            <a:spLocks noGrp="1"/>
          </p:cNvSpPr>
          <p:nvPr>
            <p:ph sz="half" idx="2"/>
          </p:nvPr>
        </p:nvSpPr>
        <p:spPr>
          <a:xfrm>
            <a:off x="691078" y="2954564"/>
            <a:ext cx="4963444"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4315485-EE1A-41B0-873A-BA9D06E88BFD}"/>
              </a:ext>
            </a:extLst>
          </p:cNvPr>
          <p:cNvSpPr>
            <a:spLocks noGrp="1"/>
          </p:cNvSpPr>
          <p:nvPr>
            <p:ph type="body" sz="quarter" idx="3"/>
          </p:nvPr>
        </p:nvSpPr>
        <p:spPr>
          <a:xfrm>
            <a:off x="6103351" y="2331481"/>
            <a:ext cx="4900298"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1A6FB-1583-4A1B-A4A7-C65062C57B73}"/>
              </a:ext>
            </a:extLst>
          </p:cNvPr>
          <p:cNvSpPr>
            <a:spLocks noGrp="1"/>
          </p:cNvSpPr>
          <p:nvPr>
            <p:ph sz="quarter" idx="4"/>
          </p:nvPr>
        </p:nvSpPr>
        <p:spPr>
          <a:xfrm>
            <a:off x="6103351" y="2954564"/>
            <a:ext cx="4900298"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3A29EA7-E61E-4617-9DA9-40B9299B3287}"/>
              </a:ext>
            </a:extLst>
          </p:cNvPr>
          <p:cNvSpPr>
            <a:spLocks noGrp="1"/>
          </p:cNvSpPr>
          <p:nvPr>
            <p:ph type="dt" sz="half" idx="10"/>
          </p:nvPr>
        </p:nvSpPr>
        <p:spPr>
          <a:xfrm>
            <a:off x="683587" y="6215870"/>
            <a:ext cx="3843779" cy="417126"/>
          </a:xfrm>
        </p:spPr>
        <p:txBody>
          <a:bodyPr/>
          <a:lstStyle/>
          <a:p>
            <a:fld id="{8F72BA41-EC5B-4197-BCC8-0FD2E523CD7A}" type="datetimeFigureOut">
              <a:rPr lang="en-US" smtClean="0"/>
              <a:t>1/21/2026</a:t>
            </a:fld>
            <a:endParaRPr lang="en-US"/>
          </a:p>
        </p:txBody>
      </p:sp>
      <p:sp>
        <p:nvSpPr>
          <p:cNvPr id="8" name="Footer Placeholder 7">
            <a:extLst>
              <a:ext uri="{FF2B5EF4-FFF2-40B4-BE49-F238E27FC236}">
                <a16:creationId xmlns:a16="http://schemas.microsoft.com/office/drawing/2014/main" id="{D56249CC-EB72-46A6-87D9-5FBDA8E450EC}"/>
              </a:ext>
            </a:extLst>
          </p:cNvPr>
          <p:cNvSpPr>
            <a:spLocks noGrp="1"/>
          </p:cNvSpPr>
          <p:nvPr>
            <p:ph type="ftr" sz="quarter" idx="11"/>
          </p:nvPr>
        </p:nvSpPr>
        <p:spPr>
          <a:xfrm>
            <a:off x="691078" y="236364"/>
            <a:ext cx="4114800" cy="417126"/>
          </a:xfrm>
        </p:spPr>
        <p:txBody>
          <a:bodyPr/>
          <a:lstStyle/>
          <a:p>
            <a:endParaRPr lang="en-US" dirty="0"/>
          </a:p>
        </p:txBody>
      </p:sp>
      <p:sp>
        <p:nvSpPr>
          <p:cNvPr id="9" name="Slide Number Placeholder 8">
            <a:extLst>
              <a:ext uri="{FF2B5EF4-FFF2-40B4-BE49-F238E27FC236}">
                <a16:creationId xmlns:a16="http://schemas.microsoft.com/office/drawing/2014/main" id="{EAA04EE7-47BE-4ECE-A170-793C4E56951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637409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4946-24AD-40DD-95A7-49BA49C227DF}"/>
              </a:ext>
            </a:extLst>
          </p:cNvPr>
          <p:cNvSpPr>
            <a:spLocks noGrp="1"/>
          </p:cNvSpPr>
          <p:nvPr>
            <p:ph type="title"/>
          </p:nvPr>
        </p:nvSpPr>
        <p:spPr>
          <a:xfrm>
            <a:off x="691078" y="722903"/>
            <a:ext cx="10501177" cy="1401231"/>
          </a:xfrm>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D8CF342-49F6-482D-943E-7E50B1694AE3}"/>
              </a:ext>
            </a:extLst>
          </p:cNvPr>
          <p:cNvSpPr>
            <a:spLocks noGrp="1"/>
          </p:cNvSpPr>
          <p:nvPr>
            <p:ph type="dt" sz="half" idx="10"/>
          </p:nvPr>
        </p:nvSpPr>
        <p:spPr/>
        <p:txBody>
          <a:bodyPr/>
          <a:lstStyle/>
          <a:p>
            <a:fld id="{8F72BA41-EC5B-4197-BCC8-0FD2E523CD7A}" type="datetimeFigureOut">
              <a:rPr lang="en-US" smtClean="0"/>
              <a:t>1/21/2026</a:t>
            </a:fld>
            <a:endParaRPr lang="en-US"/>
          </a:p>
        </p:txBody>
      </p:sp>
      <p:sp>
        <p:nvSpPr>
          <p:cNvPr id="4" name="Footer Placeholder 3">
            <a:extLst>
              <a:ext uri="{FF2B5EF4-FFF2-40B4-BE49-F238E27FC236}">
                <a16:creationId xmlns:a16="http://schemas.microsoft.com/office/drawing/2014/main" id="{064033E5-3797-4FF8-866F-9FD9325A9FAB}"/>
              </a:ext>
            </a:extLst>
          </p:cNvPr>
          <p:cNvSpPr>
            <a:spLocks noGrp="1"/>
          </p:cNvSpPr>
          <p:nvPr>
            <p:ph type="ftr" sz="quarter" idx="11"/>
          </p:nvPr>
        </p:nvSpPr>
        <p:spPr>
          <a:xfrm>
            <a:off x="691078" y="236364"/>
            <a:ext cx="4114800" cy="417126"/>
          </a:xfrm>
        </p:spPr>
        <p:txBody>
          <a:bodyPr/>
          <a:lstStyle/>
          <a:p>
            <a:endParaRPr lang="en-US"/>
          </a:p>
        </p:txBody>
      </p:sp>
      <p:sp>
        <p:nvSpPr>
          <p:cNvPr id="5" name="Slide Number Placeholder 4">
            <a:extLst>
              <a:ext uri="{FF2B5EF4-FFF2-40B4-BE49-F238E27FC236}">
                <a16:creationId xmlns:a16="http://schemas.microsoft.com/office/drawing/2014/main" id="{66DC1E67-424D-4638-98F8-38E71A41001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204475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E0418BE5-560E-4E49-B12D-B555511FED72}"/>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9D1162-73B9-420F-BCBE-95039D00CD24}"/>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BA76FE-316A-48E2-A03B-4E05691C4348}"/>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678FBC-A6AD-4422-BA24-A4172F8862CA}"/>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3C5C3E-2D08-43F0-AFAC-E15360CA7D3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BEAC62-AF92-4A65-9790-6F6E0C6C5A1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77D7C5-E76E-4E82-BFC4-9A75D2C8089D}"/>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6E0152-96B9-4067-80D3-D9BDE6D7EC9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18AFCC-B9DA-4092-8FBA-2CFEDB0388E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EC7D33-C87E-4812-A722-53C5D99272B5}"/>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239E3-501A-4C3C-9BE4-6BFA0D3126B7}"/>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62BF3B-95BB-4188-AAE5-015A0EF3D18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4E5F0F-0124-40D0-A0BF-AE307A0E15F4}"/>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ADC3B1-26C7-4CF1-B29D-4D0DEA3E2633}"/>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A7DF6E-1132-4A80-9B18-593B1ACD778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19589-10D8-4A8F-A0B1-F7CE380E3001}"/>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E6BB32-C4F8-4914-88D3-7DC5E79D023E}"/>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F046EE-9DBA-4924-A19C-ED8741F5F810}"/>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ABBC44-ABA8-4913-824E-64D344724644}"/>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272B22-1C39-47A0-8551-73666AFBE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CDFF66-464C-4ABF-BB01-00500A3B7517}"/>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79FC88-BD3B-4C04-9B90-0FC93C17921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FCAED8-8687-4141-A7C3-0D88ACEDFEC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5038E6-7B32-460F-B804-D6C105FF44C9}"/>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5DAE85-AD17-454B-AB64-CEFF52FDAB9D}"/>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603643-2066-4967-AE4B-9DA143843B2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7E9533-9B07-43E3-B939-7BADC01FEE86}"/>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CCAAEE-AB2E-4534-893A-3DB109499FB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BD39A2-970F-4714-AAA6-67EE99A0EAA9}"/>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4A1387-348B-4E46-9B65-FDF76ED0EF20}"/>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5DAF27-A54D-442A-93E4-BA7F04EAE379}"/>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D2EA265F-80A1-448D-A6EB-CE8D6F6EC723}"/>
              </a:ext>
            </a:extLst>
          </p:cNvPr>
          <p:cNvSpPr>
            <a:spLocks noGrp="1"/>
          </p:cNvSpPr>
          <p:nvPr>
            <p:ph type="dt" sz="half" idx="10"/>
          </p:nvPr>
        </p:nvSpPr>
        <p:spPr/>
        <p:txBody>
          <a:bodyPr/>
          <a:lstStyle/>
          <a:p>
            <a:fld id="{8F72BA41-EC5B-4197-BCC8-0FD2E523CD7A}" type="datetimeFigureOut">
              <a:rPr lang="en-US" smtClean="0"/>
              <a:t>1/21/2026</a:t>
            </a:fld>
            <a:endParaRPr lang="en-US"/>
          </a:p>
        </p:txBody>
      </p:sp>
      <p:sp>
        <p:nvSpPr>
          <p:cNvPr id="3" name="Footer Placeholder 2">
            <a:extLst>
              <a:ext uri="{FF2B5EF4-FFF2-40B4-BE49-F238E27FC236}">
                <a16:creationId xmlns:a16="http://schemas.microsoft.com/office/drawing/2014/main" id="{4815D00D-89E6-4E7A-9A4D-A8CCEB3BE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B5AEA-8C38-4776-878C-AB01474D917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147110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0" name="Right Triangle 39">
            <a:extLst>
              <a:ext uri="{FF2B5EF4-FFF2-40B4-BE49-F238E27FC236}">
                <a16:creationId xmlns:a16="http://schemas.microsoft.com/office/drawing/2014/main" id="{C4853C57-22BC-4465-8B37-DC06FE5A0003}"/>
              </a:ext>
              <a:ext uri="{C183D7F6-B498-43B3-948B-1728B52AA6E4}">
                <adec:decorative xmlns:adec="http://schemas.microsoft.com/office/drawing/2017/decorative" val="1"/>
              </a:ext>
            </a:extLst>
          </p:cNvPr>
          <p:cNvSpPr/>
          <p:nvPr/>
        </p:nvSpPr>
        <p:spPr>
          <a:xfrm rot="13500000">
            <a:off x="-281092" y="31448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E67C0A6-48E9-4845-9EBF-EF2A3DFD274F}"/>
              </a:ext>
            </a:extLst>
          </p:cNvPr>
          <p:cNvSpPr>
            <a:spLocks noGrp="1"/>
          </p:cNvSpPr>
          <p:nvPr>
            <p:ph type="title"/>
          </p:nvPr>
        </p:nvSpPr>
        <p:spPr>
          <a:xfrm>
            <a:off x="683587" y="713677"/>
            <a:ext cx="4499914" cy="2996581"/>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A8B542-2084-485C-ABFC-94340B4C7E77}"/>
              </a:ext>
            </a:extLst>
          </p:cNvPr>
          <p:cNvSpPr>
            <a:spLocks noGrp="1"/>
          </p:cNvSpPr>
          <p:nvPr>
            <p:ph idx="1"/>
          </p:nvPr>
        </p:nvSpPr>
        <p:spPr>
          <a:xfrm>
            <a:off x="5698672" y="708102"/>
            <a:ext cx="5656716" cy="54306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647791F-9546-470D-A174-D75285263C2C}"/>
              </a:ext>
            </a:extLst>
          </p:cNvPr>
          <p:cNvSpPr>
            <a:spLocks noGrp="1"/>
          </p:cNvSpPr>
          <p:nvPr>
            <p:ph type="body" sz="half" idx="2"/>
          </p:nvPr>
        </p:nvSpPr>
        <p:spPr>
          <a:xfrm>
            <a:off x="683587" y="3976544"/>
            <a:ext cx="4499914" cy="2162201"/>
          </a:xfrm>
        </p:spPr>
        <p:txBody>
          <a:bodyPr>
            <a:normAutofit/>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None/>
            </a:pPr>
            <a:r>
              <a:rPr lang="en-US"/>
              <a:t>Click to edit Master text styles</a:t>
            </a:r>
          </a:p>
        </p:txBody>
      </p:sp>
      <p:grpSp>
        <p:nvGrpSpPr>
          <p:cNvPr id="8" name="Group 7">
            <a:extLst>
              <a:ext uri="{FF2B5EF4-FFF2-40B4-BE49-F238E27FC236}">
                <a16:creationId xmlns:a16="http://schemas.microsoft.com/office/drawing/2014/main" id="{0550D594-9D00-4E12-9A7B-8B78EC19948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C5DEA230-2680-47DD-BD49-FDBF4C1105A5}"/>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0BA61D-887F-46F1-B20D-EA4C38D467C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0DFBA-D16D-4AE0-8339-58C4089B94AD}"/>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4AAAA5-CEFC-4C25-91D3-5AE49F720DA5}"/>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D142AD-3FA3-43E4-8A61-61CF1E41568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3755A3-93F4-4EC4-9635-7E89E4AF1D3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BFB588-0AB8-4BD8-9272-1CA867726018}"/>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5A6DF3-CF29-4480-A235-EAE88D65A63C}"/>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6FF036-365A-4C15-8E15-0D5BBEBCEA58}"/>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E76FF-4E86-4E42-B67E-B11AAE8D3076}"/>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64CEE-7CED-4EB2-A414-6F2D91E824F9}"/>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2C571B-47A6-49EB-A29F-678368BAED9F}"/>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60B109-845C-4119-BB66-9887B3859A7D}"/>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8B7447-FF64-42D9-B3C6-2BDC6F547ED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FF9B71-8653-450D-AFBE-2140D586FB5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0B9E5A-C1DA-445C-A911-721DF98DDCDD}"/>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C9A3DC-A478-4469-9359-34A435689F3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DE3299-EED7-4771-A270-F6B02941AD6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34422A-5B59-41DC-8E2A-1A8244580E30}"/>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176117-0990-434B-A9D9-B4B9043C544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D6425E-C84A-462F-98F8-D0AB4FC3AF88}"/>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13AB68-7321-4AC2-AC60-0F417877D07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275CCE-D06F-49D0-8A47-372C5040330B}"/>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4B374E-EEBC-4A9C-B3B4-B269EC719857}"/>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80A7E6-BBEF-4EF1-B14A-29F26BFCF8E6}"/>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7BC013-9B50-459D-8B8D-F756514A478B}"/>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8964C0-675D-4807-B795-4B695A8F8420}"/>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911512-51A8-4CE7-A043-425C809EB5F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C15D1E-0EDF-4AD7-90C7-3D8D64E645D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265A2D-2A6A-4301-B59F-8BAD98D9A57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A4907F-2D1D-49D1-882D-119AA5E1183B}"/>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AF6A2284-37AB-43F5-98B8-8AB49DBFA9F5}"/>
              </a:ext>
            </a:extLst>
          </p:cNvPr>
          <p:cNvSpPr>
            <a:spLocks noGrp="1"/>
          </p:cNvSpPr>
          <p:nvPr>
            <p:ph type="dt" sz="half" idx="10"/>
          </p:nvPr>
        </p:nvSpPr>
        <p:spPr/>
        <p:txBody>
          <a:bodyPr/>
          <a:lstStyle/>
          <a:p>
            <a:fld id="{8F72BA41-EC5B-4197-BCC8-0FD2E523CD7A}" type="datetimeFigureOut">
              <a:rPr lang="en-US" smtClean="0"/>
              <a:t>1/21/2026</a:t>
            </a:fld>
            <a:endParaRPr lang="en-US"/>
          </a:p>
        </p:txBody>
      </p:sp>
      <p:sp>
        <p:nvSpPr>
          <p:cNvPr id="6" name="Footer Placeholder 5">
            <a:extLst>
              <a:ext uri="{FF2B5EF4-FFF2-40B4-BE49-F238E27FC236}">
                <a16:creationId xmlns:a16="http://schemas.microsoft.com/office/drawing/2014/main" id="{9AD8ABAA-E2F7-4C89-99ED-2C340220D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2EF12-B2CD-4F3C-9F19-A8691540501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227204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DA6865-0A03-48FA-AD6E-D5BF8FDE927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2277E8EB-0DA2-40E4-AD12-1CCD0D262D0B}"/>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BFE9F8-907A-4FFC-9FDE-2B51D238C40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DDC323-8732-4007-BB81-1BE917E3B2FF}"/>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08FC40-8403-438D-95CA-E4EDC66192A9}"/>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11D218-3FEA-4455-9809-91F029FB55AE}"/>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41390F-BE50-4E4E-9DA2-B5F23F1A93D8}"/>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B3F094-97B5-48E1-A4DE-8BEED255028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4DBB43-CB34-4881-9445-A7FE131D5327}"/>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71F972-027A-47F0-996C-84BFE4574050}"/>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41353D-93C8-43F8-BBDE-7AB6B29EC38C}"/>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F07B24-CBD8-4F09-81EB-504285F8E11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7873BB-1D79-4055-801C-BDA0F9A1513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08D42B-2F35-497E-A26D-9AF008619D4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F57499-C4D9-4B7D-BADA-38462AA3164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71F2B9-1FFA-4350-9370-B098459A232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FBAFFC-DC8F-4BB4-B405-E4AAA269AED4}"/>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4FCE64-D7A5-411A-8795-932DD39F9520}"/>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0B4ECFC-FD43-44CF-B7FA-2A8C5651400F}"/>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DFBC12-1E1D-44DE-9966-BAB05B246636}"/>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BEF096-361C-478B-81EB-37584119BFEE}"/>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C81993-CE86-4910-B9CE-B69375BDCEE3}"/>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5613D7-9FB0-4D33-8784-EC059DE019C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0AFD9-E849-4F42-99B2-928E6098C29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200B0B-91CD-4D66-ADFC-9585D283103C}"/>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DB0C45-30CE-4C85-95C6-FFF4977C646A}"/>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C31604-5F93-436D-A9D2-A48846D4E0DE}"/>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F1B965-7DE1-4AE3-B28B-DB6847BC52CC}"/>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D9FB65-4392-4D6A-8ACC-8151F682BFE8}"/>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40380C-3493-4AFE-BF13-AE68A8D244B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B21DF1-4859-4991-9C10-F8FA68F41013}"/>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4AD212-17DC-4506-AAA0-34A46A0B11C3}"/>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5B556E7-762B-4E18-A961-A4F7A9ECF9D8}"/>
              </a:ext>
            </a:extLst>
          </p:cNvPr>
          <p:cNvSpPr>
            <a:spLocks noGrp="1"/>
          </p:cNvSpPr>
          <p:nvPr>
            <p:ph type="title"/>
          </p:nvPr>
        </p:nvSpPr>
        <p:spPr>
          <a:xfrm>
            <a:off x="683587" y="713677"/>
            <a:ext cx="4434823" cy="3020519"/>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B7118AF-C54D-406D-AABE-AED6576D1281}"/>
              </a:ext>
            </a:extLst>
          </p:cNvPr>
          <p:cNvSpPr>
            <a:spLocks noGrp="1"/>
          </p:cNvSpPr>
          <p:nvPr>
            <p:ph type="pic" idx="1"/>
          </p:nvPr>
        </p:nvSpPr>
        <p:spPr>
          <a:xfrm>
            <a:off x="5698672" y="713677"/>
            <a:ext cx="5304977" cy="5430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0" name="Right Triangle 39">
            <a:extLst>
              <a:ext uri="{FF2B5EF4-FFF2-40B4-BE49-F238E27FC236}">
                <a16:creationId xmlns:a16="http://schemas.microsoft.com/office/drawing/2014/main" id="{205CDEB9-8DED-4711-8140-4C943FC2CDA0}"/>
              </a:ext>
              <a:ext uri="{C183D7F6-B498-43B3-948B-1728B52AA6E4}">
                <adec:decorative xmlns:adec="http://schemas.microsoft.com/office/drawing/2017/decorative" val="1"/>
              </a:ext>
            </a:extLst>
          </p:cNvPr>
          <p:cNvSpPr/>
          <p:nvPr/>
        </p:nvSpPr>
        <p:spPr>
          <a:xfrm rot="13500000">
            <a:off x="-281093" y="314330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02E13C3F-6360-4760-9477-C3831A6E26EF}"/>
              </a:ext>
            </a:extLst>
          </p:cNvPr>
          <p:cNvSpPr>
            <a:spLocks noGrp="1"/>
          </p:cNvSpPr>
          <p:nvPr>
            <p:ph type="body" sz="half" idx="2"/>
          </p:nvPr>
        </p:nvSpPr>
        <p:spPr>
          <a:xfrm>
            <a:off x="683587" y="3970330"/>
            <a:ext cx="4434823" cy="2173992"/>
          </a:xfrm>
        </p:spPr>
        <p:txBody>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92D3B-60EE-4FC5-9ED7-4445300844CA}"/>
              </a:ext>
            </a:extLst>
          </p:cNvPr>
          <p:cNvSpPr>
            <a:spLocks noGrp="1"/>
          </p:cNvSpPr>
          <p:nvPr>
            <p:ph type="dt" sz="half" idx="10"/>
          </p:nvPr>
        </p:nvSpPr>
        <p:spPr/>
        <p:txBody>
          <a:bodyPr/>
          <a:lstStyle/>
          <a:p>
            <a:fld id="{8F72BA41-EC5B-4197-BCC8-0FD2E523CD7A}" type="datetimeFigureOut">
              <a:rPr lang="en-US" smtClean="0"/>
              <a:t>1/21/2026</a:t>
            </a:fld>
            <a:endParaRPr lang="en-US"/>
          </a:p>
        </p:txBody>
      </p:sp>
      <p:sp>
        <p:nvSpPr>
          <p:cNvPr id="6" name="Footer Placeholder 5">
            <a:extLst>
              <a:ext uri="{FF2B5EF4-FFF2-40B4-BE49-F238E27FC236}">
                <a16:creationId xmlns:a16="http://schemas.microsoft.com/office/drawing/2014/main" id="{5BCF831E-9B19-4936-8BC9-F62A9B118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1E1D1-F7A2-40D0-91DA-07468A9651E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080815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40" name="Straight Connector 39">
              <a:extLst>
                <a:ext uri="{FF2B5EF4-FFF2-40B4-BE49-F238E27FC236}">
                  <a16:creationId xmlns:a16="http://schemas.microsoft.com/office/drawing/2014/main" id="{5F28962D-50BA-43F8-8863-28ECE711D3F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0F5939-D4E0-46FD-9A5A-5D648E381092}"/>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33D331-78CB-40A1-B167-8185EC5D707B}"/>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512E4B1-E78E-49E7-AA36-374CC1B084E4}"/>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D46340-CBFC-490F-B44E-7AA8FBF58B05}"/>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75C26C-3EBD-4AA9-BA4D-2561E295D65D}"/>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35DB6BE-E065-4559-BF5C-36B56B379040}"/>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A54272-CD9D-4F68-BBAB-4F0C0C3EC63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02CE8F-9256-4F2C-B474-58873717119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C9DE9F-4252-401D-913E-B74C9E326F9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FE4E69B-534F-4A80-9E1C-798BEE1B079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7564E1C-009C-4832-AE8D-E98286693F0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05DF1C-5801-43F2-A8B9-5351369418C0}"/>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6E71C8-0783-4E17-9B34-F51231DD2954}"/>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908F17-2A89-4B0A-A2EA-692390969FE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BE22751-380F-44F9-BEED-0A553CF87BE5}"/>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B27910-846F-4E4E-B588-F5B2E026FE9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E0501E-134E-46D7-984F-3A382B0BB29B}"/>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0A83974-CBD7-4A69-9D84-2D3BBDE027A5}"/>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03E931-00D4-4B0C-BC69-49FE5C766518}"/>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7732A30-BE2F-4D71-BC37-60F7B44591B9}"/>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C8EB840-DE7D-4E67-989C-F4D8F50E15BD}"/>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5D2CC2-53CC-487E-A72E-42B1E9B18460}"/>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A12D6B-1D60-4F26-8FB9-74AD5B070BDF}"/>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1895D00-2D63-443C-95A8-5EB6E5EECBF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C50652-2A56-4382-95D0-971644EE0FA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A50A374-8880-482D-B54F-F74E0D7BE18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6364D8-CCC7-4AAF-94BC-766EC160D99E}"/>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A0DC409-26E2-4453-89FD-745EA849BE7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9ED039-D66C-4A5E-AA35-E7A5FA2E64C2}"/>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2C13DC-161E-49CF-96B5-5383AA052AB7}"/>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5103067-48DA-458C-99F6-9921C19A802A}"/>
              </a:ext>
            </a:extLst>
          </p:cNvPr>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B86862-507E-4F73-890F-3B77BCFA3FA2}"/>
              </a:ext>
            </a:extLst>
          </p:cNvPr>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FBC0BB-AF05-4753-9159-41A16FBFC3B4}"/>
              </a:ext>
            </a:extLst>
          </p:cNvPr>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8F72BA41-EC5B-4197-BCC8-0FD2E523CD7A}" type="datetimeFigureOut">
              <a:rPr lang="en-US" smtClean="0"/>
              <a:pPr/>
              <a:t>1/21/2026</a:t>
            </a:fld>
            <a:endParaRPr lang="en-US" dirty="0"/>
          </a:p>
        </p:txBody>
      </p:sp>
      <p:sp>
        <p:nvSpPr>
          <p:cNvPr id="5" name="Footer Placeholder 4">
            <a:extLst>
              <a:ext uri="{FF2B5EF4-FFF2-40B4-BE49-F238E27FC236}">
                <a16:creationId xmlns:a16="http://schemas.microsoft.com/office/drawing/2014/main" id="{28362F82-EA1A-4B02-8A64-3B44C0D9DAC6}"/>
              </a:ext>
            </a:extLst>
          </p:cNvPr>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C5EF32-1CA9-4CDA-8182-2FB0C30A0F6F}"/>
              </a:ext>
            </a:extLst>
          </p:cNvPr>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pPr/>
              <a:t>‹#›</a:t>
            </a:fld>
            <a:endParaRPr lang="en-US" dirty="0"/>
          </a:p>
        </p:txBody>
      </p:sp>
      <p:sp>
        <p:nvSpPr>
          <p:cNvPr id="7" name="Right Triangle 6">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1913718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0" r:id="rId6"/>
    <p:sldLayoutId id="2147483736" r:id="rId7"/>
    <p:sldLayoutId id="2147483737" r:id="rId8"/>
    <p:sldLayoutId id="2147483738" r:id="rId9"/>
    <p:sldLayoutId id="2147483739" r:id="rId10"/>
    <p:sldLayoutId id="2147483741"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s://ieeexplore.ieee.org/abstract/document/8168481"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4187D111-0A9D-421B-84EB-FC5811C3A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5" name="Group 44">
            <a:extLst>
              <a:ext uri="{FF2B5EF4-FFF2-40B4-BE49-F238E27FC236}">
                <a16:creationId xmlns:a16="http://schemas.microsoft.com/office/drawing/2014/main" id="{CEC7A2BB-E03E-436B-ABA5-3EBC8FB406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A6DC0849-A033-4B02-97FE-B41AD9A866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3ADCA7D-864A-49AD-B820-102F220EA7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957E947-1347-4EB3-89EB-DF85D94E26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8B5FAB9-675C-4906-A39C-BCFD689294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C524971-DA3C-4B74-A99D-95CECD50C9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DBDB683-BC6A-4522-82A5-C7457201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41560A9-0B55-472F-8261-6951E27C52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D874A14-7926-47E8-947C-904C98B0E0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3E5598F-2EAC-49C0-B77B-95438A8EDD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C8993AC-196C-48AC-BCE3-3E71814D91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517F3CA-CF3E-4CD8-B001-2BDF09D767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5237402-E5C4-470B-955F-F3A8867765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315EAA5-98ED-4276-880E-4E3789CEAA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7F94794-653E-45B6-811B-8081788A0E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82DE38F-FC85-4274-8C84-8E75162E6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4AF14C3-798E-4C02-A6B4-165D003D72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53D4C15-2F93-446B-AF2D-82072EC01A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09026E7-4EC6-47AE-A989-318A5CA6BA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6DEDA5A-47AA-4ED0-897C-C0B1873B6F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061821F-242E-4E40-B305-9048634C0F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0734AE8-EEDD-4DCB-9723-087DC2EC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6DB511B-1563-4336-AFBB-D561A7C0B4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5CEC4A9-4067-4D92-A28E-EE8152717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B783B25-A3A3-45C4-B04C-A116442505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1178CD-3DE0-4C42-811C-7BC881FBF6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926C508-8BE5-4ACF-A219-09B5D995B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B58DEC2-3409-477A-84B4-A5D297FB01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EE3E226-6EDA-4FC4-B670-9590DD5CE7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BC874A8-EE7F-4F92-AAEA-40B18D939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23D647B-0C43-4C02-9BD2-A01859FD19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C6DE01B-DD35-4B52-A72E-57E60E2263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056" y="315519"/>
            <a:ext cx="3878453" cy="2970520"/>
          </a:xfrm>
        </p:spPr>
        <p:txBody>
          <a:bodyPr>
            <a:normAutofit/>
          </a:bodyPr>
          <a:lstStyle/>
          <a:p>
            <a:r>
              <a:rPr lang="en-US" dirty="0"/>
              <a:t>Robotics Traveling Van</a:t>
            </a:r>
          </a:p>
        </p:txBody>
      </p:sp>
      <p:sp>
        <p:nvSpPr>
          <p:cNvPr id="3" name="Subtitle 2"/>
          <p:cNvSpPr>
            <a:spLocks noGrp="1"/>
          </p:cNvSpPr>
          <p:nvPr>
            <p:ph type="subTitle" idx="1"/>
          </p:nvPr>
        </p:nvSpPr>
        <p:spPr>
          <a:xfrm>
            <a:off x="684225" y="3425899"/>
            <a:ext cx="5185297" cy="2309737"/>
          </a:xfrm>
        </p:spPr>
        <p:txBody>
          <a:bodyPr vert="horz" lIns="91440" tIns="45720" rIns="91440" bIns="45720" rtlCol="0" anchor="t">
            <a:normAutofit/>
          </a:bodyPr>
          <a:lstStyle/>
          <a:p>
            <a:r>
              <a:rPr lang="en-US"/>
              <a:t>Florence </a:t>
            </a:r>
            <a:r>
              <a:rPr lang="en-US" err="1"/>
              <a:t>Fasugbe</a:t>
            </a:r>
            <a:r>
              <a:rPr lang="en-US"/>
              <a:t>, Andres Gonzales,  Colin Parsinia, </a:t>
            </a:r>
            <a:r>
              <a:rPr lang="en-US" dirty="0"/>
              <a:t>Freddy Rivera</a:t>
            </a:r>
            <a:r>
              <a:rPr lang="en-US"/>
              <a:t>, &amp; Ziyi Tang</a:t>
            </a:r>
            <a:endParaRPr lang="en-US" dirty="0"/>
          </a:p>
        </p:txBody>
      </p:sp>
      <p:sp>
        <p:nvSpPr>
          <p:cNvPr id="44" name="Right Triangle 43">
            <a:extLst>
              <a:ext uri="{FF2B5EF4-FFF2-40B4-BE49-F238E27FC236}">
                <a16:creationId xmlns:a16="http://schemas.microsoft.com/office/drawing/2014/main" id="{218D3B53-4071-48E8-9CB1-4566DAFA0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2" y="260044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6" name="Picture 45" descr="Network Technology Background">
            <a:extLst>
              <a:ext uri="{FF2B5EF4-FFF2-40B4-BE49-F238E27FC236}">
                <a16:creationId xmlns:a16="http://schemas.microsoft.com/office/drawing/2014/main" id="{05863F8B-7DD3-1DA6-55E8-757E414BFA70}"/>
              </a:ext>
            </a:extLst>
          </p:cNvPr>
          <p:cNvPicPr>
            <a:picLocks noChangeAspect="1"/>
          </p:cNvPicPr>
          <p:nvPr/>
        </p:nvPicPr>
        <p:blipFill>
          <a:blip r:embed="rId3"/>
          <a:srcRect l="42516" r="5536" b="-6"/>
          <a:stretch>
            <a:fillRect/>
          </a:stretch>
        </p:blipFill>
        <p:spPr>
          <a:xfrm>
            <a:off x="6062050" y="-1554"/>
            <a:ext cx="6120571" cy="685799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4" name="TextBox 3">
            <a:extLst>
              <a:ext uri="{FF2B5EF4-FFF2-40B4-BE49-F238E27FC236}">
                <a16:creationId xmlns:a16="http://schemas.microsoft.com/office/drawing/2014/main" id="{F07BEF6B-966C-0E66-C073-386A0592AC41}"/>
              </a:ext>
            </a:extLst>
          </p:cNvPr>
          <p:cNvSpPr txBox="1"/>
          <p:nvPr/>
        </p:nvSpPr>
        <p:spPr>
          <a:xfrm>
            <a:off x="-12770" y="6486926"/>
            <a:ext cx="34222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Freddy – 01</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7693CB-8548-935E-43EA-B64716B3F73F}"/>
              </a:ext>
            </a:extLst>
          </p:cNvPr>
          <p:cNvPicPr>
            <a:picLocks noChangeAspect="1"/>
          </p:cNvPicPr>
          <p:nvPr/>
        </p:nvPicPr>
        <p:blipFill>
          <a:blip r:embed="rId2"/>
          <a:stretch>
            <a:fillRect/>
          </a:stretch>
        </p:blipFill>
        <p:spPr>
          <a:xfrm>
            <a:off x="1599951" y="257631"/>
            <a:ext cx="8197442" cy="6342738"/>
          </a:xfrm>
          <a:prstGeom prst="rect">
            <a:avLst/>
          </a:prstGeom>
        </p:spPr>
      </p:pic>
    </p:spTree>
    <p:extLst>
      <p:ext uri="{BB962C8B-B14F-4D97-AF65-F5344CB8AC3E}">
        <p14:creationId xmlns:p14="http://schemas.microsoft.com/office/powerpoint/2010/main" val="3919137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4155D-D30C-477B-3EA4-B7F9754E4A0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10AF3AA-118B-1519-373C-0811ECCEE292}"/>
              </a:ext>
            </a:extLst>
          </p:cNvPr>
          <p:cNvSpPr txBox="1"/>
          <p:nvPr/>
        </p:nvSpPr>
        <p:spPr>
          <a:xfrm>
            <a:off x="203540" y="135694"/>
            <a:ext cx="1221257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t>Robot 2 – CAD Model and Major Subsystems</a:t>
            </a:r>
          </a:p>
        </p:txBody>
      </p:sp>
      <p:sp>
        <p:nvSpPr>
          <p:cNvPr id="6" name="TextBox 5">
            <a:extLst>
              <a:ext uri="{FF2B5EF4-FFF2-40B4-BE49-F238E27FC236}">
                <a16:creationId xmlns:a16="http://schemas.microsoft.com/office/drawing/2014/main" id="{B8A1B50A-1504-EB5A-1720-EC169AF13BC4}"/>
              </a:ext>
            </a:extLst>
          </p:cNvPr>
          <p:cNvSpPr txBox="1"/>
          <p:nvPr/>
        </p:nvSpPr>
        <p:spPr>
          <a:xfrm>
            <a:off x="-12770" y="6486926"/>
            <a:ext cx="34222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Florence – </a:t>
            </a:r>
            <a:r>
              <a:rPr lang="en-US" sz="1600"/>
              <a:t>09</a:t>
            </a:r>
            <a:endParaRPr lang="en-US" sz="1600" dirty="0"/>
          </a:p>
        </p:txBody>
      </p:sp>
      <p:sp>
        <p:nvSpPr>
          <p:cNvPr id="3" name="Content Placeholder 5">
            <a:extLst>
              <a:ext uri="{FF2B5EF4-FFF2-40B4-BE49-F238E27FC236}">
                <a16:creationId xmlns:a16="http://schemas.microsoft.com/office/drawing/2014/main" id="{712189DB-E782-BB2C-41C6-94BD568F0059}"/>
              </a:ext>
            </a:extLst>
          </p:cNvPr>
          <p:cNvSpPr txBox="1">
            <a:spLocks/>
          </p:cNvSpPr>
          <p:nvPr/>
        </p:nvSpPr>
        <p:spPr>
          <a:xfrm>
            <a:off x="7617706" y="1115471"/>
            <a:ext cx="4456888" cy="5026506"/>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2A2735">
                  <a:lumMod val="50000"/>
                  <a:lumOff val="50000"/>
                </a:srgbClr>
              </a:buClr>
              <a:buFont typeface="Wingdings" panose="05000000000000000000" pitchFamily="2" charset="2"/>
              <a:buAutoNum type="arabicPeriod"/>
            </a:pPr>
            <a:r>
              <a:rPr lang="en-US"/>
              <a:t>Mechanical- Physical structure and dynamics.</a:t>
            </a:r>
          </a:p>
          <a:p>
            <a:pPr marL="457200" indent="-457200">
              <a:buClr>
                <a:srgbClr val="8D87A6"/>
              </a:buClr>
              <a:buAutoNum type="arabicPeriod"/>
            </a:pPr>
            <a:r>
              <a:rPr lang="en-US"/>
              <a:t>Actuation-Converts the electrical signals into mechanical motion.</a:t>
            </a:r>
          </a:p>
          <a:p>
            <a:pPr marL="457200" indent="-457200">
              <a:buClr>
                <a:srgbClr val="8D87A6"/>
              </a:buClr>
              <a:buAutoNum type="arabicPeriod"/>
            </a:pPr>
            <a:r>
              <a:rPr lang="en-US"/>
              <a:t>Sensing</a:t>
            </a:r>
            <a:r>
              <a:rPr lang="en-US" sz="2100"/>
              <a:t>-Real time measurement for the control by m</a:t>
            </a:r>
            <a:r>
              <a:rPr lang="en-US"/>
              <a:t>easuring the ball's position and beam angle.</a:t>
            </a:r>
          </a:p>
          <a:p>
            <a:pPr marL="457200" indent="-457200">
              <a:buClr>
                <a:srgbClr val="8D87A6"/>
              </a:buClr>
              <a:buAutoNum type="arabicPeriod"/>
            </a:pPr>
            <a:r>
              <a:rPr lang="en-US"/>
              <a:t>Control-Processing data and commands for the ball's stabilization.</a:t>
            </a:r>
          </a:p>
          <a:p>
            <a:pPr marL="457200" indent="-457200">
              <a:buClr>
                <a:srgbClr val="8D87A6"/>
              </a:buClr>
              <a:buFont typeface="Wingdings" panose="05000000000000000000" pitchFamily="2" charset="2"/>
              <a:buAutoNum type="arabicPeriod"/>
            </a:pPr>
            <a:r>
              <a:rPr lang="en-US"/>
              <a:t>Power/Regulator- Supplies and regulates electrical components to other components.</a:t>
            </a:r>
          </a:p>
          <a:p>
            <a:pPr marL="457200" indent="-457200">
              <a:buClr>
                <a:srgbClr val="8D87A6"/>
              </a:buClr>
              <a:buFont typeface="Wingdings" panose="05000000000000000000" pitchFamily="2" charset="2"/>
              <a:buAutoNum type="arabicPeriod"/>
            </a:pPr>
            <a:endParaRPr lang="en-US"/>
          </a:p>
          <a:p>
            <a:pPr marL="457200" indent="-457200">
              <a:buClr>
                <a:srgbClr val="2A2735">
                  <a:lumMod val="50000"/>
                  <a:lumOff val="50000"/>
                </a:srgbClr>
              </a:buClr>
              <a:buFont typeface="Wingdings" panose="05000000000000000000" pitchFamily="2" charset="2"/>
              <a:buAutoNum type="arabicPeriod"/>
            </a:pPr>
            <a:endParaRPr lang="en-US"/>
          </a:p>
        </p:txBody>
      </p:sp>
      <p:sp>
        <p:nvSpPr>
          <p:cNvPr id="10" name="TextBox 9">
            <a:extLst>
              <a:ext uri="{FF2B5EF4-FFF2-40B4-BE49-F238E27FC236}">
                <a16:creationId xmlns:a16="http://schemas.microsoft.com/office/drawing/2014/main" id="{5DEAE71A-6F13-BE12-6FD3-B3C02257C8B5}"/>
              </a:ext>
            </a:extLst>
          </p:cNvPr>
          <p:cNvSpPr txBox="1"/>
          <p:nvPr/>
        </p:nvSpPr>
        <p:spPr>
          <a:xfrm rot="1800000">
            <a:off x="2633124" y="2706966"/>
            <a:ext cx="3727483" cy="1152113"/>
          </a:xfrm>
          <a:prstGeom prst="rect">
            <a:avLst/>
          </a:prstGeom>
          <a:noFill/>
          <a:ln w="28575">
            <a:solidFill>
              <a:schemeClr val="accent5">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4" name="TextBox 13">
            <a:extLst>
              <a:ext uri="{FF2B5EF4-FFF2-40B4-BE49-F238E27FC236}">
                <a16:creationId xmlns:a16="http://schemas.microsoft.com/office/drawing/2014/main" id="{15111836-A331-AE07-ECA1-C931ACDECC96}"/>
              </a:ext>
            </a:extLst>
          </p:cNvPr>
          <p:cNvSpPr txBox="1"/>
          <p:nvPr/>
        </p:nvSpPr>
        <p:spPr>
          <a:xfrm>
            <a:off x="1607960" y="2702884"/>
            <a:ext cx="774960" cy="930442"/>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4" name="Picture 3">
            <a:extLst>
              <a:ext uri="{FF2B5EF4-FFF2-40B4-BE49-F238E27FC236}">
                <a16:creationId xmlns:a16="http://schemas.microsoft.com/office/drawing/2014/main" id="{9E46B0CD-0683-837B-9C97-0EBCC30E2451}"/>
              </a:ext>
            </a:extLst>
          </p:cNvPr>
          <p:cNvPicPr>
            <a:picLocks noChangeAspect="1"/>
          </p:cNvPicPr>
          <p:nvPr/>
        </p:nvPicPr>
        <p:blipFill>
          <a:blip r:embed="rId3"/>
          <a:stretch>
            <a:fillRect/>
          </a:stretch>
        </p:blipFill>
        <p:spPr>
          <a:xfrm>
            <a:off x="203750" y="785819"/>
            <a:ext cx="7205222" cy="5701376"/>
          </a:xfrm>
          <a:prstGeom prst="rect">
            <a:avLst/>
          </a:prstGeom>
        </p:spPr>
      </p:pic>
    </p:spTree>
    <p:extLst>
      <p:ext uri="{BB962C8B-B14F-4D97-AF65-F5344CB8AC3E}">
        <p14:creationId xmlns:p14="http://schemas.microsoft.com/office/powerpoint/2010/main" val="2802927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FA79C-019D-80D1-354D-0DE960D978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9F2E8B-642D-3AB0-0F54-698A44A48C09}"/>
              </a:ext>
            </a:extLst>
          </p:cNvPr>
          <p:cNvSpPr>
            <a:spLocks noGrp="1"/>
          </p:cNvSpPr>
          <p:nvPr>
            <p:ph type="title"/>
          </p:nvPr>
        </p:nvSpPr>
        <p:spPr>
          <a:xfrm>
            <a:off x="691078" y="205316"/>
            <a:ext cx="10305685" cy="774901"/>
          </a:xfrm>
        </p:spPr>
        <p:txBody>
          <a:bodyPr>
            <a:normAutofit/>
          </a:bodyPr>
          <a:lstStyle/>
          <a:p>
            <a:r>
              <a:rPr lang="en-US"/>
              <a:t>Robot 2 - Subsystems</a:t>
            </a:r>
          </a:p>
        </p:txBody>
      </p:sp>
      <p:sp>
        <p:nvSpPr>
          <p:cNvPr id="6" name="Content Placeholder 5">
            <a:extLst>
              <a:ext uri="{FF2B5EF4-FFF2-40B4-BE49-F238E27FC236}">
                <a16:creationId xmlns:a16="http://schemas.microsoft.com/office/drawing/2014/main" id="{BD6FD289-C568-9DFD-27CD-907F7DE475F8}"/>
              </a:ext>
            </a:extLst>
          </p:cNvPr>
          <p:cNvSpPr>
            <a:spLocks noGrp="1"/>
          </p:cNvSpPr>
          <p:nvPr>
            <p:ph sz="quarter" idx="4"/>
          </p:nvPr>
        </p:nvSpPr>
        <p:spPr>
          <a:xfrm>
            <a:off x="7298452" y="580686"/>
            <a:ext cx="4914153" cy="6273414"/>
          </a:xfrm>
        </p:spPr>
        <p:txBody>
          <a:bodyPr vert="horz" lIns="91440" tIns="45720" rIns="91440" bIns="45720" rtlCol="0" anchor="t">
            <a:normAutofit fontScale="70000" lnSpcReduction="20000"/>
          </a:bodyPr>
          <a:lstStyle/>
          <a:p>
            <a:pPr marL="457200" indent="-457200">
              <a:buClr>
                <a:srgbClr val="2A2735">
                  <a:lumMod val="50000"/>
                  <a:lumOff val="50000"/>
                </a:srgbClr>
              </a:buClr>
              <a:buAutoNum type="arabicPeriod"/>
            </a:pPr>
            <a:r>
              <a:rPr lang="en-US"/>
              <a:t>Mechanical</a:t>
            </a:r>
          </a:p>
          <a:p>
            <a:pPr marL="685800" lvl="1" indent="-457200">
              <a:buClr>
                <a:srgbClr val="8D87A6"/>
              </a:buClr>
              <a:buFont typeface="Courier New,monospace" panose="05000000000000000000" pitchFamily="2" charset="2"/>
              <a:buChar char="o"/>
            </a:pPr>
            <a:r>
              <a:rPr lang="en-US"/>
              <a:t>Rod-Guides the ball's motion.(1)</a:t>
            </a:r>
            <a:endParaRPr lang="en-US">
              <a:solidFill>
                <a:srgbClr val="000000"/>
              </a:solidFill>
            </a:endParaRPr>
          </a:p>
          <a:p>
            <a:pPr marL="685800" lvl="1" indent="-457200">
              <a:buClr>
                <a:srgbClr val="8D87A6"/>
              </a:buClr>
              <a:buFont typeface="Courier New,monospace" panose="05000000000000000000" pitchFamily="2" charset="2"/>
              <a:buChar char="o"/>
            </a:pPr>
            <a:r>
              <a:rPr lang="en-US"/>
              <a:t>Ball- Rolls freely along the beam due to gravity.</a:t>
            </a:r>
            <a:endParaRPr lang="en-US">
              <a:solidFill>
                <a:srgbClr val="000000"/>
              </a:solidFill>
            </a:endParaRPr>
          </a:p>
          <a:p>
            <a:pPr marL="685800" lvl="1" indent="-457200">
              <a:buClr>
                <a:srgbClr val="8D87A6"/>
              </a:buClr>
              <a:buFont typeface="Courier New,monospace" panose="05000000000000000000" pitchFamily="2" charset="2"/>
              <a:buChar char="o"/>
            </a:pPr>
            <a:r>
              <a:rPr lang="en-US"/>
              <a:t>Hinge- Connects the rods and tilting motion occurs.(2)</a:t>
            </a:r>
            <a:endParaRPr lang="en-US">
              <a:solidFill>
                <a:srgbClr val="2A2735"/>
              </a:solidFill>
            </a:endParaRPr>
          </a:p>
          <a:p>
            <a:pPr marL="685800" lvl="1" indent="-457200">
              <a:buClr>
                <a:srgbClr val="8D87A6"/>
              </a:buClr>
              <a:buFont typeface="Courier New,monospace" panose="05000000000000000000" pitchFamily="2" charset="2"/>
              <a:buChar char="o"/>
            </a:pPr>
            <a:r>
              <a:rPr lang="en-US"/>
              <a:t>Fulcrum- Aid in rotating the stent.(3)</a:t>
            </a:r>
          </a:p>
          <a:p>
            <a:pPr marL="685800" lvl="1" indent="-457200">
              <a:buClr>
                <a:srgbClr val="8D87A6"/>
              </a:buClr>
              <a:buFont typeface="Courier New,monospace" panose="05000000000000000000" pitchFamily="2" charset="2"/>
              <a:buChar char="o"/>
            </a:pPr>
            <a:r>
              <a:rPr lang="en-US"/>
              <a:t>Stent- The rods connects to the motor that allows rotation.(4)</a:t>
            </a:r>
          </a:p>
          <a:p>
            <a:pPr marL="685800" lvl="1" indent="-457200">
              <a:buClr>
                <a:srgbClr val="8D87A6"/>
              </a:buClr>
              <a:buFont typeface="Courier New,monospace" panose="05000000000000000000" pitchFamily="2" charset="2"/>
              <a:buChar char="o"/>
            </a:pPr>
            <a:r>
              <a:rPr lang="en-US"/>
              <a:t>Base- Supports the assembly.(5)</a:t>
            </a:r>
          </a:p>
          <a:p>
            <a:pPr marL="457200" indent="-457200">
              <a:buClr>
                <a:srgbClr val="8D87A6"/>
              </a:buClr>
              <a:buAutoNum type="arabicPeriod"/>
            </a:pPr>
            <a:r>
              <a:rPr lang="en-US"/>
              <a:t>Actuation</a:t>
            </a:r>
          </a:p>
          <a:p>
            <a:pPr marL="685800" lvl="1" indent="-457200">
              <a:buClr>
                <a:srgbClr val="8D87A6"/>
              </a:buClr>
              <a:buFont typeface="Courier New,monospace" panose="05000000000000000000" pitchFamily="2" charset="2"/>
              <a:buChar char="o"/>
            </a:pPr>
            <a:r>
              <a:rPr lang="en-US"/>
              <a:t>Servo motor- Applies tilt (torque) of the beam.(6)</a:t>
            </a:r>
          </a:p>
          <a:p>
            <a:pPr marL="685800" lvl="1" indent="-457200">
              <a:buClr>
                <a:srgbClr val="8D87A6"/>
              </a:buClr>
              <a:buFont typeface="Courier New,monospace" panose="05000000000000000000" pitchFamily="2" charset="2"/>
              <a:buChar char="o"/>
            </a:pPr>
            <a:r>
              <a:rPr lang="en-US"/>
              <a:t>Stepper Driver- Communication between the controller and motor. (7)</a:t>
            </a:r>
          </a:p>
          <a:p>
            <a:pPr marL="457200" indent="-457200">
              <a:buClr>
                <a:srgbClr val="8D87A6"/>
              </a:buClr>
              <a:buAutoNum type="arabicPeriod"/>
            </a:pPr>
            <a:r>
              <a:rPr lang="en-US"/>
              <a:t>Sensing</a:t>
            </a:r>
          </a:p>
          <a:p>
            <a:pPr marL="685800" lvl="1" indent="-457200">
              <a:buClr>
                <a:srgbClr val="8D87A6"/>
              </a:buClr>
              <a:buFont typeface="Courier New,monospace" panose="05000000000000000000" pitchFamily="2" charset="2"/>
              <a:buChar char="o"/>
            </a:pPr>
            <a:r>
              <a:rPr lang="en-US"/>
              <a:t>VL53L0X- Measures distance of the ball.(8)</a:t>
            </a:r>
          </a:p>
          <a:p>
            <a:pPr marL="457200" indent="-457200">
              <a:buClr>
                <a:srgbClr val="8D87A6"/>
              </a:buClr>
              <a:buAutoNum type="arabicPeriod"/>
            </a:pPr>
            <a:r>
              <a:rPr lang="en-US"/>
              <a:t>Control</a:t>
            </a:r>
          </a:p>
          <a:p>
            <a:pPr marL="685800" lvl="1" indent="-457200">
              <a:buClr>
                <a:srgbClr val="8D87A6"/>
              </a:buClr>
              <a:buFont typeface="Courier New,monospace" panose="05000000000000000000" pitchFamily="2" charset="2"/>
              <a:buChar char="o"/>
            </a:pPr>
            <a:r>
              <a:rPr lang="en-US"/>
              <a:t>Raspberry Pi- Brain of the system that runs the code through a closed-feedback loop control, which maintains the ball's position. (9)</a:t>
            </a:r>
          </a:p>
          <a:p>
            <a:pPr marL="457200" indent="-457200">
              <a:buClr>
                <a:srgbClr val="8D87A6"/>
              </a:buClr>
              <a:buAutoNum type="arabicPeriod"/>
            </a:pPr>
            <a:r>
              <a:rPr lang="en-US"/>
              <a:t>Power/Regulator</a:t>
            </a:r>
          </a:p>
          <a:p>
            <a:pPr marL="685800" lvl="1" indent="-457200">
              <a:buClr>
                <a:srgbClr val="8D87A6"/>
              </a:buClr>
              <a:buFont typeface="Courier New,monospace" panose="05000000000000000000" pitchFamily="2" charset="2"/>
              <a:buChar char="o"/>
            </a:pPr>
            <a:r>
              <a:rPr lang="en-US"/>
              <a:t>Battery- Provides power supply through voltage and current.(10)</a:t>
            </a:r>
            <a:endParaRPr lang="en-US">
              <a:solidFill>
                <a:srgbClr val="000000"/>
              </a:solidFill>
            </a:endParaRPr>
          </a:p>
          <a:p>
            <a:pPr marL="685800" lvl="1" indent="-457200">
              <a:buClr>
                <a:srgbClr val="8D87A6"/>
              </a:buClr>
              <a:buFont typeface="Courier New,monospace" panose="05000000000000000000" pitchFamily="2" charset="2"/>
              <a:buChar char="o"/>
            </a:pPr>
            <a:r>
              <a:rPr lang="en-US"/>
              <a:t>Regulator Module- Stabilizes the voltage.(11)</a:t>
            </a:r>
            <a:endParaRPr lang="en-US">
              <a:solidFill>
                <a:srgbClr val="2A2735"/>
              </a:solidFill>
            </a:endParaRPr>
          </a:p>
          <a:p>
            <a:pPr marL="457200" indent="-457200">
              <a:buClr>
                <a:srgbClr val="8D87A6"/>
              </a:buClr>
              <a:buAutoNum type="arabicPeriod"/>
            </a:pPr>
            <a:r>
              <a:rPr lang="en-US"/>
              <a:t>Other (Tool)</a:t>
            </a:r>
          </a:p>
          <a:p>
            <a:pPr marL="685800" lvl="1" indent="-457200">
              <a:buClr>
                <a:srgbClr val="8D87A6"/>
              </a:buClr>
              <a:buFont typeface="Courier New,monospace" panose="05000000000000000000" pitchFamily="2" charset="2"/>
              <a:buChar char="o"/>
            </a:pPr>
            <a:r>
              <a:rPr lang="en-US"/>
              <a:t>Breadboard (12)</a:t>
            </a:r>
          </a:p>
          <a:p>
            <a:pPr marL="457200" indent="-457200">
              <a:buClr>
                <a:srgbClr val="8D87A6"/>
              </a:buClr>
              <a:buFont typeface="Wingdings" panose="05000000000000000000" pitchFamily="2" charset="2"/>
              <a:buAutoNum type="arabicPeriod"/>
            </a:pPr>
            <a:endParaRPr lang="en-US"/>
          </a:p>
          <a:p>
            <a:pPr marL="457200" indent="-457200">
              <a:buClr>
                <a:srgbClr val="2A2735">
                  <a:lumMod val="50000"/>
                  <a:lumOff val="50000"/>
                </a:srgbClr>
              </a:buClr>
              <a:buFont typeface="Wingdings" panose="05000000000000000000" pitchFamily="2" charset="2"/>
              <a:buAutoNum type="arabicPeriod"/>
            </a:pPr>
            <a:endParaRPr lang="en-US"/>
          </a:p>
        </p:txBody>
      </p:sp>
      <p:sp>
        <p:nvSpPr>
          <p:cNvPr id="7" name="TextBox 6">
            <a:extLst>
              <a:ext uri="{FF2B5EF4-FFF2-40B4-BE49-F238E27FC236}">
                <a16:creationId xmlns:a16="http://schemas.microsoft.com/office/drawing/2014/main" id="{89A4A8F7-9C29-B9AE-9E0F-7A67703FB672}"/>
              </a:ext>
            </a:extLst>
          </p:cNvPr>
          <p:cNvSpPr txBox="1"/>
          <p:nvPr/>
        </p:nvSpPr>
        <p:spPr>
          <a:xfrm>
            <a:off x="-12770" y="6486926"/>
            <a:ext cx="34222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Florence – </a:t>
            </a:r>
            <a:r>
              <a:rPr lang="en-US" sz="1600"/>
              <a:t>10</a:t>
            </a:r>
            <a:endParaRPr lang="en-US" sz="1600" dirty="0"/>
          </a:p>
        </p:txBody>
      </p:sp>
      <p:pic>
        <p:nvPicPr>
          <p:cNvPr id="9" name="Picture 8">
            <a:extLst>
              <a:ext uri="{FF2B5EF4-FFF2-40B4-BE49-F238E27FC236}">
                <a16:creationId xmlns:a16="http://schemas.microsoft.com/office/drawing/2014/main" id="{B3AFAC68-69F1-3FB4-66A2-886AB632A3D9}"/>
              </a:ext>
            </a:extLst>
          </p:cNvPr>
          <p:cNvPicPr>
            <a:picLocks noChangeAspect="1"/>
          </p:cNvPicPr>
          <p:nvPr/>
        </p:nvPicPr>
        <p:blipFill>
          <a:blip r:embed="rId2"/>
          <a:stretch>
            <a:fillRect/>
          </a:stretch>
        </p:blipFill>
        <p:spPr>
          <a:xfrm>
            <a:off x="-4068" y="978243"/>
            <a:ext cx="6989707" cy="5478164"/>
          </a:xfrm>
          <a:prstGeom prst="rect">
            <a:avLst/>
          </a:prstGeom>
        </p:spPr>
      </p:pic>
      <p:sp>
        <p:nvSpPr>
          <p:cNvPr id="33" name="Callout: Bent Line 32">
            <a:extLst>
              <a:ext uri="{FF2B5EF4-FFF2-40B4-BE49-F238E27FC236}">
                <a16:creationId xmlns:a16="http://schemas.microsoft.com/office/drawing/2014/main" id="{56309C4A-4438-9F8F-F576-2535E6C36419}"/>
              </a:ext>
            </a:extLst>
          </p:cNvPr>
          <p:cNvSpPr/>
          <p:nvPr/>
        </p:nvSpPr>
        <p:spPr>
          <a:xfrm>
            <a:off x="1798967" y="1336386"/>
            <a:ext cx="348023" cy="254763"/>
          </a:xfrm>
          <a:prstGeom prst="borderCallout2">
            <a:avLst/>
          </a:prstGeom>
          <a:solidFill>
            <a:schemeClr val="accent1"/>
          </a:solidFill>
          <a:ln w="28575">
            <a:solidFill>
              <a:schemeClr val="accent1">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a:solidFill>
                  <a:schemeClr val="tx1"/>
                </a:solidFill>
              </a:rPr>
              <a:t>8</a:t>
            </a:r>
          </a:p>
        </p:txBody>
      </p:sp>
      <p:sp>
        <p:nvSpPr>
          <p:cNvPr id="34" name="Callout: Bent Line 33">
            <a:extLst>
              <a:ext uri="{FF2B5EF4-FFF2-40B4-BE49-F238E27FC236}">
                <a16:creationId xmlns:a16="http://schemas.microsoft.com/office/drawing/2014/main" id="{F87C0B1C-4D0F-27DE-3CE7-1AB6D620C4F7}"/>
              </a:ext>
            </a:extLst>
          </p:cNvPr>
          <p:cNvSpPr/>
          <p:nvPr/>
        </p:nvSpPr>
        <p:spPr>
          <a:xfrm>
            <a:off x="2575209" y="1585636"/>
            <a:ext cx="404995" cy="311737"/>
          </a:xfrm>
          <a:prstGeom prst="borderCallout2">
            <a:avLst/>
          </a:prstGeom>
          <a:solidFill>
            <a:schemeClr val="accent1"/>
          </a:solidFill>
          <a:ln w="28575">
            <a:solidFill>
              <a:schemeClr val="accent1">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a:solidFill>
                  <a:schemeClr val="tx1"/>
                </a:solidFill>
              </a:rPr>
              <a:t>12</a:t>
            </a:r>
          </a:p>
        </p:txBody>
      </p:sp>
      <p:sp>
        <p:nvSpPr>
          <p:cNvPr id="35" name="Callout: Bent Line 34">
            <a:extLst>
              <a:ext uri="{FF2B5EF4-FFF2-40B4-BE49-F238E27FC236}">
                <a16:creationId xmlns:a16="http://schemas.microsoft.com/office/drawing/2014/main" id="{76D92223-87B4-488D-FBF3-ED08BF99FF20}"/>
              </a:ext>
            </a:extLst>
          </p:cNvPr>
          <p:cNvSpPr/>
          <p:nvPr/>
        </p:nvSpPr>
        <p:spPr>
          <a:xfrm>
            <a:off x="3116441" y="1891860"/>
            <a:ext cx="283930" cy="297491"/>
          </a:xfrm>
          <a:prstGeom prst="borderCallout2">
            <a:avLst/>
          </a:prstGeom>
          <a:solidFill>
            <a:schemeClr val="accent1"/>
          </a:solidFill>
          <a:ln w="28575">
            <a:solidFill>
              <a:schemeClr val="accent1">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a:solidFill>
                  <a:schemeClr val="tx1"/>
                </a:solidFill>
              </a:rPr>
              <a:t>2</a:t>
            </a:r>
          </a:p>
        </p:txBody>
      </p:sp>
      <p:sp>
        <p:nvSpPr>
          <p:cNvPr id="36" name="Callout: Bent Line 35">
            <a:extLst>
              <a:ext uri="{FF2B5EF4-FFF2-40B4-BE49-F238E27FC236}">
                <a16:creationId xmlns:a16="http://schemas.microsoft.com/office/drawing/2014/main" id="{F368B06B-C0E1-6EB6-5C58-F99E82F918DF}"/>
              </a:ext>
            </a:extLst>
          </p:cNvPr>
          <p:cNvSpPr/>
          <p:nvPr/>
        </p:nvSpPr>
        <p:spPr>
          <a:xfrm>
            <a:off x="5402441" y="4170740"/>
            <a:ext cx="283930" cy="297491"/>
          </a:xfrm>
          <a:prstGeom prst="borderCallout2">
            <a:avLst/>
          </a:prstGeom>
          <a:solidFill>
            <a:schemeClr val="accent1"/>
          </a:solidFill>
          <a:ln w="28575">
            <a:solidFill>
              <a:schemeClr val="accent1">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a:solidFill>
                  <a:schemeClr val="tx1"/>
                </a:solidFill>
              </a:rPr>
              <a:t>3</a:t>
            </a:r>
          </a:p>
        </p:txBody>
      </p:sp>
      <p:sp>
        <p:nvSpPr>
          <p:cNvPr id="37" name="Callout: Bent Line 36">
            <a:extLst>
              <a:ext uri="{FF2B5EF4-FFF2-40B4-BE49-F238E27FC236}">
                <a16:creationId xmlns:a16="http://schemas.microsoft.com/office/drawing/2014/main" id="{5E242A44-E8A6-E0C6-FE7B-63AC6CB078B0}"/>
              </a:ext>
            </a:extLst>
          </p:cNvPr>
          <p:cNvSpPr/>
          <p:nvPr/>
        </p:nvSpPr>
        <p:spPr>
          <a:xfrm>
            <a:off x="1798964" y="2604011"/>
            <a:ext cx="447724" cy="361583"/>
          </a:xfrm>
          <a:prstGeom prst="borderCallout2">
            <a:avLst/>
          </a:prstGeom>
          <a:solidFill>
            <a:schemeClr val="accent1"/>
          </a:solidFill>
          <a:ln w="28575">
            <a:solidFill>
              <a:schemeClr val="accent1">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a:solidFill>
                  <a:schemeClr val="tx1"/>
                </a:solidFill>
              </a:rPr>
              <a:t>10</a:t>
            </a:r>
          </a:p>
        </p:txBody>
      </p:sp>
      <p:sp>
        <p:nvSpPr>
          <p:cNvPr id="38" name="Callout: Bent Line 37">
            <a:extLst>
              <a:ext uri="{FF2B5EF4-FFF2-40B4-BE49-F238E27FC236}">
                <a16:creationId xmlns:a16="http://schemas.microsoft.com/office/drawing/2014/main" id="{208D47A9-CD4A-04B3-EE8C-495CE6E3ACCF}"/>
              </a:ext>
            </a:extLst>
          </p:cNvPr>
          <p:cNvSpPr/>
          <p:nvPr/>
        </p:nvSpPr>
        <p:spPr>
          <a:xfrm>
            <a:off x="1150910" y="3572534"/>
            <a:ext cx="248322" cy="254762"/>
          </a:xfrm>
          <a:prstGeom prst="borderCallout2">
            <a:avLst/>
          </a:prstGeom>
          <a:solidFill>
            <a:schemeClr val="accent1"/>
          </a:solidFill>
          <a:ln w="28575">
            <a:solidFill>
              <a:schemeClr val="accent1">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a:solidFill>
                  <a:schemeClr val="tx1"/>
                </a:solidFill>
              </a:rPr>
              <a:t>9</a:t>
            </a:r>
          </a:p>
        </p:txBody>
      </p:sp>
      <p:sp>
        <p:nvSpPr>
          <p:cNvPr id="39" name="Callout: Bent Line 38">
            <a:extLst>
              <a:ext uri="{FF2B5EF4-FFF2-40B4-BE49-F238E27FC236}">
                <a16:creationId xmlns:a16="http://schemas.microsoft.com/office/drawing/2014/main" id="{4C60A059-FC61-1714-2F44-3BB7D7D9DE33}"/>
              </a:ext>
            </a:extLst>
          </p:cNvPr>
          <p:cNvSpPr/>
          <p:nvPr/>
        </p:nvSpPr>
        <p:spPr>
          <a:xfrm>
            <a:off x="5544872" y="3437224"/>
            <a:ext cx="276809" cy="304615"/>
          </a:xfrm>
          <a:prstGeom prst="borderCallout2">
            <a:avLst/>
          </a:prstGeom>
          <a:solidFill>
            <a:schemeClr val="accent1"/>
          </a:solidFill>
          <a:ln w="28575">
            <a:solidFill>
              <a:schemeClr val="accent1">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a:solidFill>
                  <a:schemeClr val="tx1"/>
                </a:solidFill>
              </a:rPr>
              <a:t>4</a:t>
            </a:r>
          </a:p>
        </p:txBody>
      </p:sp>
      <p:sp>
        <p:nvSpPr>
          <p:cNvPr id="40" name="Callout: Bent Line 39">
            <a:extLst>
              <a:ext uri="{FF2B5EF4-FFF2-40B4-BE49-F238E27FC236}">
                <a16:creationId xmlns:a16="http://schemas.microsoft.com/office/drawing/2014/main" id="{1040E75D-289A-7051-EA1E-A777A49BE0C1}"/>
              </a:ext>
            </a:extLst>
          </p:cNvPr>
          <p:cNvSpPr/>
          <p:nvPr/>
        </p:nvSpPr>
        <p:spPr>
          <a:xfrm>
            <a:off x="3116442" y="5025318"/>
            <a:ext cx="355145" cy="276130"/>
          </a:xfrm>
          <a:prstGeom prst="borderCallout2">
            <a:avLst/>
          </a:prstGeom>
          <a:solidFill>
            <a:schemeClr val="accent1"/>
          </a:solidFill>
          <a:ln w="28575">
            <a:solidFill>
              <a:schemeClr val="accent1">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a:solidFill>
                  <a:schemeClr val="tx1"/>
                </a:solidFill>
              </a:rPr>
              <a:t>5</a:t>
            </a:r>
          </a:p>
        </p:txBody>
      </p:sp>
      <p:sp>
        <p:nvSpPr>
          <p:cNvPr id="41" name="Callout: Double Bent Line 40">
            <a:extLst>
              <a:ext uri="{FF2B5EF4-FFF2-40B4-BE49-F238E27FC236}">
                <a16:creationId xmlns:a16="http://schemas.microsoft.com/office/drawing/2014/main" id="{1E8E6162-A9FC-84F1-8615-B8E1EE2BF626}"/>
              </a:ext>
            </a:extLst>
          </p:cNvPr>
          <p:cNvSpPr/>
          <p:nvPr/>
        </p:nvSpPr>
        <p:spPr>
          <a:xfrm>
            <a:off x="4006715" y="4152771"/>
            <a:ext cx="337049" cy="312758"/>
          </a:xfrm>
          <a:prstGeom prst="borderCallout3">
            <a:avLst/>
          </a:prstGeom>
          <a:solidFill>
            <a:schemeClr val="accent1"/>
          </a:solid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a:solidFill>
                  <a:schemeClr val="tx1"/>
                </a:solidFill>
              </a:rPr>
              <a:t>6</a:t>
            </a:r>
          </a:p>
        </p:txBody>
      </p:sp>
      <p:cxnSp>
        <p:nvCxnSpPr>
          <p:cNvPr id="42" name="Straight Arrow Connector 41">
            <a:extLst>
              <a:ext uri="{FF2B5EF4-FFF2-40B4-BE49-F238E27FC236}">
                <a16:creationId xmlns:a16="http://schemas.microsoft.com/office/drawing/2014/main" id="{8E186188-F34D-B91A-41C8-2DDDEC69CC60}"/>
              </a:ext>
            </a:extLst>
          </p:cNvPr>
          <p:cNvCxnSpPr/>
          <p:nvPr/>
        </p:nvCxnSpPr>
        <p:spPr>
          <a:xfrm flipH="1">
            <a:off x="4414146" y="3102262"/>
            <a:ext cx="141309" cy="384996"/>
          </a:xfrm>
          <a:prstGeom prst="straightConnector1">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3" name="Callout: Bent Line 42">
            <a:extLst>
              <a:ext uri="{FF2B5EF4-FFF2-40B4-BE49-F238E27FC236}">
                <a16:creationId xmlns:a16="http://schemas.microsoft.com/office/drawing/2014/main" id="{0DA3F41D-D38C-EB23-981E-578962E48AB6}"/>
              </a:ext>
            </a:extLst>
          </p:cNvPr>
          <p:cNvSpPr/>
          <p:nvPr/>
        </p:nvSpPr>
        <p:spPr>
          <a:xfrm>
            <a:off x="4448161" y="2817655"/>
            <a:ext cx="283930" cy="297491"/>
          </a:xfrm>
          <a:prstGeom prst="borderCallout2">
            <a:avLst/>
          </a:prstGeom>
          <a:solidFill>
            <a:schemeClr val="accent1"/>
          </a:solidFill>
          <a:ln w="28575">
            <a:solidFill>
              <a:schemeClr val="accent1">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a:solidFill>
                  <a:schemeClr val="tx1"/>
                </a:solidFill>
              </a:rPr>
              <a:t>1</a:t>
            </a:r>
          </a:p>
        </p:txBody>
      </p:sp>
      <p:sp>
        <p:nvSpPr>
          <p:cNvPr id="55" name="Callout: Bent Line 54">
            <a:extLst>
              <a:ext uri="{FF2B5EF4-FFF2-40B4-BE49-F238E27FC236}">
                <a16:creationId xmlns:a16="http://schemas.microsoft.com/office/drawing/2014/main" id="{054391AE-D104-1034-58A9-F056F31BBBEE}"/>
              </a:ext>
            </a:extLst>
          </p:cNvPr>
          <p:cNvSpPr/>
          <p:nvPr/>
        </p:nvSpPr>
        <p:spPr>
          <a:xfrm>
            <a:off x="1995289" y="4149182"/>
            <a:ext cx="248322" cy="254762"/>
          </a:xfrm>
          <a:prstGeom prst="borderCallout2">
            <a:avLst/>
          </a:prstGeom>
          <a:solidFill>
            <a:schemeClr val="accent1"/>
          </a:solidFill>
          <a:ln w="28575">
            <a:solidFill>
              <a:schemeClr val="accent1">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a:solidFill>
                  <a:schemeClr val="tx1"/>
                </a:solidFill>
              </a:rPr>
              <a:t>7</a:t>
            </a:r>
          </a:p>
        </p:txBody>
      </p:sp>
      <p:sp>
        <p:nvSpPr>
          <p:cNvPr id="56" name="Callout: Bent Line 55">
            <a:extLst>
              <a:ext uri="{FF2B5EF4-FFF2-40B4-BE49-F238E27FC236}">
                <a16:creationId xmlns:a16="http://schemas.microsoft.com/office/drawing/2014/main" id="{E9CF3ADF-1E81-772B-E7CF-447EBB1E71E5}"/>
              </a:ext>
            </a:extLst>
          </p:cNvPr>
          <p:cNvSpPr/>
          <p:nvPr/>
        </p:nvSpPr>
        <p:spPr>
          <a:xfrm>
            <a:off x="2540877" y="4602264"/>
            <a:ext cx="404111" cy="271370"/>
          </a:xfrm>
          <a:prstGeom prst="borderCallout2">
            <a:avLst/>
          </a:prstGeom>
          <a:solidFill>
            <a:schemeClr val="accent1"/>
          </a:solidFill>
          <a:ln w="28575">
            <a:solidFill>
              <a:schemeClr val="accent1">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a:solidFill>
                  <a:schemeClr val="tx1"/>
                </a:solidFill>
              </a:rPr>
              <a:t>11</a:t>
            </a:r>
          </a:p>
        </p:txBody>
      </p:sp>
    </p:spTree>
    <p:extLst>
      <p:ext uri="{BB962C8B-B14F-4D97-AF65-F5344CB8AC3E}">
        <p14:creationId xmlns:p14="http://schemas.microsoft.com/office/powerpoint/2010/main" val="195350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07F13-53F5-B763-3FED-F02E917F25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D473BF-84CC-0759-C873-B94C950A5847}"/>
              </a:ext>
            </a:extLst>
          </p:cNvPr>
          <p:cNvSpPr>
            <a:spLocks noGrp="1"/>
          </p:cNvSpPr>
          <p:nvPr>
            <p:ph type="title"/>
          </p:nvPr>
        </p:nvSpPr>
        <p:spPr>
          <a:xfrm>
            <a:off x="691078" y="199028"/>
            <a:ext cx="10501177" cy="794013"/>
          </a:xfrm>
        </p:spPr>
        <p:txBody>
          <a:bodyPr/>
          <a:lstStyle/>
          <a:p>
            <a:r>
              <a:rPr lang="en-US"/>
              <a:t>Robot 2 - Circuit Design</a:t>
            </a:r>
          </a:p>
        </p:txBody>
      </p:sp>
      <p:pic>
        <p:nvPicPr>
          <p:cNvPr id="4" name="Picture 3" descr="A diagram of a computer&#10;&#10;AI-generated content may be incorrect.">
            <a:extLst>
              <a:ext uri="{FF2B5EF4-FFF2-40B4-BE49-F238E27FC236}">
                <a16:creationId xmlns:a16="http://schemas.microsoft.com/office/drawing/2014/main" id="{796A1942-66ED-0E09-9F27-FB89DEB6CC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800" y="1569600"/>
            <a:ext cx="5521650" cy="4141238"/>
          </a:xfrm>
          <a:prstGeom prst="rect">
            <a:avLst/>
          </a:prstGeom>
        </p:spPr>
      </p:pic>
      <p:pic>
        <p:nvPicPr>
          <p:cNvPr id="6" name="Picture 5" descr="A diagram of a computer system&#10;&#10;AI-generated content may be incorrect.">
            <a:extLst>
              <a:ext uri="{FF2B5EF4-FFF2-40B4-BE49-F238E27FC236}">
                <a16:creationId xmlns:a16="http://schemas.microsoft.com/office/drawing/2014/main" id="{5CA9FB32-A02A-E28C-C271-B68CFF7827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3463" y="979200"/>
            <a:ext cx="3567292" cy="5046950"/>
          </a:xfrm>
          <a:prstGeom prst="rect">
            <a:avLst/>
          </a:prstGeom>
        </p:spPr>
      </p:pic>
      <p:sp>
        <p:nvSpPr>
          <p:cNvPr id="3" name="TextBox 2">
            <a:extLst>
              <a:ext uri="{FF2B5EF4-FFF2-40B4-BE49-F238E27FC236}">
                <a16:creationId xmlns:a16="http://schemas.microsoft.com/office/drawing/2014/main" id="{828D1E4E-A95F-D0BB-E0ED-93B631861570}"/>
              </a:ext>
            </a:extLst>
          </p:cNvPr>
          <p:cNvSpPr txBox="1"/>
          <p:nvPr/>
        </p:nvSpPr>
        <p:spPr>
          <a:xfrm>
            <a:off x="1585491" y="5288400"/>
            <a:ext cx="2246780" cy="261610"/>
          </a:xfrm>
          <a:prstGeom prst="rect">
            <a:avLst/>
          </a:prstGeom>
          <a:noFill/>
        </p:spPr>
        <p:txBody>
          <a:bodyPr wrap="square" rtlCol="0">
            <a:spAutoFit/>
          </a:bodyPr>
          <a:lstStyle/>
          <a:p>
            <a:pPr algn="ctr"/>
            <a:r>
              <a:rPr lang="en-US" sz="1100" dirty="0"/>
              <a:t>Figure </a:t>
            </a:r>
            <a:r>
              <a:rPr lang="en-US" sz="1100"/>
              <a:t>1</a:t>
            </a:r>
            <a:r>
              <a:rPr lang="en-US" sz="1100" dirty="0"/>
              <a:t>:</a:t>
            </a:r>
            <a:r>
              <a:rPr lang="en-US" sz="1100"/>
              <a:t>  Robot 2</a:t>
            </a:r>
            <a:r>
              <a:rPr lang="en-US" sz="1100" dirty="0"/>
              <a:t> Flow Chart</a:t>
            </a:r>
          </a:p>
        </p:txBody>
      </p:sp>
      <p:sp>
        <p:nvSpPr>
          <p:cNvPr id="5" name="TextBox 4">
            <a:extLst>
              <a:ext uri="{FF2B5EF4-FFF2-40B4-BE49-F238E27FC236}">
                <a16:creationId xmlns:a16="http://schemas.microsoft.com/office/drawing/2014/main" id="{76E0CB03-64EB-59E2-6608-93BEF74AEB30}"/>
              </a:ext>
            </a:extLst>
          </p:cNvPr>
          <p:cNvSpPr txBox="1"/>
          <p:nvPr/>
        </p:nvSpPr>
        <p:spPr>
          <a:xfrm>
            <a:off x="7530559" y="6026150"/>
            <a:ext cx="2453099" cy="261610"/>
          </a:xfrm>
          <a:prstGeom prst="rect">
            <a:avLst/>
          </a:prstGeom>
          <a:noFill/>
        </p:spPr>
        <p:txBody>
          <a:bodyPr wrap="square" rtlCol="0">
            <a:spAutoFit/>
          </a:bodyPr>
          <a:lstStyle/>
          <a:p>
            <a:pPr algn="ctr"/>
            <a:r>
              <a:rPr lang="en-US" sz="1100" dirty="0"/>
              <a:t>Figure </a:t>
            </a:r>
            <a:r>
              <a:rPr lang="en-US" sz="1100"/>
              <a:t>2</a:t>
            </a:r>
            <a:r>
              <a:rPr lang="en-US" sz="1100" dirty="0"/>
              <a:t>:</a:t>
            </a:r>
            <a:r>
              <a:rPr lang="en-US" sz="1100"/>
              <a:t> Robot 2</a:t>
            </a:r>
            <a:r>
              <a:rPr lang="en-US" sz="1100" dirty="0"/>
              <a:t> Circuit Diagram</a:t>
            </a:r>
          </a:p>
        </p:txBody>
      </p:sp>
      <p:sp>
        <p:nvSpPr>
          <p:cNvPr id="7" name="TextBox 6">
            <a:extLst>
              <a:ext uri="{FF2B5EF4-FFF2-40B4-BE49-F238E27FC236}">
                <a16:creationId xmlns:a16="http://schemas.microsoft.com/office/drawing/2014/main" id="{19A6CB13-9579-028C-9C97-C27AFAE71E4C}"/>
              </a:ext>
            </a:extLst>
          </p:cNvPr>
          <p:cNvSpPr txBox="1"/>
          <p:nvPr/>
        </p:nvSpPr>
        <p:spPr>
          <a:xfrm>
            <a:off x="-12770" y="6486926"/>
            <a:ext cx="34222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Freddy – </a:t>
            </a:r>
            <a:r>
              <a:rPr lang="en-US" sz="1600"/>
              <a:t>11</a:t>
            </a:r>
            <a:endParaRPr lang="en-US" sz="1600" dirty="0"/>
          </a:p>
        </p:txBody>
      </p:sp>
    </p:spTree>
    <p:extLst>
      <p:ext uri="{BB962C8B-B14F-4D97-AF65-F5344CB8AC3E}">
        <p14:creationId xmlns:p14="http://schemas.microsoft.com/office/powerpoint/2010/main" val="4275815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2DA3C-238A-8947-5D82-68528665EDBE}"/>
              </a:ext>
            </a:extLst>
          </p:cNvPr>
          <p:cNvSpPr>
            <a:spLocks noGrp="1"/>
          </p:cNvSpPr>
          <p:nvPr>
            <p:ph type="title"/>
          </p:nvPr>
        </p:nvSpPr>
        <p:spPr>
          <a:xfrm>
            <a:off x="1649" y="5504"/>
            <a:ext cx="10501177" cy="794013"/>
          </a:xfrm>
        </p:spPr>
        <p:txBody>
          <a:bodyPr>
            <a:normAutofit/>
          </a:bodyPr>
          <a:lstStyle/>
          <a:p>
            <a:r>
              <a:rPr lang="en-US" sz="3600"/>
              <a:t>Andres' Engineering Calculations</a:t>
            </a:r>
          </a:p>
        </p:txBody>
      </p:sp>
      <p:graphicFrame>
        <p:nvGraphicFramePr>
          <p:cNvPr id="6" name="Table 5">
            <a:extLst>
              <a:ext uri="{FF2B5EF4-FFF2-40B4-BE49-F238E27FC236}">
                <a16:creationId xmlns:a16="http://schemas.microsoft.com/office/drawing/2014/main" id="{7029372A-C55B-A770-2983-8A16EA479A3C}"/>
              </a:ext>
            </a:extLst>
          </p:cNvPr>
          <p:cNvGraphicFramePr>
            <a:graphicFrameLocks noGrp="1"/>
          </p:cNvGraphicFramePr>
          <p:nvPr>
            <p:extLst>
              <p:ext uri="{D42A27DB-BD31-4B8C-83A1-F6EECF244321}">
                <p14:modId xmlns:p14="http://schemas.microsoft.com/office/powerpoint/2010/main" val="3582355201"/>
              </p:ext>
            </p:extLst>
          </p:nvPr>
        </p:nvGraphicFramePr>
        <p:xfrm>
          <a:off x="562807" y="1001418"/>
          <a:ext cx="4545154" cy="5290384"/>
        </p:xfrm>
        <a:graphic>
          <a:graphicData uri="http://schemas.openxmlformats.org/drawingml/2006/table">
            <a:tbl>
              <a:tblPr firstRow="1" bandRow="1">
                <a:tableStyleId>{5C22544A-7EE6-4342-B048-85BDC9FD1C3A}</a:tableStyleId>
              </a:tblPr>
              <a:tblGrid>
                <a:gridCol w="1746076">
                  <a:extLst>
                    <a:ext uri="{9D8B030D-6E8A-4147-A177-3AD203B41FA5}">
                      <a16:colId xmlns:a16="http://schemas.microsoft.com/office/drawing/2014/main" val="289321757"/>
                    </a:ext>
                  </a:extLst>
                </a:gridCol>
                <a:gridCol w="1254758">
                  <a:extLst>
                    <a:ext uri="{9D8B030D-6E8A-4147-A177-3AD203B41FA5}">
                      <a16:colId xmlns:a16="http://schemas.microsoft.com/office/drawing/2014/main" val="3668994079"/>
                    </a:ext>
                  </a:extLst>
                </a:gridCol>
                <a:gridCol w="1544320">
                  <a:extLst>
                    <a:ext uri="{9D8B030D-6E8A-4147-A177-3AD203B41FA5}">
                      <a16:colId xmlns:a16="http://schemas.microsoft.com/office/drawing/2014/main" val="204810493"/>
                    </a:ext>
                  </a:extLst>
                </a:gridCol>
              </a:tblGrid>
              <a:tr h="692317">
                <a:tc>
                  <a:txBody>
                    <a:bodyPr/>
                    <a:lstStyle/>
                    <a:p>
                      <a:r>
                        <a:rPr lang="en-US"/>
                        <a:t>Component</a:t>
                      </a:r>
                    </a:p>
                  </a:txBody>
                  <a:tcPr/>
                </a:tc>
                <a:tc>
                  <a:txBody>
                    <a:bodyPr/>
                    <a:lstStyle/>
                    <a:p>
                      <a:r>
                        <a:rPr lang="en-US"/>
                        <a:t>Voltage Req.</a:t>
                      </a:r>
                    </a:p>
                  </a:txBody>
                  <a:tcPr/>
                </a:tc>
                <a:tc>
                  <a:txBody>
                    <a:bodyPr/>
                    <a:lstStyle/>
                    <a:p>
                      <a:r>
                        <a:rPr lang="en-US"/>
                        <a:t>Current Req.</a:t>
                      </a:r>
                    </a:p>
                    <a:p>
                      <a:pPr lvl="0">
                        <a:buNone/>
                      </a:pPr>
                      <a:endParaRPr lang="en-US"/>
                    </a:p>
                  </a:txBody>
                  <a:tcPr/>
                </a:tc>
                <a:extLst>
                  <a:ext uri="{0D108BD9-81ED-4DB2-BD59-A6C34878D82A}">
                    <a16:rowId xmlns:a16="http://schemas.microsoft.com/office/drawing/2014/main" val="2269168902"/>
                  </a:ext>
                </a:extLst>
              </a:tr>
              <a:tr h="692317">
                <a:tc>
                  <a:txBody>
                    <a:bodyPr/>
                    <a:lstStyle/>
                    <a:p>
                      <a:r>
                        <a:rPr lang="en-US"/>
                        <a:t>DC Motor (NEW) w/ encoder</a:t>
                      </a:r>
                    </a:p>
                  </a:txBody>
                  <a:tcPr/>
                </a:tc>
                <a:tc>
                  <a:txBody>
                    <a:bodyPr/>
                    <a:lstStyle/>
                    <a:p>
                      <a:r>
                        <a:rPr lang="en-US"/>
                        <a:t>6-12 V</a:t>
                      </a:r>
                    </a:p>
                  </a:txBody>
                  <a:tcPr/>
                </a:tc>
                <a:tc>
                  <a:txBody>
                    <a:bodyPr/>
                    <a:lstStyle/>
                    <a:p>
                      <a:r>
                        <a:rPr lang="en-US"/>
                        <a:t>-.5 - 2 A</a:t>
                      </a:r>
                    </a:p>
                  </a:txBody>
                  <a:tcPr/>
                </a:tc>
                <a:extLst>
                  <a:ext uri="{0D108BD9-81ED-4DB2-BD59-A6C34878D82A}">
                    <a16:rowId xmlns:a16="http://schemas.microsoft.com/office/drawing/2014/main" val="2984647520"/>
                  </a:ext>
                </a:extLst>
              </a:tr>
              <a:tr h="692317">
                <a:tc>
                  <a:txBody>
                    <a:bodyPr/>
                    <a:lstStyle/>
                    <a:p>
                      <a:r>
                        <a:rPr lang="en-US"/>
                        <a:t>Encoder/</a:t>
                      </a:r>
                    </a:p>
                    <a:p>
                      <a:pPr lvl="0">
                        <a:buNone/>
                      </a:pPr>
                      <a:r>
                        <a:rPr lang="en-US"/>
                        <a:t>Tracking</a:t>
                      </a:r>
                    </a:p>
                  </a:txBody>
                  <a:tcPr/>
                </a:tc>
                <a:tc>
                  <a:txBody>
                    <a:bodyPr/>
                    <a:lstStyle/>
                    <a:p>
                      <a:r>
                        <a:rPr lang="en-US"/>
                        <a:t>5V</a:t>
                      </a:r>
                    </a:p>
                  </a:txBody>
                  <a:tcPr/>
                </a:tc>
                <a:tc>
                  <a:txBody>
                    <a:bodyPr/>
                    <a:lstStyle/>
                    <a:p>
                      <a:r>
                        <a:rPr lang="en-US"/>
                        <a:t>30 mA</a:t>
                      </a:r>
                    </a:p>
                  </a:txBody>
                  <a:tcPr/>
                </a:tc>
                <a:extLst>
                  <a:ext uri="{0D108BD9-81ED-4DB2-BD59-A6C34878D82A}">
                    <a16:rowId xmlns:a16="http://schemas.microsoft.com/office/drawing/2014/main" val="628096154"/>
                  </a:ext>
                </a:extLst>
              </a:tr>
              <a:tr h="692317">
                <a:tc>
                  <a:txBody>
                    <a:bodyPr/>
                    <a:lstStyle/>
                    <a:p>
                      <a:r>
                        <a:rPr lang="en-US"/>
                        <a:t>Potentiometer</a:t>
                      </a:r>
                    </a:p>
                  </a:txBody>
                  <a:tcPr/>
                </a:tc>
                <a:tc>
                  <a:txBody>
                    <a:bodyPr/>
                    <a:lstStyle/>
                    <a:p>
                      <a:r>
                        <a:rPr lang="en-US"/>
                        <a:t>5V</a:t>
                      </a:r>
                    </a:p>
                  </a:txBody>
                  <a:tcPr/>
                </a:tc>
                <a:tc>
                  <a:txBody>
                    <a:bodyPr/>
                    <a:lstStyle/>
                    <a:p>
                      <a:r>
                        <a:rPr lang="en-US"/>
                        <a:t>1 mA</a:t>
                      </a:r>
                    </a:p>
                  </a:txBody>
                  <a:tcPr/>
                </a:tc>
                <a:extLst>
                  <a:ext uri="{0D108BD9-81ED-4DB2-BD59-A6C34878D82A}">
                    <a16:rowId xmlns:a16="http://schemas.microsoft.com/office/drawing/2014/main" val="1529607911"/>
                  </a:ext>
                </a:extLst>
              </a:tr>
              <a:tr h="692316">
                <a:tc>
                  <a:txBody>
                    <a:bodyPr/>
                    <a:lstStyle/>
                    <a:p>
                      <a:pPr lvl="0">
                        <a:buNone/>
                      </a:pPr>
                      <a:r>
                        <a:rPr lang="en-US"/>
                        <a:t>Motor Driver</a:t>
                      </a:r>
                    </a:p>
                  </a:txBody>
                  <a:tcPr/>
                </a:tc>
                <a:tc>
                  <a:txBody>
                    <a:bodyPr/>
                    <a:lstStyle/>
                    <a:p>
                      <a:pPr lvl="0">
                        <a:buNone/>
                      </a:pPr>
                      <a:r>
                        <a:rPr lang="en-US"/>
                        <a:t>5V</a:t>
                      </a:r>
                    </a:p>
                  </a:txBody>
                  <a:tcPr/>
                </a:tc>
                <a:tc>
                  <a:txBody>
                    <a:bodyPr/>
                    <a:lstStyle/>
                    <a:p>
                      <a:pPr lvl="0">
                        <a:buNone/>
                      </a:pPr>
                      <a:r>
                        <a:rPr lang="en-US"/>
                        <a:t>50 – 100 mA</a:t>
                      </a:r>
                    </a:p>
                  </a:txBody>
                  <a:tcPr/>
                </a:tc>
                <a:extLst>
                  <a:ext uri="{0D108BD9-81ED-4DB2-BD59-A6C34878D82A}">
                    <a16:rowId xmlns:a16="http://schemas.microsoft.com/office/drawing/2014/main" val="382680947"/>
                  </a:ext>
                </a:extLst>
              </a:tr>
              <a:tr h="692317">
                <a:tc>
                  <a:txBody>
                    <a:bodyPr/>
                    <a:lstStyle/>
                    <a:p>
                      <a:pPr lvl="0">
                        <a:buNone/>
                      </a:pPr>
                      <a:r>
                        <a:rPr lang="en-US"/>
                        <a:t>Arduino Uno</a:t>
                      </a:r>
                    </a:p>
                  </a:txBody>
                  <a:tcPr/>
                </a:tc>
                <a:tc>
                  <a:txBody>
                    <a:bodyPr/>
                    <a:lstStyle/>
                    <a:p>
                      <a:pPr lvl="0">
                        <a:buNone/>
                      </a:pPr>
                      <a:r>
                        <a:rPr lang="en-US"/>
                        <a:t>5V</a:t>
                      </a:r>
                    </a:p>
                  </a:txBody>
                  <a:tcPr/>
                </a:tc>
                <a:tc>
                  <a:txBody>
                    <a:bodyPr/>
                    <a:lstStyle/>
                    <a:p>
                      <a:pPr lvl="0">
                        <a:buNone/>
                      </a:pPr>
                      <a:r>
                        <a:rPr lang="en-US"/>
                        <a:t>70 mA</a:t>
                      </a:r>
                    </a:p>
                  </a:txBody>
                  <a:tcPr/>
                </a:tc>
                <a:extLst>
                  <a:ext uri="{0D108BD9-81ED-4DB2-BD59-A6C34878D82A}">
                    <a16:rowId xmlns:a16="http://schemas.microsoft.com/office/drawing/2014/main" val="2115624862"/>
                  </a:ext>
                </a:extLst>
              </a:tr>
              <a:tr h="692317">
                <a:tc>
                  <a:txBody>
                    <a:bodyPr/>
                    <a:lstStyle/>
                    <a:p>
                      <a:pPr lvl="0">
                        <a:buNone/>
                      </a:pPr>
                      <a:r>
                        <a:rPr lang="en-US"/>
                        <a:t>Power Source</a:t>
                      </a:r>
                    </a:p>
                  </a:txBody>
                  <a:tcPr/>
                </a:tc>
                <a:tc>
                  <a:txBody>
                    <a:bodyPr/>
                    <a:lstStyle/>
                    <a:p>
                      <a:pPr lvl="0">
                        <a:buNone/>
                      </a:pPr>
                      <a:r>
                        <a:rPr lang="en-US"/>
                        <a:t>6 – 12 V (5 V for logic)</a:t>
                      </a:r>
                    </a:p>
                  </a:txBody>
                  <a:tcPr/>
                </a:tc>
                <a:tc>
                  <a:txBody>
                    <a:bodyPr/>
                    <a:lstStyle/>
                    <a:p>
                      <a:pPr lvl="0">
                        <a:buNone/>
                      </a:pPr>
                      <a:r>
                        <a:rPr lang="en-US"/>
                        <a:t>9 Ah</a:t>
                      </a:r>
                    </a:p>
                  </a:txBody>
                  <a:tcPr/>
                </a:tc>
                <a:extLst>
                  <a:ext uri="{0D108BD9-81ED-4DB2-BD59-A6C34878D82A}">
                    <a16:rowId xmlns:a16="http://schemas.microsoft.com/office/drawing/2014/main" val="3397523450"/>
                  </a:ext>
                </a:extLst>
              </a:tr>
            </a:tbl>
          </a:graphicData>
        </a:graphic>
      </p:graphicFrame>
      <p:sp>
        <p:nvSpPr>
          <p:cNvPr id="7" name="TextBox 6">
            <a:extLst>
              <a:ext uri="{FF2B5EF4-FFF2-40B4-BE49-F238E27FC236}">
                <a16:creationId xmlns:a16="http://schemas.microsoft.com/office/drawing/2014/main" id="{DE6B02FC-4993-3098-EE62-10039A10A8AD}"/>
              </a:ext>
            </a:extLst>
          </p:cNvPr>
          <p:cNvSpPr txBox="1"/>
          <p:nvPr/>
        </p:nvSpPr>
        <p:spPr>
          <a:xfrm>
            <a:off x="2374653" y="6314426"/>
            <a:ext cx="32592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Kirchoff's Voltage Law</a:t>
            </a:r>
          </a:p>
        </p:txBody>
      </p:sp>
      <p:pic>
        <p:nvPicPr>
          <p:cNvPr id="5" name="Picture 4" descr="A circuit board with wires&#10;&#10;AI-generated content may be incorrect.">
            <a:extLst>
              <a:ext uri="{FF2B5EF4-FFF2-40B4-BE49-F238E27FC236}">
                <a16:creationId xmlns:a16="http://schemas.microsoft.com/office/drawing/2014/main" id="{DF5938AA-BE62-A955-7A3A-BD010758D607}"/>
              </a:ext>
            </a:extLst>
          </p:cNvPr>
          <p:cNvPicPr>
            <a:picLocks noChangeAspect="1"/>
          </p:cNvPicPr>
          <p:nvPr/>
        </p:nvPicPr>
        <p:blipFill>
          <a:blip r:embed="rId3"/>
          <a:srcRect l="6222" t="5405" r="-148" b="95"/>
          <a:stretch>
            <a:fillRect/>
          </a:stretch>
        </p:blipFill>
        <p:spPr>
          <a:xfrm>
            <a:off x="5106155" y="1715182"/>
            <a:ext cx="6756817" cy="5139625"/>
          </a:xfrm>
          <a:prstGeom prst="rect">
            <a:avLst/>
          </a:prstGeom>
        </p:spPr>
      </p:pic>
      <p:pic>
        <p:nvPicPr>
          <p:cNvPr id="4" name="Picture 3" descr="A mathematical equation with numbers and symbols&#10;&#10;AI-generated content may be incorrect.">
            <a:extLst>
              <a:ext uri="{FF2B5EF4-FFF2-40B4-BE49-F238E27FC236}">
                <a16:creationId xmlns:a16="http://schemas.microsoft.com/office/drawing/2014/main" id="{CBC71424-6CA2-E18A-DFAA-B5D69D9636E6}"/>
              </a:ext>
            </a:extLst>
          </p:cNvPr>
          <p:cNvPicPr>
            <a:picLocks noChangeAspect="1"/>
          </p:cNvPicPr>
          <p:nvPr/>
        </p:nvPicPr>
        <p:blipFill>
          <a:blip r:embed="rId4"/>
          <a:stretch>
            <a:fillRect/>
          </a:stretch>
        </p:blipFill>
        <p:spPr>
          <a:xfrm>
            <a:off x="9795769" y="805928"/>
            <a:ext cx="2401359" cy="1501624"/>
          </a:xfrm>
          <a:prstGeom prst="rect">
            <a:avLst/>
          </a:prstGeom>
        </p:spPr>
      </p:pic>
    </p:spTree>
    <p:extLst>
      <p:ext uri="{BB962C8B-B14F-4D97-AF65-F5344CB8AC3E}">
        <p14:creationId xmlns:p14="http://schemas.microsoft.com/office/powerpoint/2010/main" val="3518228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1E4E95-35D6-7346-8A51-D4CD81FA18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68B986-2837-6963-898C-6733D74E42E7}"/>
              </a:ext>
            </a:extLst>
          </p:cNvPr>
          <p:cNvSpPr>
            <a:spLocks noGrp="1"/>
          </p:cNvSpPr>
          <p:nvPr>
            <p:ph type="title"/>
          </p:nvPr>
        </p:nvSpPr>
        <p:spPr>
          <a:xfrm>
            <a:off x="341739" y="295114"/>
            <a:ext cx="9587068" cy="817905"/>
          </a:xfrm>
        </p:spPr>
        <p:txBody>
          <a:bodyPr>
            <a:normAutofit/>
          </a:bodyPr>
          <a:lstStyle/>
          <a:p>
            <a:r>
              <a:rPr lang="en-US"/>
              <a:t>Colin – Engineering Calculations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CAB5044-E511-2B0C-5106-5C5441B235F8}"/>
                  </a:ext>
                </a:extLst>
              </p:cNvPr>
              <p:cNvSpPr>
                <a:spLocks noGrp="1"/>
              </p:cNvSpPr>
              <p:nvPr>
                <p:ph idx="1"/>
              </p:nvPr>
            </p:nvSpPr>
            <p:spPr>
              <a:xfrm>
                <a:off x="6095770" y="1126665"/>
                <a:ext cx="5830594" cy="5430644"/>
              </a:xfrm>
            </p:spPr>
            <p:txBody>
              <a:bodyPr>
                <a:normAutofit lnSpcReduction="10000"/>
              </a:bodyPr>
              <a:lstStyle/>
              <a:p>
                <a:r>
                  <a:rPr lang="en-US" sz="2400"/>
                  <a:t>Variables</a:t>
                </a:r>
              </a:p>
              <a:p>
                <a:pPr lvl="1"/>
                <a:r>
                  <a:rPr lang="en-US" sz="2000"/>
                  <a:t>T = 4.4 [kg×cm] = 0.4314926 [</a:t>
                </a:r>
                <a:r>
                  <a:rPr lang="en-US" sz="2000" err="1"/>
                  <a:t>N×m</a:t>
                </a:r>
                <a:r>
                  <a:rPr lang="en-US" sz="2000"/>
                  <a:t>] (motor torque)</a:t>
                </a:r>
              </a:p>
              <a:p>
                <a:pPr lvl="1"/>
                <a:r>
                  <a:rPr lang="en-US" sz="2000"/>
                  <a:t>R = 0.03375 [m] (wheel radius)</a:t>
                </a:r>
              </a:p>
              <a:p>
                <a:pPr lvl="1"/>
                <a:r>
                  <a:rPr lang="en-US" sz="2000"/>
                  <a:t>M = 3 [kg] (cart mass)</a:t>
                </a:r>
              </a:p>
              <a:p>
                <a:pPr lvl="1"/>
                <a:r>
                  <a:rPr lang="en-US" sz="2000"/>
                  <a:t>m = 0.06 [kg] (pendulum mass)</a:t>
                </a:r>
              </a:p>
              <a:p>
                <a:pPr lvl="1"/>
                <a:r>
                  <a:rPr lang="en-US" sz="2000"/>
                  <a:t>l = 0.06 [m] (pendulum length)</a:t>
                </a:r>
              </a:p>
              <a:p>
                <a:pPr lvl="1"/>
                <a:r>
                  <a:rPr lang="en-US" sz="2000"/>
                  <a:t>g = 9.81 [m/</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𝑠</m:t>
                        </m:r>
                      </m:e>
                      <m:sup>
                        <m:r>
                          <a:rPr lang="en-US" sz="2000" i="1">
                            <a:latin typeface="Cambria Math" panose="02040503050406030204" pitchFamily="18" charset="0"/>
                          </a:rPr>
                          <m:t>2</m:t>
                        </m:r>
                      </m:sup>
                    </m:sSup>
                  </m:oMath>
                </a14:m>
                <a:r>
                  <a:rPr lang="en-US" sz="2000"/>
                  <a:t>] (gravity constant)</a:t>
                </a:r>
              </a:p>
              <a:p>
                <a:pPr lvl="1"/>
                <a:r>
                  <a:rPr lang="el-GR" sz="2000">
                    <a:latin typeface="Aptos Narrow" panose="020B0004020202020204" pitchFamily="34" charset="0"/>
                  </a:rPr>
                  <a:t>Θ</a:t>
                </a:r>
                <a:r>
                  <a:rPr lang="en-US" sz="2000">
                    <a:latin typeface="Aptos Narrow" panose="020B0004020202020204" pitchFamily="34" charset="0"/>
                  </a:rPr>
                  <a:t> = 135° = 2.356 [rads] (initial angle)</a:t>
                </a:r>
              </a:p>
              <a:p>
                <a:pPr lvl="1"/>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𝜃</m:t>
                        </m:r>
                      </m:e>
                    </m:acc>
                  </m:oMath>
                </a14:m>
                <a:r>
                  <a:rPr lang="en-US" sz="2000"/>
                  <a:t> = 0 [rads/</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𝑠</m:t>
                        </m:r>
                      </m:e>
                      <m:sup>
                        <m:r>
                          <a:rPr lang="en-US" sz="2000" i="1">
                            <a:latin typeface="Cambria Math" panose="02040503050406030204" pitchFamily="18" charset="0"/>
                          </a:rPr>
                          <m:t>2</m:t>
                        </m:r>
                      </m:sup>
                    </m:sSup>
                  </m:oMath>
                </a14:m>
                <a:r>
                  <a:rPr lang="en-US" sz="2000"/>
                  <a:t>] (initial angular velocity)</a:t>
                </a:r>
              </a:p>
              <a:p>
                <a:r>
                  <a:rPr lang="en-US" sz="2400"/>
                  <a:t>Results</a:t>
                </a:r>
              </a:p>
              <a:p>
                <a:pPr lvl="1"/>
                <a:r>
                  <a:rPr lang="en-US" sz="2000"/>
                  <a:t>F = 51.13 [N] (force imposed by all 4 motors)</a:t>
                </a:r>
              </a:p>
              <a:p>
                <a:pPr lvl="1"/>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𝑥</m:t>
                        </m:r>
                      </m:e>
                    </m:acc>
                  </m:oMath>
                </a14:m>
                <a:r>
                  <a:rPr lang="en-US" sz="2000"/>
                  <a:t> = 16.878 [m/</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𝑠</m:t>
                        </m:r>
                      </m:e>
                      <m:sup>
                        <m:r>
                          <a:rPr lang="en-US" sz="2000" b="0" i="1" smtClean="0">
                            <a:latin typeface="Cambria Math" panose="02040503050406030204" pitchFamily="18" charset="0"/>
                          </a:rPr>
                          <m:t>2</m:t>
                        </m:r>
                      </m:sup>
                    </m:sSup>
                  </m:oMath>
                </a14:m>
                <a:r>
                  <a:rPr lang="en-US" sz="2000"/>
                  <a:t>] (Cart Acceleration)</a:t>
                </a:r>
              </a:p>
              <a:p>
                <a:pPr lvl="1"/>
                <a14:m>
                  <m:oMath xmlns:m="http://schemas.openxmlformats.org/officeDocument/2006/math">
                    <m:acc>
                      <m:accPr>
                        <m:chr m:val="̈"/>
                        <m:ctrlPr>
                          <a:rPr lang="en-US" sz="2000" i="1" smtClean="0">
                            <a:latin typeface="Cambria Math" panose="02040503050406030204" pitchFamily="18" charset="0"/>
                          </a:rPr>
                        </m:ctrlPr>
                      </m:accPr>
                      <m:e>
                        <m:r>
                          <a:rPr lang="en-US" sz="2000" i="1" smtClean="0">
                            <a:latin typeface="Cambria Math" panose="02040503050406030204" pitchFamily="18" charset="0"/>
                            <a:ea typeface="Cambria Math" panose="02040503050406030204" pitchFamily="18" charset="0"/>
                          </a:rPr>
                          <m:t>𝜃</m:t>
                        </m:r>
                      </m:e>
                    </m:acc>
                  </m:oMath>
                </a14:m>
                <a:r>
                  <a:rPr lang="en-US" sz="2000"/>
                  <a:t> = 314.50 [rad/</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𝑠</m:t>
                        </m:r>
                      </m:e>
                      <m:sup>
                        <m:r>
                          <a:rPr lang="en-US" sz="2000" b="0" i="1" smtClean="0">
                            <a:latin typeface="Cambria Math" panose="02040503050406030204" pitchFamily="18" charset="0"/>
                          </a:rPr>
                          <m:t>2</m:t>
                        </m:r>
                      </m:sup>
                    </m:sSup>
                  </m:oMath>
                </a14:m>
                <a:r>
                  <a:rPr lang="en-US" sz="2000"/>
                  <a:t>] (Angular Acceleration)</a:t>
                </a:r>
              </a:p>
              <a:p>
                <a:pPr marL="228600" lvl="1" indent="0">
                  <a:buNone/>
                </a:pPr>
                <a:endParaRPr lang="en-US" sz="2000"/>
              </a:p>
              <a:p>
                <a:pPr marL="228600" lvl="1" indent="0">
                  <a:buNone/>
                </a:pPr>
                <a:endParaRPr lang="en-US" sz="2000"/>
              </a:p>
              <a:p>
                <a:pPr marL="228600" lvl="1" indent="0">
                  <a:buNone/>
                </a:pPr>
                <a:endParaRPr lang="en-US" sz="2000"/>
              </a:p>
            </p:txBody>
          </p:sp>
        </mc:Choice>
        <mc:Fallback xmlns="">
          <p:sp>
            <p:nvSpPr>
              <p:cNvPr id="3" name="Content Placeholder 2">
                <a:extLst>
                  <a:ext uri="{FF2B5EF4-FFF2-40B4-BE49-F238E27FC236}">
                    <a16:creationId xmlns:a16="http://schemas.microsoft.com/office/drawing/2014/main" id="{4CAB5044-E511-2B0C-5106-5C5441B235F8}"/>
                  </a:ext>
                </a:extLst>
              </p:cNvPr>
              <p:cNvSpPr>
                <a:spLocks noGrp="1" noRot="1" noChangeAspect="1" noMove="1" noResize="1" noEditPoints="1" noAdjustHandles="1" noChangeArrowheads="1" noChangeShapeType="1" noTextEdit="1"/>
              </p:cNvSpPr>
              <p:nvPr>
                <p:ph idx="1"/>
              </p:nvPr>
            </p:nvSpPr>
            <p:spPr>
              <a:xfrm>
                <a:off x="6095770" y="1126665"/>
                <a:ext cx="5830594" cy="5430644"/>
              </a:xfrm>
              <a:blipFill>
                <a:blip r:embed="rId2"/>
                <a:stretch>
                  <a:fillRect l="-732" t="-898" b="-2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B0300D19-A3AC-D970-FDB7-6DCE71B37038}"/>
                  </a:ext>
                </a:extLst>
              </p:cNvPr>
              <p:cNvSpPr>
                <a:spLocks noGrp="1"/>
              </p:cNvSpPr>
              <p:nvPr>
                <p:ph type="body" sz="half" idx="2"/>
              </p:nvPr>
            </p:nvSpPr>
            <p:spPr>
              <a:xfrm>
                <a:off x="497090" y="1824927"/>
                <a:ext cx="5830594" cy="4394539"/>
              </a:xfrm>
            </p:spPr>
            <p:txBody>
              <a:bodyPr vert="horz" lIns="91440" tIns="45720" rIns="91440" bIns="45720" rtlCol="0" anchor="t">
                <a:normAutofit/>
              </a:bodyPr>
              <a:lstStyle/>
              <a:p>
                <a:r>
                  <a:rPr lang="en-US"/>
                  <a:t>Equation for Force generated by wheels</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𝑇</m:t>
                          </m:r>
                        </m:num>
                        <m:den>
                          <m:r>
                            <a:rPr lang="en-US" b="0" i="1" smtClean="0">
                              <a:latin typeface="Cambria Math" panose="02040503050406030204" pitchFamily="18" charset="0"/>
                            </a:rPr>
                            <m:t>𝑅</m:t>
                          </m:r>
                        </m:den>
                      </m:f>
                    </m:oMath>
                  </m:oMathPara>
                </a14:m>
                <a:endParaRPr lang="en-US"/>
              </a:p>
              <a:p>
                <a:r>
                  <a:rPr lang="en-US"/>
                  <a:t>Equation for the Cart (Horizontal Motion)</a:t>
                </a:r>
              </a:p>
              <a:p>
                <a:pPr/>
                <a14:m>
                  <m:oMathPara xmlns:m="http://schemas.openxmlformats.org/officeDocument/2006/math">
                    <m:oMathParaPr>
                      <m:jc m:val="centerGroup"/>
                    </m:oMathParaPr>
                    <m:oMath xmlns:m="http://schemas.openxmlformats.org/officeDocument/2006/math">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𝑀</m:t>
                          </m:r>
                          <m:r>
                            <a:rPr lang="en-US" altLang="zh-CN" b="0" i="1" smtClean="0">
                              <a:latin typeface="Cambria Math" panose="02040503050406030204" pitchFamily="18" charset="0"/>
                            </a:rPr>
                            <m:t>+</m:t>
                          </m:r>
                          <m:r>
                            <a:rPr lang="en-US" altLang="zh-CN" b="0" i="1" smtClean="0">
                              <a:latin typeface="Cambria Math" panose="02040503050406030204" pitchFamily="18" charset="0"/>
                            </a:rPr>
                            <m:t>𝑚</m:t>
                          </m:r>
                        </m:e>
                      </m:d>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𝑥</m:t>
                          </m:r>
                        </m:e>
                      </m:acc>
                      <m:r>
                        <a:rPr lang="en-US" altLang="zh-CN" b="0" i="1" smtClean="0">
                          <a:latin typeface="Cambria Math" panose="02040503050406030204" pitchFamily="18" charset="0"/>
                        </a:rPr>
                        <m:t>+</m:t>
                      </m:r>
                      <m:r>
                        <a:rPr lang="en-US" altLang="zh-CN" b="0" i="1" smtClean="0">
                          <a:latin typeface="Cambria Math" panose="02040503050406030204" pitchFamily="18" charset="0"/>
                        </a:rPr>
                        <m:t>𝑚𝑙</m:t>
                      </m:r>
                      <m:acc>
                        <m:accPr>
                          <m:chr m:val="̈"/>
                          <m:ctrlPr>
                            <a:rPr lang="en-US" altLang="zh-CN" b="0" i="1" smtClean="0">
                              <a:latin typeface="Cambria Math" panose="02040503050406030204" pitchFamily="18" charset="0"/>
                            </a:rPr>
                          </m:ctrlPr>
                        </m:accPr>
                        <m:e>
                          <m:r>
                            <a:rPr lang="zh-CN" altLang="en-US" b="0" i="1" smtClean="0">
                              <a:latin typeface="Cambria Math" panose="02040503050406030204" pitchFamily="18" charset="0"/>
                            </a:rPr>
                            <m:t>𝜃</m:t>
                          </m:r>
                        </m:e>
                      </m:acc>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cos</m:t>
                          </m:r>
                        </m:fName>
                        <m:e>
                          <m:d>
                            <m:dPr>
                              <m:ctrlPr>
                                <a:rPr lang="en-US" altLang="zh-CN" b="0" i="1" smtClean="0">
                                  <a:latin typeface="Cambria Math" panose="02040503050406030204" pitchFamily="18" charset="0"/>
                                </a:rPr>
                              </m:ctrlPr>
                            </m:dPr>
                            <m:e>
                              <m:r>
                                <a:rPr lang="zh-CN" altLang="en-US" b="0" i="1" smtClean="0">
                                  <a:latin typeface="Cambria Math" panose="02040503050406030204" pitchFamily="18" charset="0"/>
                                </a:rPr>
                                <m:t>𝜃</m:t>
                              </m:r>
                            </m:e>
                          </m:d>
                        </m:e>
                      </m:func>
                      <m:r>
                        <a:rPr lang="en-US" altLang="zh-CN" b="0" i="1" smtClean="0">
                          <a:latin typeface="Cambria Math" panose="02040503050406030204" pitchFamily="18" charset="0"/>
                        </a:rPr>
                        <m:t>−</m:t>
                      </m:r>
                      <m:r>
                        <a:rPr lang="en-US" altLang="zh-CN" b="0" i="1" smtClean="0">
                          <a:latin typeface="Cambria Math" panose="02040503050406030204" pitchFamily="18" charset="0"/>
                        </a:rPr>
                        <m:t>𝑚𝑙</m:t>
                      </m:r>
                      <m:sSup>
                        <m:sSupPr>
                          <m:ctrlPr>
                            <a:rPr lang="en-US" altLang="zh-CN" b="0" i="1" smtClean="0">
                              <a:latin typeface="Cambria Math" panose="02040503050406030204" pitchFamily="18" charset="0"/>
                            </a:rPr>
                          </m:ctrlPr>
                        </m:sSupPr>
                        <m:e>
                          <m:acc>
                            <m:accPr>
                              <m:chr m:val="̇"/>
                              <m:ctrlPr>
                                <a:rPr lang="en-US" altLang="zh-CN" b="0" i="1" smtClean="0">
                                  <a:latin typeface="Cambria Math" panose="02040503050406030204" pitchFamily="18" charset="0"/>
                                </a:rPr>
                              </m:ctrlPr>
                            </m:accPr>
                            <m:e>
                              <m:r>
                                <a:rPr lang="zh-CN" altLang="en-US" b="0" i="1" smtClean="0">
                                  <a:latin typeface="Cambria Math" panose="02040503050406030204" pitchFamily="18" charset="0"/>
                                </a:rPr>
                                <m:t>𝜃</m:t>
                              </m:r>
                            </m:e>
                          </m:acc>
                        </m:e>
                        <m:sup>
                          <m:r>
                            <a:rPr lang="en-US" altLang="zh-CN" b="0" i="1" smtClean="0">
                              <a:latin typeface="Cambria Math" panose="02040503050406030204" pitchFamily="18" charset="0"/>
                            </a:rPr>
                            <m:t>2</m:t>
                          </m:r>
                        </m:sup>
                      </m:sSup>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sin</m:t>
                          </m:r>
                        </m:fName>
                        <m:e>
                          <m:d>
                            <m:dPr>
                              <m:ctrlPr>
                                <a:rPr lang="en-US" altLang="zh-CN" b="0" i="1" smtClean="0">
                                  <a:latin typeface="Cambria Math" panose="02040503050406030204" pitchFamily="18" charset="0"/>
                                </a:rPr>
                              </m:ctrlPr>
                            </m:dPr>
                            <m:e>
                              <m:r>
                                <a:rPr lang="zh-CN" altLang="en-US" b="0" i="1" smtClean="0">
                                  <a:latin typeface="Cambria Math" panose="02040503050406030204" pitchFamily="18" charset="0"/>
                                </a:rPr>
                                <m:t>𝜃</m:t>
                              </m:r>
                            </m:e>
                          </m:d>
                        </m:e>
                      </m:func>
                      <m:r>
                        <a:rPr lang="en-US" altLang="zh-CN" b="0" i="1" smtClean="0">
                          <a:latin typeface="Cambria Math" panose="02040503050406030204" pitchFamily="18" charset="0"/>
                        </a:rPr>
                        <m:t>=</m:t>
                      </m:r>
                      <m:r>
                        <a:rPr lang="en-US" altLang="zh-CN" b="0" i="1" smtClean="0">
                          <a:latin typeface="Cambria Math" panose="02040503050406030204" pitchFamily="18" charset="0"/>
                        </a:rPr>
                        <m:t>𝑓</m:t>
                      </m:r>
                    </m:oMath>
                  </m:oMathPara>
                </a14:m>
                <a:endParaRPr lang="en-US" altLang="zh-CN" b="0"/>
              </a:p>
              <a:p>
                <a:r>
                  <a:rPr lang="en-US"/>
                  <a:t>Equation for the Pendulum (rotational motion)</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𝑙</m:t>
                      </m:r>
                      <m:acc>
                        <m:accPr>
                          <m:chr m:val="̈"/>
                          <m:ctrlPr>
                            <a:rPr lang="en-US" b="0" i="1" smtClean="0">
                              <a:latin typeface="Cambria Math" panose="02040503050406030204" pitchFamily="18" charset="0"/>
                            </a:rPr>
                          </m:ctrlPr>
                        </m:accPr>
                        <m:e>
                          <m:r>
                            <a:rPr lang="en-US">
                              <a:latin typeface="Cambria Math" panose="02040503050406030204" pitchFamily="18" charset="0"/>
                              <a:ea typeface="Cambria Math" panose="02040503050406030204" pitchFamily="18" charset="0"/>
                            </a:rPr>
                            <m:t>𝜃</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𝜃</m:t>
                              </m:r>
                            </m:e>
                          </m:d>
                        </m:e>
                      </m:func>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𝑔𝑠𝑖𝑛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oMath>
                  </m:oMathPara>
                </a14:m>
                <a:endParaRPr lang="en-US"/>
              </a:p>
              <a:p>
                <a:pPr marL="342900" indent="-342900">
                  <a:buFont typeface="Arial" panose="05000000000000000000" pitchFamily="2" charset="2"/>
                  <a:buChar char="•"/>
                </a:pPr>
                <a:endParaRPr lang="en-US"/>
              </a:p>
            </p:txBody>
          </p:sp>
        </mc:Choice>
        <mc:Fallback xmlns="">
          <p:sp>
            <p:nvSpPr>
              <p:cNvPr id="4" name="Text Placeholder 3">
                <a:extLst>
                  <a:ext uri="{FF2B5EF4-FFF2-40B4-BE49-F238E27FC236}">
                    <a16:creationId xmlns:a16="http://schemas.microsoft.com/office/drawing/2014/main" id="{B0300D19-A3AC-D970-FDB7-6DCE71B37038}"/>
                  </a:ext>
                </a:extLst>
              </p:cNvPr>
              <p:cNvSpPr>
                <a:spLocks noGrp="1" noRot="1" noChangeAspect="1" noMove="1" noResize="1" noEditPoints="1" noAdjustHandles="1" noChangeArrowheads="1" noChangeShapeType="1" noTextEdit="1"/>
              </p:cNvSpPr>
              <p:nvPr>
                <p:ph type="body" sz="half" idx="2"/>
              </p:nvPr>
            </p:nvSpPr>
            <p:spPr>
              <a:xfrm>
                <a:off x="497090" y="1824927"/>
                <a:ext cx="5830594" cy="4394539"/>
              </a:xfrm>
              <a:blipFill>
                <a:blip r:embed="rId3"/>
                <a:stretch>
                  <a:fillRect l="-1674" t="-1110"/>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91740821-9C55-6DEF-2777-69D76442BC72}"/>
              </a:ext>
            </a:extLst>
          </p:cNvPr>
          <p:cNvSpPr txBox="1"/>
          <p:nvPr/>
        </p:nvSpPr>
        <p:spPr>
          <a:xfrm>
            <a:off x="0" y="6538452"/>
            <a:ext cx="6096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randview"/>
              </a:rPr>
              <a:t>Colin-13</a:t>
            </a:r>
            <a:endParaRPr lang="en-US"/>
          </a:p>
          <a:p>
            <a:pPr algn="ctr"/>
            <a:endParaRPr lang="en-US"/>
          </a:p>
        </p:txBody>
      </p:sp>
    </p:spTree>
    <p:extLst>
      <p:ext uri="{BB962C8B-B14F-4D97-AF65-F5344CB8AC3E}">
        <p14:creationId xmlns:p14="http://schemas.microsoft.com/office/powerpoint/2010/main" val="3183620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D7782-108B-6B78-9C2F-0561CCDE1FFE}"/>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995E32FF-FF02-64FC-0B18-87C1ADF3CE3C}"/>
              </a:ext>
            </a:extLst>
          </p:cNvPr>
          <p:cNvSpPr txBox="1"/>
          <p:nvPr/>
        </p:nvSpPr>
        <p:spPr>
          <a:xfrm>
            <a:off x="2307986" y="5039270"/>
            <a:ext cx="2578053" cy="923330"/>
          </a:xfrm>
          <a:prstGeom prst="rect">
            <a:avLst/>
          </a:prstGeom>
          <a:solidFill>
            <a:srgbClr val="F8F4F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endParaRPr lang="en-US"/>
          </a:p>
          <a:p>
            <a:endParaRPr lang="en-US"/>
          </a:p>
        </p:txBody>
      </p:sp>
      <p:sp>
        <p:nvSpPr>
          <p:cNvPr id="2" name="Title 1">
            <a:extLst>
              <a:ext uri="{FF2B5EF4-FFF2-40B4-BE49-F238E27FC236}">
                <a16:creationId xmlns:a16="http://schemas.microsoft.com/office/drawing/2014/main" id="{10EAD03A-C570-0D31-D429-90A7A1BB7D5B}"/>
              </a:ext>
            </a:extLst>
          </p:cNvPr>
          <p:cNvSpPr>
            <a:spLocks noGrp="1"/>
          </p:cNvSpPr>
          <p:nvPr>
            <p:ph type="title"/>
          </p:nvPr>
        </p:nvSpPr>
        <p:spPr>
          <a:xfrm>
            <a:off x="243125" y="672265"/>
            <a:ext cx="9587068" cy="817905"/>
          </a:xfrm>
        </p:spPr>
        <p:txBody>
          <a:bodyPr>
            <a:normAutofit fontScale="90000"/>
          </a:bodyPr>
          <a:lstStyle/>
          <a:p>
            <a:r>
              <a:rPr lang="en-US"/>
              <a:t>Florence – Engineering Calculations </a:t>
            </a:r>
            <a:br>
              <a:rPr lang="en-US"/>
            </a:br>
            <a:r>
              <a:rPr lang="en-US" sz="2000">
                <a:solidFill>
                  <a:srgbClr val="000000"/>
                </a:solidFill>
                <a:latin typeface="Grandview"/>
              </a:rPr>
              <a:t>Ball-on-Plate Calculations ----&gt; Ball-on-Beam Calculations (Energy, Forces, and Motion R)</a:t>
            </a:r>
            <a:endParaRPr lang="en-US">
              <a:latin typeface="Grandview"/>
            </a:endParaRPr>
          </a:p>
        </p:txBody>
      </p:sp>
      <p:pic>
        <p:nvPicPr>
          <p:cNvPr id="5" name="Content Placeholder 4" descr="A math equation with a plus and a cross&#10;&#10;AI-generated content may be incorrect.">
            <a:extLst>
              <a:ext uri="{FF2B5EF4-FFF2-40B4-BE49-F238E27FC236}">
                <a16:creationId xmlns:a16="http://schemas.microsoft.com/office/drawing/2014/main" id="{511BFDDB-233F-8014-331B-A4C059097AD5}"/>
              </a:ext>
            </a:extLst>
          </p:cNvPr>
          <p:cNvPicPr>
            <a:picLocks noGrp="1" noChangeAspect="1"/>
          </p:cNvPicPr>
          <p:nvPr>
            <p:ph idx="1"/>
          </p:nvPr>
        </p:nvPicPr>
        <p:blipFill>
          <a:blip r:embed="rId3"/>
          <a:stretch>
            <a:fillRect/>
          </a:stretch>
        </p:blipFill>
        <p:spPr>
          <a:xfrm>
            <a:off x="2307716" y="1214940"/>
            <a:ext cx="2552700" cy="876300"/>
          </a:xfrm>
          <a:prstGeom prst="rect">
            <a:avLst/>
          </a:prstGeom>
        </p:spPr>
      </p:pic>
      <p:sp>
        <p:nvSpPr>
          <p:cNvPr id="4" name="Text Placeholder 3">
            <a:extLst>
              <a:ext uri="{FF2B5EF4-FFF2-40B4-BE49-F238E27FC236}">
                <a16:creationId xmlns:a16="http://schemas.microsoft.com/office/drawing/2014/main" id="{B2978B95-7643-4C4A-B149-1FB88A1ED2E1}"/>
              </a:ext>
            </a:extLst>
          </p:cNvPr>
          <p:cNvSpPr>
            <a:spLocks noGrp="1"/>
          </p:cNvSpPr>
          <p:nvPr>
            <p:ph type="body" sz="half" idx="2"/>
          </p:nvPr>
        </p:nvSpPr>
        <p:spPr>
          <a:xfrm>
            <a:off x="739446" y="333988"/>
            <a:ext cx="4499914" cy="4394539"/>
          </a:xfrm>
        </p:spPr>
        <p:txBody>
          <a:bodyPr vert="horz" lIns="91440" tIns="45720" rIns="91440" bIns="45720" rtlCol="0" anchor="t">
            <a:normAutofit/>
          </a:bodyPr>
          <a:lstStyle/>
          <a:p>
            <a:endParaRPr lang="en-US" sz="1800" i="0">
              <a:latin typeface="Rockwell"/>
            </a:endParaRPr>
          </a:p>
          <a:p>
            <a:pPr marL="742950" lvl="1" indent="-285750">
              <a:buFont typeface="Arial" panose="05000000000000000000" pitchFamily="2" charset="2"/>
              <a:buChar char="•"/>
            </a:pPr>
            <a:endParaRPr lang="en-US"/>
          </a:p>
          <a:p>
            <a:endParaRPr lang="en-US" sz="1800" i="0">
              <a:latin typeface="Rockwell"/>
            </a:endParaRPr>
          </a:p>
        </p:txBody>
      </p:sp>
      <p:pic>
        <p:nvPicPr>
          <p:cNvPr id="7" name="Picture 6">
            <a:extLst>
              <a:ext uri="{FF2B5EF4-FFF2-40B4-BE49-F238E27FC236}">
                <a16:creationId xmlns:a16="http://schemas.microsoft.com/office/drawing/2014/main" id="{77EF9DCF-1BA2-BF41-ADAE-897B0EC93D49}"/>
              </a:ext>
            </a:extLst>
          </p:cNvPr>
          <p:cNvPicPr>
            <a:picLocks noChangeAspect="1"/>
          </p:cNvPicPr>
          <p:nvPr/>
        </p:nvPicPr>
        <p:blipFill>
          <a:blip r:embed="rId4"/>
          <a:stretch>
            <a:fillRect/>
          </a:stretch>
        </p:blipFill>
        <p:spPr>
          <a:xfrm>
            <a:off x="2303303" y="2090411"/>
            <a:ext cx="2555789" cy="1867157"/>
          </a:xfrm>
          <a:prstGeom prst="rect">
            <a:avLst/>
          </a:prstGeom>
        </p:spPr>
      </p:pic>
      <p:pic>
        <p:nvPicPr>
          <p:cNvPr id="8" name="Picture 7">
            <a:extLst>
              <a:ext uri="{FF2B5EF4-FFF2-40B4-BE49-F238E27FC236}">
                <a16:creationId xmlns:a16="http://schemas.microsoft.com/office/drawing/2014/main" id="{69E62409-F9F0-ED4D-E71C-13E63903870F}"/>
              </a:ext>
            </a:extLst>
          </p:cNvPr>
          <p:cNvPicPr>
            <a:picLocks noChangeAspect="1"/>
          </p:cNvPicPr>
          <p:nvPr/>
        </p:nvPicPr>
        <p:blipFill>
          <a:blip r:embed="rId5"/>
          <a:srcRect l="-91" t="52067" r="-149" b="-128"/>
          <a:stretch>
            <a:fillRect/>
          </a:stretch>
        </p:blipFill>
        <p:spPr>
          <a:xfrm>
            <a:off x="2310314" y="3957730"/>
            <a:ext cx="2568371" cy="1062054"/>
          </a:xfrm>
          <a:prstGeom prst="rect">
            <a:avLst/>
          </a:prstGeom>
        </p:spPr>
      </p:pic>
      <p:sp>
        <p:nvSpPr>
          <p:cNvPr id="11" name="TextBox 10">
            <a:extLst>
              <a:ext uri="{FF2B5EF4-FFF2-40B4-BE49-F238E27FC236}">
                <a16:creationId xmlns:a16="http://schemas.microsoft.com/office/drawing/2014/main" id="{66663752-8B33-9584-7434-9C98DEF9AAFF}"/>
              </a:ext>
            </a:extLst>
          </p:cNvPr>
          <p:cNvSpPr txBox="1"/>
          <p:nvPr/>
        </p:nvSpPr>
        <p:spPr>
          <a:xfrm>
            <a:off x="2339299" y="5959923"/>
            <a:ext cx="2997594" cy="587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13" name="Picture 12">
            <a:extLst>
              <a:ext uri="{FF2B5EF4-FFF2-40B4-BE49-F238E27FC236}">
                <a16:creationId xmlns:a16="http://schemas.microsoft.com/office/drawing/2014/main" id="{C79F52C8-03CD-0A66-07F2-2BB9F4F50ED7}"/>
              </a:ext>
            </a:extLst>
          </p:cNvPr>
          <p:cNvPicPr>
            <a:picLocks noChangeAspect="1"/>
          </p:cNvPicPr>
          <p:nvPr/>
        </p:nvPicPr>
        <p:blipFill>
          <a:blip r:embed="rId6"/>
          <a:stretch>
            <a:fillRect/>
          </a:stretch>
        </p:blipFill>
        <p:spPr>
          <a:xfrm>
            <a:off x="2896312" y="5039273"/>
            <a:ext cx="1371600" cy="533400"/>
          </a:xfrm>
          <a:prstGeom prst="rect">
            <a:avLst/>
          </a:prstGeom>
        </p:spPr>
      </p:pic>
      <p:sp>
        <p:nvSpPr>
          <p:cNvPr id="15" name="TextBox 14">
            <a:extLst>
              <a:ext uri="{FF2B5EF4-FFF2-40B4-BE49-F238E27FC236}">
                <a16:creationId xmlns:a16="http://schemas.microsoft.com/office/drawing/2014/main" id="{AD4B46E2-3DF2-C43E-3B86-0956223783C9}"/>
              </a:ext>
            </a:extLst>
          </p:cNvPr>
          <p:cNvSpPr txBox="1"/>
          <p:nvPr/>
        </p:nvSpPr>
        <p:spPr>
          <a:xfrm>
            <a:off x="434945" y="1086557"/>
            <a:ext cx="1681004"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r>
              <a:rPr lang="en-US"/>
              <a:t>Kinetic Energy</a:t>
            </a:r>
          </a:p>
          <a:p>
            <a:endParaRPr lang="en-US"/>
          </a:p>
          <a:p>
            <a:endParaRPr lang="en-US"/>
          </a:p>
          <a:p>
            <a:r>
              <a:rPr lang="en-US"/>
              <a:t>Potential Energy</a:t>
            </a:r>
          </a:p>
          <a:p>
            <a:endParaRPr lang="en-US"/>
          </a:p>
          <a:p>
            <a:endParaRPr lang="en-US"/>
          </a:p>
          <a:p>
            <a:r>
              <a:rPr lang="en-US" err="1"/>
              <a:t>Lagrangian</a:t>
            </a:r>
            <a:endParaRPr lang="en-US"/>
          </a:p>
          <a:p>
            <a:r>
              <a:rPr lang="en-US"/>
              <a:t> </a:t>
            </a:r>
          </a:p>
          <a:p>
            <a:endParaRPr lang="en-US"/>
          </a:p>
          <a:p>
            <a:br>
              <a:rPr lang="en-US"/>
            </a:br>
            <a:r>
              <a:rPr lang="en-US"/>
              <a:t>Beam</a:t>
            </a:r>
          </a:p>
          <a:p>
            <a:endParaRPr lang="en-US"/>
          </a:p>
          <a:p>
            <a:endParaRPr lang="en-US"/>
          </a:p>
          <a:p>
            <a:r>
              <a:rPr lang="en-US"/>
              <a:t>Motor Torque</a:t>
            </a:r>
          </a:p>
          <a:p>
            <a:endParaRPr lang="en-US"/>
          </a:p>
        </p:txBody>
      </p:sp>
      <p:graphicFrame>
        <p:nvGraphicFramePr>
          <p:cNvPr id="16" name="Table 15">
            <a:extLst>
              <a:ext uri="{FF2B5EF4-FFF2-40B4-BE49-F238E27FC236}">
                <a16:creationId xmlns:a16="http://schemas.microsoft.com/office/drawing/2014/main" id="{6FB5517E-79FB-5586-30C4-F14AE40A3E30}"/>
              </a:ext>
            </a:extLst>
          </p:cNvPr>
          <p:cNvGraphicFramePr>
            <a:graphicFrameLocks noGrp="1"/>
          </p:cNvGraphicFramePr>
          <p:nvPr>
            <p:extLst>
              <p:ext uri="{D42A27DB-BD31-4B8C-83A1-F6EECF244321}">
                <p14:modId xmlns:p14="http://schemas.microsoft.com/office/powerpoint/2010/main" val="1057175117"/>
              </p:ext>
            </p:extLst>
          </p:nvPr>
        </p:nvGraphicFramePr>
        <p:xfrm>
          <a:off x="7857535" y="1242356"/>
          <a:ext cx="3951976" cy="4963160"/>
        </p:xfrm>
        <a:graphic>
          <a:graphicData uri="http://schemas.openxmlformats.org/drawingml/2006/table">
            <a:tbl>
              <a:tblPr firstRow="1" bandRow="1">
                <a:tableStyleId>{5C22544A-7EE6-4342-B048-85BDC9FD1C3A}</a:tableStyleId>
              </a:tblPr>
              <a:tblGrid>
                <a:gridCol w="1975988">
                  <a:extLst>
                    <a:ext uri="{9D8B030D-6E8A-4147-A177-3AD203B41FA5}">
                      <a16:colId xmlns:a16="http://schemas.microsoft.com/office/drawing/2014/main" val="3384650492"/>
                    </a:ext>
                  </a:extLst>
                </a:gridCol>
                <a:gridCol w="1975988">
                  <a:extLst>
                    <a:ext uri="{9D8B030D-6E8A-4147-A177-3AD203B41FA5}">
                      <a16:colId xmlns:a16="http://schemas.microsoft.com/office/drawing/2014/main" val="741662137"/>
                    </a:ext>
                  </a:extLst>
                </a:gridCol>
              </a:tblGrid>
              <a:tr h="370840">
                <a:tc>
                  <a:txBody>
                    <a:bodyPr/>
                    <a:lstStyle/>
                    <a:p>
                      <a:r>
                        <a:rPr lang="en-US"/>
                        <a:t>Parameters</a:t>
                      </a:r>
                    </a:p>
                  </a:txBody>
                  <a:tcPr/>
                </a:tc>
                <a:tc>
                  <a:txBody>
                    <a:bodyPr/>
                    <a:lstStyle/>
                    <a:p>
                      <a:r>
                        <a:rPr lang="en-US"/>
                        <a:t>Values</a:t>
                      </a:r>
                    </a:p>
                  </a:txBody>
                  <a:tcPr/>
                </a:tc>
                <a:extLst>
                  <a:ext uri="{0D108BD9-81ED-4DB2-BD59-A6C34878D82A}">
                    <a16:rowId xmlns:a16="http://schemas.microsoft.com/office/drawing/2014/main" val="3233041984"/>
                  </a:ext>
                </a:extLst>
              </a:tr>
              <a:tr h="370840">
                <a:tc>
                  <a:txBody>
                    <a:bodyPr/>
                    <a:lstStyle/>
                    <a:p>
                      <a:r>
                        <a:rPr lang="en-US"/>
                        <a:t>Ball mass (mb)</a:t>
                      </a:r>
                    </a:p>
                  </a:txBody>
                  <a:tcPr/>
                </a:tc>
                <a:tc>
                  <a:txBody>
                    <a:bodyPr/>
                    <a:lstStyle/>
                    <a:p>
                      <a:r>
                        <a:rPr lang="en-US"/>
                        <a:t>0.1 kg</a:t>
                      </a:r>
                    </a:p>
                  </a:txBody>
                  <a:tcPr/>
                </a:tc>
                <a:extLst>
                  <a:ext uri="{0D108BD9-81ED-4DB2-BD59-A6C34878D82A}">
                    <a16:rowId xmlns:a16="http://schemas.microsoft.com/office/drawing/2014/main" val="1493891329"/>
                  </a:ext>
                </a:extLst>
              </a:tr>
              <a:tr h="370840">
                <a:tc>
                  <a:txBody>
                    <a:bodyPr/>
                    <a:lstStyle/>
                    <a:p>
                      <a:r>
                        <a:rPr lang="en-US"/>
                        <a:t>Beam inertia (Jb)</a:t>
                      </a:r>
                    </a:p>
                  </a:txBody>
                  <a:tcPr/>
                </a:tc>
                <a:tc>
                  <a:txBody>
                    <a:bodyPr/>
                    <a:lstStyle/>
                    <a:p>
                      <a:r>
                        <a:rPr lang="en-US"/>
                        <a:t>0.02 kg•m^2</a:t>
                      </a:r>
                    </a:p>
                  </a:txBody>
                  <a:tcPr/>
                </a:tc>
                <a:extLst>
                  <a:ext uri="{0D108BD9-81ED-4DB2-BD59-A6C34878D82A}">
                    <a16:rowId xmlns:a16="http://schemas.microsoft.com/office/drawing/2014/main" val="2577996892"/>
                  </a:ext>
                </a:extLst>
              </a:tr>
              <a:tr h="370840">
                <a:tc>
                  <a:txBody>
                    <a:bodyPr/>
                    <a:lstStyle/>
                    <a:p>
                      <a:r>
                        <a:rPr lang="en-US"/>
                        <a:t>Ball position (x)</a:t>
                      </a:r>
                    </a:p>
                  </a:txBody>
                  <a:tcPr/>
                </a:tc>
                <a:tc>
                  <a:txBody>
                    <a:bodyPr/>
                    <a:lstStyle/>
                    <a:p>
                      <a:r>
                        <a:rPr lang="en-US"/>
                        <a:t>0.05 m</a:t>
                      </a:r>
                    </a:p>
                  </a:txBody>
                  <a:tcPr/>
                </a:tc>
                <a:extLst>
                  <a:ext uri="{0D108BD9-81ED-4DB2-BD59-A6C34878D82A}">
                    <a16:rowId xmlns:a16="http://schemas.microsoft.com/office/drawing/2014/main" val="3477967073"/>
                  </a:ext>
                </a:extLst>
              </a:tr>
              <a:tr h="370840">
                <a:tc>
                  <a:txBody>
                    <a:bodyPr/>
                    <a:lstStyle/>
                    <a:p>
                      <a:r>
                        <a:rPr lang="en-US"/>
                        <a:t>Beam angle (theta)</a:t>
                      </a:r>
                    </a:p>
                  </a:txBody>
                  <a:tcPr/>
                </a:tc>
                <a:tc>
                  <a:txBody>
                    <a:bodyPr/>
                    <a:lstStyle/>
                    <a:p>
                      <a:r>
                        <a:rPr lang="en-US"/>
                        <a:t> 0.1745 rad</a:t>
                      </a:r>
                    </a:p>
                  </a:txBody>
                  <a:tcPr/>
                </a:tc>
                <a:extLst>
                  <a:ext uri="{0D108BD9-81ED-4DB2-BD59-A6C34878D82A}">
                    <a16:rowId xmlns:a16="http://schemas.microsoft.com/office/drawing/2014/main" val="3870565411"/>
                  </a:ext>
                </a:extLst>
              </a:tr>
              <a:tr h="370840">
                <a:tc>
                  <a:txBody>
                    <a:bodyPr/>
                    <a:lstStyle/>
                    <a:p>
                      <a:r>
                        <a:rPr lang="en-US"/>
                        <a:t>Ball angular velocity (theta dot)</a:t>
                      </a:r>
                    </a:p>
                  </a:txBody>
                  <a:tcPr/>
                </a:tc>
                <a:tc>
                  <a:txBody>
                    <a:bodyPr/>
                    <a:lstStyle/>
                    <a:p>
                      <a:r>
                        <a:rPr lang="en-US"/>
                        <a:t>0.5 m/s</a:t>
                      </a:r>
                    </a:p>
                  </a:txBody>
                  <a:tcPr/>
                </a:tc>
                <a:extLst>
                  <a:ext uri="{0D108BD9-81ED-4DB2-BD59-A6C34878D82A}">
                    <a16:rowId xmlns:a16="http://schemas.microsoft.com/office/drawing/2014/main" val="2886749897"/>
                  </a:ext>
                </a:extLst>
              </a:tr>
              <a:tr h="370840">
                <a:tc>
                  <a:txBody>
                    <a:bodyPr/>
                    <a:lstStyle/>
                    <a:p>
                      <a:r>
                        <a:rPr lang="en-US"/>
                        <a:t>Motor Current (I)</a:t>
                      </a:r>
                    </a:p>
                  </a:txBody>
                  <a:tcPr/>
                </a:tc>
                <a:tc>
                  <a:txBody>
                    <a:bodyPr/>
                    <a:lstStyle/>
                    <a:p>
                      <a:r>
                        <a:rPr lang="en-US"/>
                        <a:t>10 A</a:t>
                      </a:r>
                    </a:p>
                  </a:txBody>
                  <a:tcPr/>
                </a:tc>
                <a:extLst>
                  <a:ext uri="{0D108BD9-81ED-4DB2-BD59-A6C34878D82A}">
                    <a16:rowId xmlns:a16="http://schemas.microsoft.com/office/drawing/2014/main" val="659285134"/>
                  </a:ext>
                </a:extLst>
              </a:tr>
              <a:tr h="370840">
                <a:tc>
                  <a:txBody>
                    <a:bodyPr/>
                    <a:lstStyle/>
                    <a:p>
                      <a:r>
                        <a:rPr lang="en-US"/>
                        <a:t>Torque Constant (kt)</a:t>
                      </a:r>
                    </a:p>
                  </a:txBody>
                  <a:tcPr/>
                </a:tc>
                <a:tc>
                  <a:txBody>
                    <a:bodyPr/>
                    <a:lstStyle/>
                    <a:p>
                      <a:r>
                        <a:rPr lang="en-US"/>
                        <a:t>0.8508 N</a:t>
                      </a:r>
                      <a:r>
                        <a:rPr lang="en-US" sz="1800" b="0" i="0" u="none" strike="noStrike" noProof="0">
                          <a:solidFill>
                            <a:srgbClr val="000000"/>
                          </a:solidFill>
                          <a:latin typeface="Grandview"/>
                        </a:rPr>
                        <a:t>•m/A</a:t>
                      </a:r>
                      <a:endParaRPr lang="en-US"/>
                    </a:p>
                  </a:txBody>
                  <a:tcPr/>
                </a:tc>
                <a:extLst>
                  <a:ext uri="{0D108BD9-81ED-4DB2-BD59-A6C34878D82A}">
                    <a16:rowId xmlns:a16="http://schemas.microsoft.com/office/drawing/2014/main" val="1124451868"/>
                  </a:ext>
                </a:extLst>
              </a:tr>
              <a:tr h="370839">
                <a:tc>
                  <a:txBody>
                    <a:bodyPr/>
                    <a:lstStyle/>
                    <a:p>
                      <a:pPr lvl="0">
                        <a:buNone/>
                      </a:pPr>
                      <a:r>
                        <a:rPr lang="en-US"/>
                        <a:t>Friction coeff. (</a:t>
                      </a:r>
                      <a:r>
                        <a:rPr lang="en-US" sz="1800" b="0" i="0" u="none" strike="noStrike" noProof="0">
                          <a:latin typeface="Grandview"/>
                        </a:rPr>
                        <a:t>mu) </a:t>
                      </a:r>
                      <a:endParaRPr lang="en-US"/>
                    </a:p>
                    <a:p>
                      <a:pPr lvl="0">
                        <a:buNone/>
                      </a:pPr>
                      <a:endParaRPr lang="en-US"/>
                    </a:p>
                  </a:txBody>
                  <a:tcPr/>
                </a:tc>
                <a:tc>
                  <a:txBody>
                    <a:bodyPr/>
                    <a:lstStyle/>
                    <a:p>
                      <a:pPr lvl="0">
                        <a:buNone/>
                      </a:pPr>
                      <a:r>
                        <a:rPr lang="en-US"/>
                        <a:t>0.02</a:t>
                      </a:r>
                    </a:p>
                  </a:txBody>
                  <a:tcPr/>
                </a:tc>
                <a:extLst>
                  <a:ext uri="{0D108BD9-81ED-4DB2-BD59-A6C34878D82A}">
                    <a16:rowId xmlns:a16="http://schemas.microsoft.com/office/drawing/2014/main" val="2880055368"/>
                  </a:ext>
                </a:extLst>
              </a:tr>
            </a:tbl>
          </a:graphicData>
        </a:graphic>
      </p:graphicFrame>
      <p:sp>
        <p:nvSpPr>
          <p:cNvPr id="17" name="TextBox 16">
            <a:extLst>
              <a:ext uri="{FF2B5EF4-FFF2-40B4-BE49-F238E27FC236}">
                <a16:creationId xmlns:a16="http://schemas.microsoft.com/office/drawing/2014/main" id="{DA8106EC-3012-9F05-2D09-06141D43C682}"/>
              </a:ext>
            </a:extLst>
          </p:cNvPr>
          <p:cNvSpPr txBox="1"/>
          <p:nvPr/>
        </p:nvSpPr>
        <p:spPr>
          <a:xfrm>
            <a:off x="5031257" y="1228794"/>
            <a:ext cx="2704444" cy="52937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a:p>
            <a:r>
              <a:rPr lang="en-US"/>
              <a:t>=</a:t>
            </a:r>
            <a:r>
              <a:rPr lang="en-US" sz="2000"/>
              <a:t> 0.015  J</a:t>
            </a:r>
          </a:p>
          <a:p>
            <a:endParaRPr lang="en-US" sz="2000"/>
          </a:p>
          <a:p>
            <a:r>
              <a:rPr lang="en-US" sz="2000"/>
              <a:t>= 0.0085 J</a:t>
            </a:r>
            <a:endParaRPr lang="en-US"/>
          </a:p>
          <a:p>
            <a:endParaRPr lang="en-US" sz="2000"/>
          </a:p>
          <a:p>
            <a:endParaRPr lang="en-US" sz="2000"/>
          </a:p>
          <a:p>
            <a:endParaRPr lang="en-US" sz="2000"/>
          </a:p>
          <a:p>
            <a:r>
              <a:rPr lang="en-US" sz="2000"/>
              <a:t>=0.0065 J</a:t>
            </a:r>
          </a:p>
          <a:p>
            <a:endParaRPr lang="en-US"/>
          </a:p>
          <a:p>
            <a:endParaRPr lang="en-US"/>
          </a:p>
          <a:p>
            <a:r>
              <a:rPr lang="en-US">
                <a:latin typeface="Grandview"/>
              </a:rPr>
              <a:t>*If the current increases, then the torque increases. Helps determines how much energy is needed for the motor to rotate. (upcoming slides)</a:t>
            </a:r>
          </a:p>
          <a:p>
            <a:endParaRPr lang="en-US"/>
          </a:p>
        </p:txBody>
      </p:sp>
      <p:sp>
        <p:nvSpPr>
          <p:cNvPr id="3" name="TextBox 2">
            <a:extLst>
              <a:ext uri="{FF2B5EF4-FFF2-40B4-BE49-F238E27FC236}">
                <a16:creationId xmlns:a16="http://schemas.microsoft.com/office/drawing/2014/main" id="{2327CCFE-E090-1EFB-1AD0-DA9D9AB3B299}"/>
              </a:ext>
            </a:extLst>
          </p:cNvPr>
          <p:cNvSpPr txBox="1"/>
          <p:nvPr/>
        </p:nvSpPr>
        <p:spPr>
          <a:xfrm>
            <a:off x="0" y="6421694"/>
            <a:ext cx="6096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randview"/>
                <a:ea typeface="Grandview"/>
                <a:cs typeface="Grandview"/>
              </a:rPr>
              <a:t>Florence – 14</a:t>
            </a:r>
            <a:endParaRPr lang="en-US"/>
          </a:p>
          <a:p>
            <a:pPr algn="ctr"/>
            <a:endParaRPr lang="en-US"/>
          </a:p>
        </p:txBody>
      </p:sp>
    </p:spTree>
    <p:extLst>
      <p:ext uri="{BB962C8B-B14F-4D97-AF65-F5344CB8AC3E}">
        <p14:creationId xmlns:p14="http://schemas.microsoft.com/office/powerpoint/2010/main" val="2738849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B902F-DFEB-A839-F5F6-7ECA796826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BDA992-7C81-97C0-419E-7A70146A3C81}"/>
              </a:ext>
            </a:extLst>
          </p:cNvPr>
          <p:cNvSpPr>
            <a:spLocks noGrp="1"/>
          </p:cNvSpPr>
          <p:nvPr>
            <p:ph type="title"/>
          </p:nvPr>
        </p:nvSpPr>
        <p:spPr>
          <a:xfrm>
            <a:off x="350883" y="295114"/>
            <a:ext cx="9587068" cy="817905"/>
          </a:xfrm>
        </p:spPr>
        <p:txBody>
          <a:bodyPr>
            <a:normAutofit/>
          </a:bodyPr>
          <a:lstStyle/>
          <a:p>
            <a:r>
              <a:rPr lang="en-US" dirty="0"/>
              <a:t>Freddy – Engineering Calculations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E6185B2-B0C6-C239-F611-C606239D88A8}"/>
                  </a:ext>
                </a:extLst>
              </p:cNvPr>
              <p:cNvSpPr>
                <a:spLocks noGrp="1"/>
              </p:cNvSpPr>
              <p:nvPr>
                <p:ph idx="1"/>
              </p:nvPr>
            </p:nvSpPr>
            <p:spPr>
              <a:xfrm>
                <a:off x="350883" y="3897848"/>
                <a:ext cx="4995016" cy="2458273"/>
              </a:xfrm>
            </p:spPr>
            <p:txBody>
              <a:bodyPr>
                <a:normAutofit/>
              </a:bodyPr>
              <a:lstStyle/>
              <a:p>
                <a:pPr marL="0" indent="0">
                  <a:buNone/>
                </a:pPr>
                <a:r>
                  <a:rPr lang="en-US" sz="1500" b="1"/>
                  <a:t>Motor Torque Requirement</a:t>
                </a:r>
                <a:endParaRPr lang="en-US" sz="1500"/>
              </a:p>
              <a:p>
                <a:pPr marL="0" indent="0">
                  <a:buNone/>
                </a:pPr>
                <a14:m>
                  <m:oMathPara xmlns:m="http://schemas.openxmlformats.org/officeDocument/2006/math">
                    <m:oMathParaPr>
                      <m:jc m:val="left"/>
                    </m:oMathParaPr>
                    <m:oMath xmlns:m="http://schemas.openxmlformats.org/officeDocument/2006/math">
                      <m:sSub>
                        <m:sSubPr>
                          <m:ctrlPr>
                            <a:rPr lang="en-US" sz="1500" i="1" smtClean="0">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𝜏</m:t>
                          </m:r>
                        </m:e>
                        <m:sub>
                          <m:r>
                            <a:rPr lang="en-US" sz="1500" b="0" i="1" smtClean="0">
                              <a:latin typeface="Cambria Math" panose="02040503050406030204" pitchFamily="18" charset="0"/>
                              <a:ea typeface="Cambria Math" panose="02040503050406030204" pitchFamily="18" charset="0"/>
                            </a:rPr>
                            <m:t>𝑚𝑜𝑡𝑜𝑟</m:t>
                          </m:r>
                        </m:sub>
                      </m:sSub>
                      <m:r>
                        <a:rPr lang="en-US" sz="1500" b="0" i="1" smtClean="0">
                          <a:latin typeface="Cambria Math" panose="02040503050406030204" pitchFamily="18" charset="0"/>
                          <a:ea typeface="Cambria Math" panose="02040503050406030204" pitchFamily="18" charset="0"/>
                        </a:rPr>
                        <m:t>=</m:t>
                      </m:r>
                      <m:sSub>
                        <m:sSubPr>
                          <m:ctrlPr>
                            <a:rPr lang="en-US" sz="1500" i="1">
                              <a:latin typeface="Cambria Math" panose="02040503050406030204" pitchFamily="18" charset="0"/>
                              <a:ea typeface="Cambria Math" panose="02040503050406030204" pitchFamily="18" charset="0"/>
                            </a:rPr>
                          </m:ctrlPr>
                        </m:sSubPr>
                        <m:e>
                          <m:r>
                            <a:rPr lang="en-US" sz="1500">
                              <a:latin typeface="Cambria Math" panose="02040503050406030204" pitchFamily="18" charset="0"/>
                              <a:ea typeface="Cambria Math" panose="02040503050406030204" pitchFamily="18" charset="0"/>
                            </a:rPr>
                            <m:t>𝜏</m:t>
                          </m:r>
                        </m:e>
                        <m:sub>
                          <m:r>
                            <a:rPr lang="en-US" sz="1500" i="1">
                              <a:latin typeface="Cambria Math" panose="02040503050406030204" pitchFamily="18" charset="0"/>
                              <a:ea typeface="Cambria Math" panose="02040503050406030204" pitchFamily="18" charset="0"/>
                            </a:rPr>
                            <m:t>𝑟𝑒𝑞</m:t>
                          </m:r>
                          <m:r>
                            <a:rPr lang="en-US" sz="1500" i="1">
                              <a:latin typeface="Cambria Math" panose="02040503050406030204" pitchFamily="18" charset="0"/>
                              <a:ea typeface="Cambria Math" panose="02040503050406030204" pitchFamily="18" charset="0"/>
                            </a:rPr>
                            <m:t>. </m:t>
                          </m:r>
                          <m:r>
                            <a:rPr lang="en-US" sz="1500" i="1">
                              <a:latin typeface="Cambria Math" panose="02040503050406030204" pitchFamily="18" charset="0"/>
                              <a:ea typeface="Cambria Math" panose="02040503050406030204" pitchFamily="18" charset="0"/>
                            </a:rPr>
                            <m:t>𝐵𝑒𝑎𝑚</m:t>
                          </m:r>
                        </m:sub>
                      </m:sSub>
                      <m:r>
                        <a:rPr lang="en-US" sz="1500" i="1" smtClean="0">
                          <a:latin typeface="Cambria Math" panose="02040503050406030204" pitchFamily="18" charset="0"/>
                          <a:ea typeface="Cambria Math" panose="02040503050406030204" pitchFamily="18" charset="0"/>
                        </a:rPr>
                        <m:t>×</m:t>
                      </m:r>
                      <m:f>
                        <m:fPr>
                          <m:ctrlPr>
                            <a:rPr lang="en-US" sz="1500" i="1" smtClean="0">
                              <a:latin typeface="Cambria Math" panose="02040503050406030204" pitchFamily="18" charset="0"/>
                              <a:ea typeface="Cambria Math" panose="02040503050406030204" pitchFamily="18" charset="0"/>
                            </a:rPr>
                          </m:ctrlPr>
                        </m:fPr>
                        <m:num>
                          <m:r>
                            <a:rPr lang="en-US" sz="1500" b="0" i="1" smtClean="0">
                              <a:latin typeface="Cambria Math" panose="02040503050406030204" pitchFamily="18" charset="0"/>
                              <a:ea typeface="Cambria Math" panose="02040503050406030204" pitchFamily="18" charset="0"/>
                            </a:rPr>
                            <m:t>𝑑</m:t>
                          </m:r>
                        </m:num>
                        <m:den>
                          <m:r>
                            <a:rPr lang="en-US" sz="1500" b="0" i="1" smtClean="0">
                              <a:latin typeface="Cambria Math" panose="02040503050406030204" pitchFamily="18" charset="0"/>
                              <a:ea typeface="Cambria Math" panose="02040503050406030204" pitchFamily="18" charset="0"/>
                            </a:rPr>
                            <m:t>𝐿</m:t>
                          </m:r>
                        </m:den>
                      </m:f>
                    </m:oMath>
                  </m:oMathPara>
                </a14:m>
                <a:endParaRPr lang="en-US" sz="1500"/>
              </a:p>
              <a:p>
                <a:pPr marL="0" indent="0">
                  <a:buNone/>
                </a:pPr>
                <a:r>
                  <a:rPr lang="en-US" sz="1500"/>
                  <a:t>Assume linkage arm </a:t>
                </a:r>
                <a14:m>
                  <m:oMath xmlns:m="http://schemas.openxmlformats.org/officeDocument/2006/math">
                    <m:r>
                      <a:rPr lang="en-US" sz="1500" b="0" i="1" smtClean="0">
                        <a:latin typeface="Cambria Math" panose="02040503050406030204" pitchFamily="18" charset="0"/>
                      </a:rPr>
                      <m:t>𝑑</m:t>
                    </m:r>
                    <m:r>
                      <a:rPr lang="en-US" sz="1500" b="0" i="1" smtClean="0">
                        <a:latin typeface="Cambria Math" panose="02040503050406030204" pitchFamily="18" charset="0"/>
                      </a:rPr>
                      <m:t>=0.038</m:t>
                    </m:r>
                    <m:r>
                      <a:rPr lang="en-US" sz="1500" b="0" i="1" smtClean="0">
                        <a:latin typeface="Cambria Math" panose="02040503050406030204" pitchFamily="18" charset="0"/>
                      </a:rPr>
                      <m:t>𝑚</m:t>
                    </m:r>
                  </m:oMath>
                </a14:m>
                <a:r>
                  <a:rPr lang="en-US" sz="1500"/>
                  <a:t> (1.5 in)</a:t>
                </a:r>
              </a:p>
              <a:p>
                <a:pPr marL="0" indent="0">
                  <a:buNone/>
                </a:pPr>
                <a14:m>
                  <m:oMathPara xmlns:m="http://schemas.openxmlformats.org/officeDocument/2006/math">
                    <m:oMathParaPr>
                      <m:jc m:val="left"/>
                    </m:oMathParaPr>
                    <m:oMath xmlns:m="http://schemas.openxmlformats.org/officeDocument/2006/math">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𝜏</m:t>
                          </m:r>
                        </m:e>
                        <m:sub>
                          <m:r>
                            <a:rPr lang="en-US" sz="1500" i="1">
                              <a:latin typeface="Cambria Math" panose="02040503050406030204" pitchFamily="18" charset="0"/>
                              <a:ea typeface="Cambria Math" panose="02040503050406030204" pitchFamily="18" charset="0"/>
                            </a:rPr>
                            <m:t>𝑚𝑜𝑡𝑜𝑟</m:t>
                          </m:r>
                        </m:sub>
                      </m:sSub>
                      <m:r>
                        <a:rPr lang="en-US" sz="1500" b="0" i="1" smtClean="0">
                          <a:latin typeface="Cambria Math" panose="02040503050406030204" pitchFamily="18" charset="0"/>
                          <a:ea typeface="Cambria Math" panose="02040503050406030204" pitchFamily="18" charset="0"/>
                        </a:rPr>
                        <m:t>=0.10</m:t>
                      </m:r>
                      <m:r>
                        <a:rPr lang="en-US" sz="1500" b="0" i="1" smtClean="0">
                          <a:latin typeface="Cambria Math" panose="02040503050406030204" pitchFamily="18" charset="0"/>
                          <a:ea typeface="Cambria Math" panose="02040503050406030204" pitchFamily="18" charset="0"/>
                        </a:rPr>
                        <m:t>𝑁𝑚</m:t>
                      </m:r>
                    </m:oMath>
                  </m:oMathPara>
                </a14:m>
                <a:endParaRPr lang="en-US" sz="1500"/>
              </a:p>
              <a:p>
                <a:pPr marL="0" indent="0">
                  <a:buNone/>
                </a:pPr>
                <a:r>
                  <a:rPr lang="en-US" sz="1500" b="1"/>
                  <a:t>Motor selected:</a:t>
                </a:r>
                <a:br>
                  <a:rPr lang="en-US" sz="1500"/>
                </a:br>
                <a:r>
                  <a:rPr lang="en-US" sz="1500"/>
                  <a:t>12 V NEMA 17 Stepper — rated torque = 0.59 Nm</a:t>
                </a:r>
              </a:p>
              <a:p>
                <a:pPr marL="0" indent="0">
                  <a:buNone/>
                </a:pPr>
                <a:r>
                  <a:rPr lang="en-US" sz="1500"/>
                  <a:t>0.59 Nm &gt;0.10 Nm (Pass)</a:t>
                </a:r>
              </a:p>
            </p:txBody>
          </p:sp>
        </mc:Choice>
        <mc:Fallback xmlns="">
          <p:sp>
            <p:nvSpPr>
              <p:cNvPr id="3" name="Content Placeholder 2">
                <a:extLst>
                  <a:ext uri="{FF2B5EF4-FFF2-40B4-BE49-F238E27FC236}">
                    <a16:creationId xmlns:a16="http://schemas.microsoft.com/office/drawing/2014/main" id="{AE6185B2-B0C6-C239-F611-C606239D88A8}"/>
                  </a:ext>
                </a:extLst>
              </p:cNvPr>
              <p:cNvSpPr>
                <a:spLocks noGrp="1" noRot="1" noChangeAspect="1" noMove="1" noResize="1" noEditPoints="1" noAdjustHandles="1" noChangeArrowheads="1" noChangeShapeType="1" noTextEdit="1"/>
              </p:cNvSpPr>
              <p:nvPr>
                <p:ph idx="1"/>
              </p:nvPr>
            </p:nvSpPr>
            <p:spPr>
              <a:xfrm>
                <a:off x="350883" y="3897848"/>
                <a:ext cx="4995016" cy="2458273"/>
              </a:xfrm>
              <a:blipFill>
                <a:blip r:embed="rId2"/>
                <a:stretch>
                  <a:fillRect l="-488" b="-22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1727F2D8-D0DE-B198-5EBD-04B0511525D8}"/>
                  </a:ext>
                </a:extLst>
              </p:cNvPr>
              <p:cNvSpPr>
                <a:spLocks noGrp="1"/>
              </p:cNvSpPr>
              <p:nvPr>
                <p:ph type="body" sz="half" idx="2"/>
              </p:nvPr>
            </p:nvSpPr>
            <p:spPr>
              <a:xfrm>
                <a:off x="350883" y="1228386"/>
                <a:ext cx="3860301" cy="2286169"/>
              </a:xfrm>
            </p:spPr>
            <p:txBody>
              <a:bodyPr>
                <a:noAutofit/>
              </a:bodyPr>
              <a:lstStyle/>
              <a:p>
                <a:r>
                  <a:rPr lang="en-US" sz="1500" b="1" dirty="0"/>
                  <a:t>Required Beam Torque</a:t>
                </a:r>
                <a:endParaRPr lang="en-US" sz="1500" dirty="0"/>
              </a:p>
              <a:p>
                <a:pPr/>
                <a14:m>
                  <m:oMathPara xmlns:m="http://schemas.openxmlformats.org/officeDocument/2006/math">
                    <m:oMathParaPr>
                      <m:jc m:val="left"/>
                    </m:oMathParaPr>
                    <m:oMath xmlns:m="http://schemas.openxmlformats.org/officeDocument/2006/math">
                      <m:sSub>
                        <m:sSubPr>
                          <m:ctrlPr>
                            <a:rPr lang="en-US" sz="1500" i="1" smtClean="0">
                              <a:latin typeface="Cambria Math" panose="02040503050406030204" pitchFamily="18" charset="0"/>
                              <a:ea typeface="Cambria Math" panose="02040503050406030204" pitchFamily="18" charset="0"/>
                            </a:rPr>
                          </m:ctrlPr>
                        </m:sSubPr>
                        <m:e>
                          <m:r>
                            <a:rPr lang="en-US" sz="1500">
                              <a:latin typeface="Cambria Math" panose="02040503050406030204" pitchFamily="18" charset="0"/>
                              <a:ea typeface="Cambria Math" panose="02040503050406030204" pitchFamily="18" charset="0"/>
                            </a:rPr>
                            <m:t>𝜏</m:t>
                          </m:r>
                        </m:e>
                        <m:sub>
                          <m:r>
                            <a:rPr lang="en-US" sz="1500" b="0" i="1" smtClean="0">
                              <a:latin typeface="Cambria Math" panose="02040503050406030204" pitchFamily="18" charset="0"/>
                              <a:ea typeface="Cambria Math" panose="02040503050406030204" pitchFamily="18" charset="0"/>
                            </a:rPr>
                            <m:t>𝑟𝑒𝑞</m:t>
                          </m:r>
                          <m:r>
                            <a:rPr lang="en-US" sz="1500" b="0" i="1" smtClean="0">
                              <a:latin typeface="Cambria Math" panose="02040503050406030204" pitchFamily="18" charset="0"/>
                              <a:ea typeface="Cambria Math" panose="02040503050406030204" pitchFamily="18" charset="0"/>
                            </a:rPr>
                            <m:t>. </m:t>
                          </m:r>
                          <m:r>
                            <a:rPr lang="en-US" sz="1500" b="0" i="1" smtClean="0">
                              <a:latin typeface="Cambria Math" panose="02040503050406030204" pitchFamily="18" charset="0"/>
                              <a:ea typeface="Cambria Math" panose="02040503050406030204" pitchFamily="18" charset="0"/>
                            </a:rPr>
                            <m:t>𝐵𝑒𝑎𝑚</m:t>
                          </m:r>
                        </m:sub>
                      </m:sSub>
                      <m:r>
                        <a:rPr lang="en-US" sz="1500" b="0" i="1" smtClean="0">
                          <a:latin typeface="Cambria Math" panose="02040503050406030204" pitchFamily="18" charset="0"/>
                          <a:ea typeface="Cambria Math" panose="02040503050406030204" pitchFamily="18" charset="0"/>
                        </a:rPr>
                        <m:t>=</m:t>
                      </m:r>
                      <m:r>
                        <a:rPr lang="en-US" sz="1500" b="0" i="1" smtClean="0">
                          <a:latin typeface="Cambria Math" panose="02040503050406030204" pitchFamily="18" charset="0"/>
                          <a:ea typeface="Cambria Math" panose="02040503050406030204" pitchFamily="18" charset="0"/>
                        </a:rPr>
                        <m:t>𝑆𝐹</m:t>
                      </m:r>
                      <m:r>
                        <a:rPr lang="en-US" sz="1500" b="0" i="1" smtClean="0">
                          <a:latin typeface="Cambria Math" panose="02040503050406030204" pitchFamily="18" charset="0"/>
                          <a:ea typeface="Cambria Math" panose="02040503050406030204" pitchFamily="18" charset="0"/>
                        </a:rPr>
                        <m:t>(</m:t>
                      </m:r>
                      <m:sSub>
                        <m:sSubPr>
                          <m:ctrlPr>
                            <a:rPr lang="en-US" sz="1500" b="0" i="1" smtClean="0">
                              <a:latin typeface="Cambria Math" panose="02040503050406030204" pitchFamily="18" charset="0"/>
                              <a:ea typeface="Cambria Math" panose="02040503050406030204" pitchFamily="18" charset="0"/>
                            </a:rPr>
                          </m:ctrlPr>
                        </m:sSubPr>
                        <m:e>
                          <m:r>
                            <a:rPr lang="en-US" sz="1500" b="0" i="1" smtClean="0">
                              <a:latin typeface="Cambria Math" panose="02040503050406030204" pitchFamily="18" charset="0"/>
                              <a:ea typeface="Cambria Math" panose="02040503050406030204" pitchFamily="18" charset="0"/>
                            </a:rPr>
                            <m:t>𝑚</m:t>
                          </m:r>
                        </m:e>
                        <m:sub>
                          <m:r>
                            <a:rPr lang="en-US" sz="1500" b="0" i="1" smtClean="0">
                              <a:latin typeface="Cambria Math" panose="02040503050406030204" pitchFamily="18" charset="0"/>
                              <a:ea typeface="Cambria Math" panose="02040503050406030204" pitchFamily="18" charset="0"/>
                            </a:rPr>
                            <m:t>𝑏𝑒𝑎𝑚</m:t>
                          </m:r>
                        </m:sub>
                      </m:sSub>
                      <m:r>
                        <a:rPr lang="en-US" sz="1500" b="0" i="1" smtClean="0">
                          <a:latin typeface="Cambria Math" panose="02040503050406030204" pitchFamily="18" charset="0"/>
                          <a:ea typeface="Cambria Math" panose="02040503050406030204" pitchFamily="18" charset="0"/>
                        </a:rPr>
                        <m:t>×</m:t>
                      </m:r>
                      <m:r>
                        <a:rPr lang="en-US" sz="1500" b="0" i="1" smtClean="0">
                          <a:latin typeface="Cambria Math" panose="02040503050406030204" pitchFamily="18" charset="0"/>
                          <a:ea typeface="Cambria Math" panose="02040503050406030204" pitchFamily="18" charset="0"/>
                        </a:rPr>
                        <m:t>𝑔</m:t>
                      </m:r>
                      <m:r>
                        <a:rPr lang="en-US" sz="1500" b="0" i="1" smtClean="0">
                          <a:latin typeface="Cambria Math" panose="02040503050406030204" pitchFamily="18" charset="0"/>
                          <a:ea typeface="Cambria Math" panose="02040503050406030204" pitchFamily="18" charset="0"/>
                        </a:rPr>
                        <m:t>(</m:t>
                      </m:r>
                      <m:f>
                        <m:fPr>
                          <m:type m:val="skw"/>
                          <m:ctrlPr>
                            <a:rPr lang="en-US" sz="1500" b="0" i="1" smtClean="0">
                              <a:latin typeface="Cambria Math" panose="02040503050406030204" pitchFamily="18" charset="0"/>
                              <a:ea typeface="Cambria Math" panose="02040503050406030204" pitchFamily="18" charset="0"/>
                            </a:rPr>
                          </m:ctrlPr>
                        </m:fPr>
                        <m:num>
                          <m:r>
                            <a:rPr lang="en-US" sz="1500" b="0" i="1" smtClean="0">
                              <a:latin typeface="Cambria Math" panose="02040503050406030204" pitchFamily="18" charset="0"/>
                              <a:ea typeface="Cambria Math" panose="02040503050406030204" pitchFamily="18" charset="0"/>
                            </a:rPr>
                            <m:t>𝐿</m:t>
                          </m:r>
                        </m:num>
                        <m:den>
                          <m:r>
                            <a:rPr lang="en-US" sz="1500" b="0" i="1" smtClean="0">
                              <a:latin typeface="Cambria Math" panose="02040503050406030204" pitchFamily="18" charset="0"/>
                              <a:ea typeface="Cambria Math" panose="02040503050406030204" pitchFamily="18" charset="0"/>
                            </a:rPr>
                            <m:t>2</m:t>
                          </m:r>
                        </m:den>
                      </m:f>
                      <m:r>
                        <a:rPr lang="en-US" sz="1500" b="0" i="1" smtClean="0">
                          <a:latin typeface="Cambria Math" panose="02040503050406030204" pitchFamily="18" charset="0"/>
                          <a:ea typeface="Cambria Math" panose="02040503050406030204" pitchFamily="18" charset="0"/>
                        </a:rPr>
                        <m:t>)+</m:t>
                      </m:r>
                      <m:sSub>
                        <m:sSubPr>
                          <m:ctrlPr>
                            <a:rPr lang="en-US" sz="1500" b="0" i="1" smtClean="0">
                              <a:latin typeface="Cambria Math" panose="02040503050406030204" pitchFamily="18" charset="0"/>
                              <a:ea typeface="Cambria Math" panose="02040503050406030204" pitchFamily="18" charset="0"/>
                            </a:rPr>
                          </m:ctrlPr>
                        </m:sSubPr>
                        <m:e>
                          <m:r>
                            <a:rPr lang="en-US" sz="1500" b="0" i="1" smtClean="0">
                              <a:latin typeface="Cambria Math" panose="02040503050406030204" pitchFamily="18" charset="0"/>
                              <a:ea typeface="Cambria Math" panose="02040503050406030204" pitchFamily="18" charset="0"/>
                            </a:rPr>
                            <m:t>𝑚</m:t>
                          </m:r>
                        </m:e>
                        <m:sub>
                          <m:r>
                            <a:rPr lang="en-US" sz="1500" b="0" i="1" smtClean="0">
                              <a:latin typeface="Cambria Math" panose="02040503050406030204" pitchFamily="18" charset="0"/>
                              <a:ea typeface="Cambria Math" panose="02040503050406030204" pitchFamily="18" charset="0"/>
                            </a:rPr>
                            <m:t>𝑏𝑎𝑙𝑙</m:t>
                          </m:r>
                        </m:sub>
                      </m:sSub>
                      <m:r>
                        <a:rPr lang="en-US" sz="1500" b="0" i="1" smtClean="0">
                          <a:latin typeface="Cambria Math" panose="02040503050406030204" pitchFamily="18" charset="0"/>
                          <a:ea typeface="Cambria Math" panose="02040503050406030204" pitchFamily="18" charset="0"/>
                        </a:rPr>
                        <m:t>𝑔𝐿</m:t>
                      </m:r>
                      <m:r>
                        <a:rPr lang="en-US" sz="1500" b="0" i="1" smtClean="0">
                          <a:latin typeface="Cambria Math" panose="02040503050406030204" pitchFamily="18" charset="0"/>
                          <a:ea typeface="Cambria Math" panose="02040503050406030204" pitchFamily="18" charset="0"/>
                        </a:rPr>
                        <m:t>)</m:t>
                      </m:r>
                    </m:oMath>
                  </m:oMathPara>
                </a14:m>
                <a:endParaRPr lang="en-US" sz="1500" dirty="0"/>
              </a:p>
              <a:p>
                <a:pPr/>
                <a:r>
                  <a:rPr lang="en-US" sz="1500" b="1" dirty="0"/>
                  <a:t>Assumptions (prototype):</a:t>
                </a:r>
                <a:br>
                  <a:rPr lang="en-US" sz="1500" dirty="0"/>
                </a:br>
                <a14:m>
                  <m:oMath xmlns:m="http://schemas.openxmlformats.org/officeDocument/2006/math">
                    <m:r>
                      <a:rPr lang="en-US" sz="1500" b="0" i="1" smtClean="0">
                        <a:latin typeface="Cambria Math" panose="02040503050406030204" pitchFamily="18" charset="0"/>
                      </a:rPr>
                      <m:t>𝐿</m:t>
                    </m:r>
                    <m:r>
                      <a:rPr lang="en-US" sz="1500" b="0" i="1" smtClean="0">
                        <a:latin typeface="Cambria Math" panose="02040503050406030204" pitchFamily="18" charset="0"/>
                      </a:rPr>
                      <m:t>=0.24</m:t>
                    </m:r>
                    <m:r>
                      <a:rPr lang="en-US" sz="1500" b="0" i="1" smtClean="0">
                        <a:latin typeface="Cambria Math" panose="02040503050406030204" pitchFamily="18" charset="0"/>
                      </a:rPr>
                      <m:t>𝑚</m:t>
                    </m:r>
                  </m:oMath>
                </a14:m>
                <a:r>
                  <a:rPr lang="en-US" sz="1500" dirty="0"/>
                  <a:t> (9.5 in)</a:t>
                </a:r>
                <a:br>
                  <a:rPr lang="en-US" sz="1500" dirty="0"/>
                </a:br>
                <a14:m>
                  <m:oMathPara xmlns:m="http://schemas.openxmlformats.org/officeDocument/2006/math">
                    <m:oMathParaPr>
                      <m:jc m:val="left"/>
                    </m:oMathParaPr>
                    <m:oMath xmlns:m="http://schemas.openxmlformats.org/officeDocument/2006/math">
                      <m:sSub>
                        <m:sSubPr>
                          <m:ctrlPr>
                            <a:rPr lang="en-US" sz="1500" b="0" i="1" smtClean="0">
                              <a:latin typeface="Cambria Math" panose="02040503050406030204" pitchFamily="18" charset="0"/>
                            </a:rPr>
                          </m:ctrlPr>
                        </m:sSubPr>
                        <m:e>
                          <m:r>
                            <a:rPr lang="en-US" sz="1500" b="0" i="1" smtClean="0">
                              <a:latin typeface="Cambria Math" panose="02040503050406030204" pitchFamily="18" charset="0"/>
                            </a:rPr>
                            <m:t>𝑚</m:t>
                          </m:r>
                        </m:e>
                        <m:sub>
                          <m:r>
                            <a:rPr lang="en-US" sz="1500" b="0" i="1" smtClean="0">
                              <a:latin typeface="Cambria Math" panose="02040503050406030204" pitchFamily="18" charset="0"/>
                            </a:rPr>
                            <m:t>𝑏𝑒𝑎𝑚</m:t>
                          </m:r>
                        </m:sub>
                      </m:sSub>
                      <m:r>
                        <a:rPr lang="en-US" sz="1500" b="0" i="1" smtClean="0">
                          <a:latin typeface="Cambria Math" panose="02040503050406030204" pitchFamily="18" charset="0"/>
                        </a:rPr>
                        <m:t>=0.25</m:t>
                      </m:r>
                      <m:r>
                        <a:rPr lang="en-US" sz="1500" b="0" i="1" smtClean="0">
                          <a:latin typeface="Cambria Math" panose="02040503050406030204" pitchFamily="18" charset="0"/>
                        </a:rPr>
                        <m:t>𝑘𝑔</m:t>
                      </m:r>
                    </m:oMath>
                    <m:oMath xmlns:m="http://schemas.openxmlformats.org/officeDocument/2006/math">
                      <m:sSub>
                        <m:sSubPr>
                          <m:ctrlPr>
                            <a:rPr lang="en-US" sz="1500" i="1" smtClean="0">
                              <a:latin typeface="Cambria Math" panose="02040503050406030204" pitchFamily="18" charset="0"/>
                            </a:rPr>
                          </m:ctrlPr>
                        </m:sSubPr>
                        <m:e>
                          <m:r>
                            <a:rPr lang="en-US" sz="1500" b="0" i="1" smtClean="0">
                              <a:latin typeface="Cambria Math" panose="02040503050406030204" pitchFamily="18" charset="0"/>
                            </a:rPr>
                            <m:t>𝑚</m:t>
                          </m:r>
                        </m:e>
                        <m:sub>
                          <m:r>
                            <a:rPr lang="en-US" sz="1500" b="0" i="1" smtClean="0">
                              <a:latin typeface="Cambria Math" panose="02040503050406030204" pitchFamily="18" charset="0"/>
                            </a:rPr>
                            <m:t>𝑏𝑎𝑙𝑙</m:t>
                          </m:r>
                        </m:sub>
                      </m:sSub>
                      <m:r>
                        <a:rPr lang="en-US" sz="1500" b="0" i="1" smtClean="0">
                          <a:latin typeface="Cambria Math" panose="02040503050406030204" pitchFamily="18" charset="0"/>
                        </a:rPr>
                        <m:t>=0.05</m:t>
                      </m:r>
                      <m:r>
                        <a:rPr lang="en-US" sz="1500" b="0" i="1" smtClean="0">
                          <a:latin typeface="Cambria Math" panose="02040503050406030204" pitchFamily="18" charset="0"/>
                        </a:rPr>
                        <m:t>𝑘𝑔</m:t>
                      </m:r>
                    </m:oMath>
                    <m:oMath xmlns:m="http://schemas.openxmlformats.org/officeDocument/2006/math">
                      <m:r>
                        <a:rPr lang="en-US" sz="1500" b="0" i="1" smtClean="0">
                          <a:latin typeface="Cambria Math" panose="02040503050406030204" pitchFamily="18" charset="0"/>
                        </a:rPr>
                        <m:t>𝑔</m:t>
                      </m:r>
                      <m:r>
                        <a:rPr lang="en-US" sz="1500" b="0" i="1" smtClean="0">
                          <a:latin typeface="Cambria Math" panose="02040503050406030204" pitchFamily="18" charset="0"/>
                        </a:rPr>
                        <m:t>=9.81</m:t>
                      </m:r>
                      <m:f>
                        <m:fPr>
                          <m:type m:val="skw"/>
                          <m:ctrlPr>
                            <a:rPr lang="en-US" sz="1500" b="0" i="1" smtClean="0">
                              <a:latin typeface="Cambria Math" panose="02040503050406030204" pitchFamily="18" charset="0"/>
                            </a:rPr>
                          </m:ctrlPr>
                        </m:fPr>
                        <m:num>
                          <m:r>
                            <a:rPr lang="en-US" sz="1500" b="0" i="1" smtClean="0">
                              <a:latin typeface="Cambria Math" panose="02040503050406030204" pitchFamily="18" charset="0"/>
                            </a:rPr>
                            <m:t>𝑚</m:t>
                          </m:r>
                        </m:num>
                        <m:den>
                          <m:sSup>
                            <m:sSupPr>
                              <m:ctrlPr>
                                <a:rPr lang="en-US" sz="1500" b="0" i="1" smtClean="0">
                                  <a:latin typeface="Cambria Math" panose="02040503050406030204" pitchFamily="18" charset="0"/>
                                </a:rPr>
                              </m:ctrlPr>
                            </m:sSupPr>
                            <m:e>
                              <m:r>
                                <a:rPr lang="en-US" sz="1500" b="0" i="1" smtClean="0">
                                  <a:latin typeface="Cambria Math" panose="02040503050406030204" pitchFamily="18" charset="0"/>
                                </a:rPr>
                                <m:t>𝑠</m:t>
                              </m:r>
                            </m:e>
                            <m:sup>
                              <m:r>
                                <a:rPr lang="en-US" sz="1500" b="0" i="1" smtClean="0">
                                  <a:latin typeface="Cambria Math" panose="02040503050406030204" pitchFamily="18" charset="0"/>
                                </a:rPr>
                                <m:t>2</m:t>
                              </m:r>
                            </m:sup>
                          </m:sSup>
                        </m:den>
                      </m:f>
                    </m:oMath>
                  </m:oMathPara>
                </a14:m>
                <a:br>
                  <a:rPr lang="en-US" sz="1500" dirty="0"/>
                </a:br>
                <a:r>
                  <a:rPr lang="en-US" sz="1500" dirty="0"/>
                  <a:t>SF = 1.5</a:t>
                </a:r>
              </a:p>
              <a:p>
                <a:pPr/>
                <a14:m>
                  <m:oMathPara xmlns:m="http://schemas.openxmlformats.org/officeDocument/2006/math">
                    <m:oMathParaPr>
                      <m:jc m:val="left"/>
                    </m:oMathParaPr>
                    <m:oMath xmlns:m="http://schemas.openxmlformats.org/officeDocument/2006/math">
                      <m:sSub>
                        <m:sSubPr>
                          <m:ctrlPr>
                            <a:rPr lang="en-US" sz="1500" i="1">
                              <a:latin typeface="Cambria Math" panose="02040503050406030204" pitchFamily="18" charset="0"/>
                              <a:ea typeface="Cambria Math" panose="02040503050406030204" pitchFamily="18" charset="0"/>
                            </a:rPr>
                          </m:ctrlPr>
                        </m:sSubPr>
                        <m:e>
                          <m:r>
                            <a:rPr lang="en-US" sz="1500">
                              <a:latin typeface="Cambria Math" panose="02040503050406030204" pitchFamily="18" charset="0"/>
                              <a:ea typeface="Cambria Math" panose="02040503050406030204" pitchFamily="18" charset="0"/>
                            </a:rPr>
                            <m:t>𝜏</m:t>
                          </m:r>
                        </m:e>
                        <m:sub>
                          <m:r>
                            <a:rPr lang="en-US" sz="1500">
                              <a:latin typeface="Cambria Math" panose="02040503050406030204" pitchFamily="18" charset="0"/>
                              <a:ea typeface="Cambria Math" panose="02040503050406030204" pitchFamily="18" charset="0"/>
                            </a:rPr>
                            <m:t>𝑟𝑒𝑞</m:t>
                          </m:r>
                          <m:r>
                            <a:rPr lang="en-US" sz="1500">
                              <a:latin typeface="Cambria Math" panose="02040503050406030204" pitchFamily="18" charset="0"/>
                              <a:ea typeface="Cambria Math" panose="02040503050406030204" pitchFamily="18" charset="0"/>
                            </a:rPr>
                            <m:t>. </m:t>
                          </m:r>
                          <m:r>
                            <a:rPr lang="en-US" sz="1500">
                              <a:latin typeface="Cambria Math" panose="02040503050406030204" pitchFamily="18" charset="0"/>
                              <a:ea typeface="Cambria Math" panose="02040503050406030204" pitchFamily="18" charset="0"/>
                            </a:rPr>
                            <m:t>𝐵𝑒𝑎𝑚</m:t>
                          </m:r>
                        </m:sub>
                      </m:sSub>
                      <m:r>
                        <a:rPr lang="en-US" sz="1500" b="0" i="1" smtClean="0">
                          <a:latin typeface="Cambria Math" panose="02040503050406030204" pitchFamily="18" charset="0"/>
                          <a:ea typeface="Cambria Math" panose="02040503050406030204" pitchFamily="18" charset="0"/>
                        </a:rPr>
                        <m:t>=0.62</m:t>
                      </m:r>
                      <m:r>
                        <a:rPr lang="en-US" sz="1500" b="0" i="1" smtClean="0">
                          <a:latin typeface="Cambria Math" panose="02040503050406030204" pitchFamily="18" charset="0"/>
                          <a:ea typeface="Cambria Math" panose="02040503050406030204" pitchFamily="18" charset="0"/>
                        </a:rPr>
                        <m:t>𝑁𝑚</m:t>
                      </m:r>
                    </m:oMath>
                  </m:oMathPara>
                </a14:m>
                <a:endParaRPr lang="en-US" sz="1500" dirty="0"/>
              </a:p>
            </p:txBody>
          </p:sp>
        </mc:Choice>
        <mc:Fallback xmlns="">
          <p:sp>
            <p:nvSpPr>
              <p:cNvPr id="4" name="Text Placeholder 3">
                <a:extLst>
                  <a:ext uri="{FF2B5EF4-FFF2-40B4-BE49-F238E27FC236}">
                    <a16:creationId xmlns:a16="http://schemas.microsoft.com/office/drawing/2014/main" id="{1727F2D8-D0DE-B198-5EBD-04B0511525D8}"/>
                  </a:ext>
                </a:extLst>
              </p:cNvPr>
              <p:cNvSpPr>
                <a:spLocks noGrp="1" noRot="1" noChangeAspect="1" noMove="1" noResize="1" noEditPoints="1" noAdjustHandles="1" noChangeArrowheads="1" noChangeShapeType="1" noTextEdit="1"/>
              </p:cNvSpPr>
              <p:nvPr>
                <p:ph type="body" sz="half" idx="2"/>
              </p:nvPr>
            </p:nvSpPr>
            <p:spPr>
              <a:xfrm>
                <a:off x="350883" y="1228386"/>
                <a:ext cx="3860301" cy="2286169"/>
              </a:xfrm>
              <a:blipFill>
                <a:blip r:embed="rId3"/>
                <a:stretch>
                  <a:fillRect l="-632" t="-6933" b="-22400"/>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F3AD9373-95D4-3BC3-8C65-36F2631CF1DA}"/>
              </a:ext>
            </a:extLst>
          </p:cNvPr>
          <p:cNvSpPr txBox="1"/>
          <p:nvPr/>
        </p:nvSpPr>
        <p:spPr>
          <a:xfrm>
            <a:off x="-12770" y="6486926"/>
            <a:ext cx="34222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Freddy – </a:t>
            </a:r>
            <a:r>
              <a:rPr lang="en-US" sz="1600"/>
              <a:t>15</a:t>
            </a:r>
            <a:endParaRPr lang="en-US" sz="1600" dirty="0"/>
          </a:p>
        </p:txBody>
      </p:sp>
      <p:pic>
        <p:nvPicPr>
          <p:cNvPr id="4102" name="Picture 6">
            <a:extLst>
              <a:ext uri="{FF2B5EF4-FFF2-40B4-BE49-F238E27FC236}">
                <a16:creationId xmlns:a16="http://schemas.microsoft.com/office/drawing/2014/main" id="{0844072B-6E22-98B8-987A-637911D460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6196" y="4400122"/>
            <a:ext cx="1984461" cy="19570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59EADB1-A1B4-224D-EFD6-B76B43CDFD8A}"/>
              </a:ext>
            </a:extLst>
          </p:cNvPr>
          <p:cNvSpPr txBox="1"/>
          <p:nvPr/>
        </p:nvSpPr>
        <p:spPr>
          <a:xfrm>
            <a:off x="7335880" y="6225316"/>
            <a:ext cx="1981200" cy="261610"/>
          </a:xfrm>
          <a:prstGeom prst="rect">
            <a:avLst/>
          </a:prstGeom>
          <a:noFill/>
        </p:spPr>
        <p:txBody>
          <a:bodyPr wrap="square" rtlCol="0">
            <a:spAutoFit/>
          </a:bodyPr>
          <a:lstStyle/>
          <a:p>
            <a:r>
              <a:rPr lang="en-US" sz="1100" dirty="0"/>
              <a:t>Figure </a:t>
            </a:r>
            <a:r>
              <a:rPr lang="en-US" sz="1100"/>
              <a:t>4</a:t>
            </a:r>
            <a:r>
              <a:rPr lang="en-US" sz="1100" dirty="0"/>
              <a:t>: Chosen 12V Motor</a:t>
            </a:r>
          </a:p>
        </p:txBody>
      </p:sp>
      <p:pic>
        <p:nvPicPr>
          <p:cNvPr id="7" name="Picture 6" descr="A diagram of a ball and motor&#10;&#10;AI-generated content may be incorrect.">
            <a:extLst>
              <a:ext uri="{FF2B5EF4-FFF2-40B4-BE49-F238E27FC236}">
                <a16:creationId xmlns:a16="http://schemas.microsoft.com/office/drawing/2014/main" id="{6E5CFF22-51A6-B2D1-2FF7-A5000F0C7218}"/>
              </a:ext>
            </a:extLst>
          </p:cNvPr>
          <p:cNvPicPr>
            <a:picLocks noChangeAspect="1"/>
          </p:cNvPicPr>
          <p:nvPr/>
        </p:nvPicPr>
        <p:blipFill>
          <a:blip r:embed="rId5"/>
          <a:stretch>
            <a:fillRect/>
          </a:stretch>
        </p:blipFill>
        <p:spPr>
          <a:xfrm>
            <a:off x="6683590" y="1230741"/>
            <a:ext cx="3190875" cy="1952625"/>
          </a:xfrm>
          <a:prstGeom prst="rect">
            <a:avLst/>
          </a:prstGeom>
        </p:spPr>
      </p:pic>
      <p:sp>
        <p:nvSpPr>
          <p:cNvPr id="9" name="TextBox 8">
            <a:extLst>
              <a:ext uri="{FF2B5EF4-FFF2-40B4-BE49-F238E27FC236}">
                <a16:creationId xmlns:a16="http://schemas.microsoft.com/office/drawing/2014/main" id="{AC59EFB4-73BB-B975-F5D3-F2FFF1C68725}"/>
              </a:ext>
            </a:extLst>
          </p:cNvPr>
          <p:cNvSpPr txBox="1"/>
          <p:nvPr/>
        </p:nvSpPr>
        <p:spPr>
          <a:xfrm>
            <a:off x="7188286" y="3184180"/>
            <a:ext cx="2276389" cy="261610"/>
          </a:xfrm>
          <a:prstGeom prst="rect">
            <a:avLst/>
          </a:prstGeom>
          <a:noFill/>
        </p:spPr>
        <p:txBody>
          <a:bodyPr wrap="square" lIns="91440" tIns="45720" rIns="91440" bIns="45720" rtlCol="0" anchor="t">
            <a:spAutoFit/>
          </a:bodyPr>
          <a:lstStyle/>
          <a:p>
            <a:r>
              <a:rPr lang="en-US" sz="1100"/>
              <a:t>Figure 3: Ball-on-Beam System</a:t>
            </a:r>
          </a:p>
        </p:txBody>
      </p:sp>
    </p:spTree>
    <p:extLst>
      <p:ext uri="{BB962C8B-B14F-4D97-AF65-F5344CB8AC3E}">
        <p14:creationId xmlns:p14="http://schemas.microsoft.com/office/powerpoint/2010/main" val="1340791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89770-D944-94B1-F4B7-6DFF5B60E6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72D956-3727-DD60-05B3-809361346EC2}"/>
              </a:ext>
            </a:extLst>
          </p:cNvPr>
          <p:cNvSpPr>
            <a:spLocks noGrp="1"/>
          </p:cNvSpPr>
          <p:nvPr>
            <p:ph type="title"/>
          </p:nvPr>
        </p:nvSpPr>
        <p:spPr>
          <a:xfrm>
            <a:off x="350883" y="295114"/>
            <a:ext cx="9587068" cy="817905"/>
          </a:xfrm>
        </p:spPr>
        <p:txBody>
          <a:bodyPr>
            <a:normAutofit/>
          </a:bodyPr>
          <a:lstStyle/>
          <a:p>
            <a:r>
              <a:rPr lang="en-US"/>
              <a:t>Ziyi – Engineering Calculations </a:t>
            </a:r>
          </a:p>
        </p:txBody>
      </p:sp>
      <p:sp>
        <p:nvSpPr>
          <p:cNvPr id="4" name="Text Placeholder 3">
            <a:extLst>
              <a:ext uri="{FF2B5EF4-FFF2-40B4-BE49-F238E27FC236}">
                <a16:creationId xmlns:a16="http://schemas.microsoft.com/office/drawing/2014/main" id="{4ED85E23-C1F0-25DE-4426-A30F4AAEE14E}"/>
              </a:ext>
            </a:extLst>
          </p:cNvPr>
          <p:cNvSpPr>
            <a:spLocks noGrp="1"/>
          </p:cNvSpPr>
          <p:nvPr>
            <p:ph type="body" sz="half" idx="2"/>
          </p:nvPr>
        </p:nvSpPr>
        <p:spPr>
          <a:xfrm>
            <a:off x="651390" y="1117741"/>
            <a:ext cx="10893457" cy="5439567"/>
          </a:xfrm>
        </p:spPr>
        <p:txBody>
          <a:bodyPr vert="horz" lIns="91440" tIns="45720" rIns="91440" bIns="45720" rtlCol="0" anchor="t">
            <a:normAutofit fontScale="92500" lnSpcReduction="20000"/>
          </a:bodyPr>
          <a:lstStyle/>
          <a:p>
            <a:r>
              <a:rPr lang="en-US" b="1" i="0">
                <a:ea typeface="+mn-lt"/>
                <a:cs typeface="+mn-lt"/>
              </a:rPr>
              <a:t>System Model (Small Angle Approximation):</a:t>
            </a:r>
            <a:endParaRPr lang="zh-CN" altLang="en-US" b="1"/>
          </a:p>
          <a:p>
            <a:r>
              <a:rPr lang="en-US" i="0">
                <a:ea typeface="+mn-lt"/>
                <a:cs typeface="+mn-lt"/>
              </a:rPr>
              <a:t>ẍ = (5/7) g · θ = </a:t>
            </a:r>
            <a:r>
              <a:rPr lang="en-US" i="0" err="1">
                <a:ea typeface="+mn-lt"/>
                <a:cs typeface="+mn-lt"/>
              </a:rPr>
              <a:t>kθ</a:t>
            </a:r>
            <a:r>
              <a:rPr lang="en-US" i="0">
                <a:ea typeface="+mn-lt"/>
                <a:cs typeface="+mn-lt"/>
              </a:rPr>
              <a:t>,   k ≈ 7.01 m/s2/rad</a:t>
            </a:r>
            <a:endParaRPr lang="en-US"/>
          </a:p>
          <a:p>
            <a:r>
              <a:rPr lang="en-US" b="1" i="0">
                <a:ea typeface="+mn-lt"/>
                <a:cs typeface="+mn-lt"/>
              </a:rPr>
              <a:t>Control Law (Closed-Loop):</a:t>
            </a:r>
            <a:endParaRPr lang="en-US" b="1"/>
          </a:p>
          <a:p>
            <a:r>
              <a:rPr lang="en-US" i="0" err="1">
                <a:ea typeface="+mn-lt"/>
                <a:cs typeface="+mn-lt"/>
              </a:rPr>
              <a:t>θcmd</a:t>
            </a:r>
            <a:r>
              <a:rPr lang="en-US" i="0">
                <a:ea typeface="+mn-lt"/>
                <a:cs typeface="+mn-lt"/>
              </a:rPr>
              <a:t> = -</a:t>
            </a:r>
            <a:r>
              <a:rPr lang="en-US" i="0" err="1">
                <a:ea typeface="+mn-lt"/>
                <a:cs typeface="+mn-lt"/>
              </a:rPr>
              <a:t>a·x</a:t>
            </a:r>
            <a:r>
              <a:rPr lang="en-US" i="0">
                <a:ea typeface="+mn-lt"/>
                <a:cs typeface="+mn-lt"/>
              </a:rPr>
              <a:t> - </a:t>
            </a:r>
            <a:r>
              <a:rPr lang="en-US" i="0" err="1">
                <a:ea typeface="+mn-lt"/>
                <a:cs typeface="+mn-lt"/>
              </a:rPr>
              <a:t>b·x</a:t>
            </a:r>
            <a:r>
              <a:rPr lang="en-US" i="0">
                <a:ea typeface="+mn-lt"/>
                <a:cs typeface="+mn-lt"/>
              </a:rPr>
              <a:t>̇,   a ≈ 9.13,   b ≈ 1.60</a:t>
            </a:r>
            <a:endParaRPr lang="en-US"/>
          </a:p>
          <a:p>
            <a:r>
              <a:rPr lang="en-US" i="0">
                <a:ea typeface="+mn-lt"/>
                <a:cs typeface="+mn-lt"/>
              </a:rPr>
              <a:t>For x = 20 mm → </a:t>
            </a:r>
            <a:r>
              <a:rPr lang="en-US" i="0" err="1">
                <a:ea typeface="+mn-lt"/>
                <a:cs typeface="+mn-lt"/>
              </a:rPr>
              <a:t>θcmd</a:t>
            </a:r>
            <a:r>
              <a:rPr lang="en-US" i="0">
                <a:ea typeface="+mn-lt"/>
                <a:cs typeface="+mn-lt"/>
              </a:rPr>
              <a:t> ≈ 10.5° &lt; 15° limit</a:t>
            </a:r>
            <a:endParaRPr lang="en-US"/>
          </a:p>
          <a:p>
            <a:r>
              <a:rPr lang="en-US" b="1" i="0">
                <a:ea typeface="+mn-lt"/>
                <a:cs typeface="+mn-lt"/>
              </a:rPr>
              <a:t>Actuator Torque Calculation:</a:t>
            </a:r>
            <a:endParaRPr lang="en-US" b="1"/>
          </a:p>
          <a:p>
            <a:r>
              <a:rPr lang="en-US" i="0">
                <a:ea typeface="+mn-lt"/>
                <a:cs typeface="+mn-lt"/>
              </a:rPr>
              <a:t>L = 0.241 m,   </a:t>
            </a:r>
            <a:r>
              <a:rPr lang="en-US" i="0" err="1">
                <a:ea typeface="+mn-lt"/>
                <a:cs typeface="+mn-lt"/>
              </a:rPr>
              <a:t>m_p</a:t>
            </a:r>
            <a:r>
              <a:rPr lang="en-US" i="0">
                <a:ea typeface="+mn-lt"/>
                <a:cs typeface="+mn-lt"/>
              </a:rPr>
              <a:t> = 0.6 kg,   </a:t>
            </a:r>
            <a:r>
              <a:rPr lang="en-US" i="0" err="1">
                <a:ea typeface="+mn-lt"/>
                <a:cs typeface="+mn-lt"/>
              </a:rPr>
              <a:t>m_b</a:t>
            </a:r>
            <a:r>
              <a:rPr lang="en-US" i="0">
                <a:ea typeface="+mn-lt"/>
                <a:cs typeface="+mn-lt"/>
              </a:rPr>
              <a:t> = 0.05 kg</a:t>
            </a:r>
            <a:endParaRPr lang="en-US"/>
          </a:p>
          <a:p>
            <a:r>
              <a:rPr lang="en-US" i="0" err="1">
                <a:ea typeface="+mn-lt"/>
                <a:cs typeface="+mn-lt"/>
              </a:rPr>
              <a:t>θmax</a:t>
            </a:r>
            <a:r>
              <a:rPr lang="en-US" i="0">
                <a:ea typeface="+mn-lt"/>
                <a:cs typeface="+mn-lt"/>
              </a:rPr>
              <a:t> = 0.2 rad (≈11.5°),   </a:t>
            </a:r>
            <a:r>
              <a:rPr lang="en-US" i="0" err="1">
                <a:ea typeface="+mn-lt"/>
                <a:cs typeface="+mn-lt"/>
              </a:rPr>
              <a:t>rp</a:t>
            </a:r>
            <a:r>
              <a:rPr lang="en-US" i="0">
                <a:ea typeface="+mn-lt"/>
                <a:cs typeface="+mn-lt"/>
              </a:rPr>
              <a:t> = 0.05 m,   x = 0.10 m</a:t>
            </a:r>
            <a:endParaRPr lang="en-US"/>
          </a:p>
          <a:p>
            <a:r>
              <a:rPr lang="en-US" i="0" err="1">
                <a:ea typeface="+mn-lt"/>
                <a:cs typeface="+mn-lt"/>
              </a:rPr>
              <a:t>τstatic</a:t>
            </a:r>
            <a:r>
              <a:rPr lang="en-US" i="0">
                <a:ea typeface="+mn-lt"/>
                <a:cs typeface="+mn-lt"/>
              </a:rPr>
              <a:t> ≈ 0.068 </a:t>
            </a:r>
            <a:r>
              <a:rPr lang="en-US" i="0" err="1">
                <a:ea typeface="+mn-lt"/>
                <a:cs typeface="+mn-lt"/>
              </a:rPr>
              <a:t>N·m</a:t>
            </a:r>
            <a:endParaRPr lang="en-US" err="1"/>
          </a:p>
          <a:p>
            <a:r>
              <a:rPr lang="en-US" i="0">
                <a:ea typeface="+mn-lt"/>
                <a:cs typeface="+mn-lt"/>
              </a:rPr>
              <a:t>J ≈ 2.91×10-3 kg·m2</a:t>
            </a:r>
            <a:endParaRPr lang="en-US"/>
          </a:p>
          <a:p>
            <a:r>
              <a:rPr lang="en-US" i="0">
                <a:ea typeface="+mn-lt"/>
                <a:cs typeface="+mn-lt"/>
              </a:rPr>
              <a:t>α ≈ 40 rad/s2 → </a:t>
            </a:r>
            <a:r>
              <a:rPr lang="en-US" i="0" err="1">
                <a:ea typeface="+mn-lt"/>
                <a:cs typeface="+mn-lt"/>
              </a:rPr>
              <a:t>τinertia</a:t>
            </a:r>
            <a:r>
              <a:rPr lang="en-US" i="0">
                <a:ea typeface="+mn-lt"/>
                <a:cs typeface="+mn-lt"/>
              </a:rPr>
              <a:t> ≈ 0.116 </a:t>
            </a:r>
            <a:r>
              <a:rPr lang="en-US" i="0" err="1">
                <a:ea typeface="+mn-lt"/>
                <a:cs typeface="+mn-lt"/>
              </a:rPr>
              <a:t>N·m</a:t>
            </a:r>
            <a:endParaRPr lang="en-US" err="1"/>
          </a:p>
          <a:p>
            <a:r>
              <a:rPr lang="en-US" b="1" i="0">
                <a:ea typeface="+mn-lt"/>
                <a:cs typeface="+mn-lt"/>
              </a:rPr>
              <a:t>Total Required Torque:</a:t>
            </a:r>
            <a:r>
              <a:rPr lang="en-US" i="0">
                <a:ea typeface="+mn-lt"/>
                <a:cs typeface="+mn-lt"/>
              </a:rPr>
              <a:t> </a:t>
            </a:r>
            <a:r>
              <a:rPr lang="en-US" i="0" err="1">
                <a:ea typeface="+mn-lt"/>
                <a:cs typeface="+mn-lt"/>
              </a:rPr>
              <a:t>τreq</a:t>
            </a:r>
            <a:r>
              <a:rPr lang="en-US" i="0">
                <a:ea typeface="+mn-lt"/>
                <a:cs typeface="+mn-lt"/>
              </a:rPr>
              <a:t> ≈ 0.185 </a:t>
            </a:r>
            <a:r>
              <a:rPr lang="en-US" i="0" err="1">
                <a:ea typeface="+mn-lt"/>
                <a:cs typeface="+mn-lt"/>
              </a:rPr>
              <a:t>N·m</a:t>
            </a:r>
            <a:endParaRPr lang="en-US" err="1"/>
          </a:p>
          <a:p>
            <a:endParaRPr lang="en-US" i="0"/>
          </a:p>
          <a:p>
            <a:endParaRPr lang="en-US"/>
          </a:p>
        </p:txBody>
      </p:sp>
      <p:pic>
        <p:nvPicPr>
          <p:cNvPr id="3" name="图片 2" descr="Control Tutorials for MATLAB and Simulink - Ball &amp; Beam ...">
            <a:extLst>
              <a:ext uri="{FF2B5EF4-FFF2-40B4-BE49-F238E27FC236}">
                <a16:creationId xmlns:a16="http://schemas.microsoft.com/office/drawing/2014/main" id="{731C5EC4-B4A7-C520-0349-34E6474BD8D3}"/>
              </a:ext>
            </a:extLst>
          </p:cNvPr>
          <p:cNvPicPr>
            <a:picLocks noChangeAspect="1"/>
          </p:cNvPicPr>
          <p:nvPr/>
        </p:nvPicPr>
        <p:blipFill>
          <a:blip r:embed="rId3"/>
          <a:stretch>
            <a:fillRect/>
          </a:stretch>
        </p:blipFill>
        <p:spPr>
          <a:xfrm>
            <a:off x="7850268" y="1114768"/>
            <a:ext cx="3697807" cy="3126235"/>
          </a:xfrm>
          <a:prstGeom prst="rect">
            <a:avLst/>
          </a:prstGeom>
        </p:spPr>
      </p:pic>
      <p:sp>
        <p:nvSpPr>
          <p:cNvPr id="5" name="文本框 4">
            <a:extLst>
              <a:ext uri="{FF2B5EF4-FFF2-40B4-BE49-F238E27FC236}">
                <a16:creationId xmlns:a16="http://schemas.microsoft.com/office/drawing/2014/main" id="{D038FA1D-41B3-C01A-6BF2-35D68241D152}"/>
              </a:ext>
            </a:extLst>
          </p:cNvPr>
          <p:cNvSpPr txBox="1"/>
          <p:nvPr/>
        </p:nvSpPr>
        <p:spPr>
          <a:xfrm>
            <a:off x="13590" y="6555630"/>
            <a:ext cx="15187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zh-CN" altLang="en-US"/>
              <a:t>Ziyi </a:t>
            </a:r>
            <a:r>
              <a:rPr lang="en-US" altLang="zh-CN"/>
              <a:t>- 16</a:t>
            </a:r>
            <a:endParaRPr lang="zh-CN" altLang="en-US"/>
          </a:p>
        </p:txBody>
      </p:sp>
      <p:sp>
        <p:nvSpPr>
          <p:cNvPr id="6" name="TextBox 5">
            <a:extLst>
              <a:ext uri="{FF2B5EF4-FFF2-40B4-BE49-F238E27FC236}">
                <a16:creationId xmlns:a16="http://schemas.microsoft.com/office/drawing/2014/main" id="{DE755A03-C1DF-2C83-F019-5B4969FB6430}"/>
              </a:ext>
            </a:extLst>
          </p:cNvPr>
          <p:cNvSpPr txBox="1"/>
          <p:nvPr/>
        </p:nvSpPr>
        <p:spPr>
          <a:xfrm>
            <a:off x="8573843" y="4273800"/>
            <a:ext cx="2250655" cy="261610"/>
          </a:xfrm>
          <a:prstGeom prst="rect">
            <a:avLst/>
          </a:prstGeom>
          <a:noFill/>
        </p:spPr>
        <p:txBody>
          <a:bodyPr wrap="square" rtlCol="0">
            <a:spAutoFit/>
          </a:bodyPr>
          <a:lstStyle/>
          <a:p>
            <a:r>
              <a:rPr lang="en-US" sz="1100"/>
              <a:t>Figure 5: Ball-on-Beam System </a:t>
            </a:r>
          </a:p>
        </p:txBody>
      </p:sp>
    </p:spTree>
    <p:extLst>
      <p:ext uri="{BB962C8B-B14F-4D97-AF65-F5344CB8AC3E}">
        <p14:creationId xmlns:p14="http://schemas.microsoft.com/office/powerpoint/2010/main" val="1519204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0" name="Rectangle 129">
            <a:extLst>
              <a:ext uri="{FF2B5EF4-FFF2-40B4-BE49-F238E27FC236}">
                <a16:creationId xmlns:a16="http://schemas.microsoft.com/office/drawing/2014/main" id="{A173122F-D466-4F08-90FA-0038F7AC2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132" name="Freeform: Shape 131">
            <a:extLst>
              <a:ext uri="{FF2B5EF4-FFF2-40B4-BE49-F238E27FC236}">
                <a16:creationId xmlns:a16="http://schemas.microsoft.com/office/drawing/2014/main" id="{7A7170E1-C163-4577-A0CE-5887973773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 y="2882524"/>
            <a:ext cx="12184765" cy="3975477"/>
          </a:xfrm>
          <a:custGeom>
            <a:avLst/>
            <a:gdLst>
              <a:gd name="connsiteX0" fmla="*/ 8942254 w 12188952"/>
              <a:gd name="connsiteY0" fmla="*/ 34 h 3975477"/>
              <a:gd name="connsiteX1" fmla="*/ 11642906 w 12188952"/>
              <a:gd name="connsiteY1" fmla="*/ 225257 h 3975477"/>
              <a:gd name="connsiteX2" fmla="*/ 12188952 w 12188952"/>
              <a:gd name="connsiteY2" fmla="*/ 311174 h 3975477"/>
              <a:gd name="connsiteX3" fmla="*/ 12188952 w 12188952"/>
              <a:gd name="connsiteY3" fmla="*/ 3975477 h 3975477"/>
              <a:gd name="connsiteX4" fmla="*/ 0 w 12188952"/>
              <a:gd name="connsiteY4" fmla="*/ 3975477 h 3975477"/>
              <a:gd name="connsiteX5" fmla="*/ 0 w 12188952"/>
              <a:gd name="connsiteY5" fmla="*/ 1085061 h 3975477"/>
              <a:gd name="connsiteX6" fmla="*/ 552141 w 12188952"/>
              <a:gd name="connsiteY6" fmla="*/ 1079980 h 3975477"/>
              <a:gd name="connsiteX7" fmla="*/ 8942254 w 12188952"/>
              <a:gd name="connsiteY7" fmla="*/ 34 h 397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975477">
                <a:moveTo>
                  <a:pt x="8942254" y="34"/>
                </a:moveTo>
                <a:cubicBezTo>
                  <a:pt x="9695041" y="1709"/>
                  <a:pt x="10568453" y="66687"/>
                  <a:pt x="11642906" y="225257"/>
                </a:cubicBezTo>
                <a:lnTo>
                  <a:pt x="12188952" y="311174"/>
                </a:lnTo>
                <a:lnTo>
                  <a:pt x="12188952" y="3975477"/>
                </a:lnTo>
                <a:lnTo>
                  <a:pt x="0" y="3975477"/>
                </a:lnTo>
                <a:lnTo>
                  <a:pt x="0" y="1085061"/>
                </a:lnTo>
                <a:lnTo>
                  <a:pt x="552141" y="1079980"/>
                </a:lnTo>
                <a:cubicBezTo>
                  <a:pt x="4849952" y="999477"/>
                  <a:pt x="5931106" y="-6667"/>
                  <a:pt x="8942254" y="34"/>
                </a:cubicBez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4" name="Group 133">
            <a:extLst>
              <a:ext uri="{FF2B5EF4-FFF2-40B4-BE49-F238E27FC236}">
                <a16:creationId xmlns:a16="http://schemas.microsoft.com/office/drawing/2014/main" id="{B19EC7B8-C390-4F1B-8960-E6D3245103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35" name="Straight Connector 134">
              <a:extLst>
                <a:ext uri="{FF2B5EF4-FFF2-40B4-BE49-F238E27FC236}">
                  <a16:creationId xmlns:a16="http://schemas.microsoft.com/office/drawing/2014/main" id="{7CEE1CC1-2CD0-4957-8A12-48FA80C0CC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34901FEB-A7C2-457B-A124-AD433B0417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C76048A8-79AA-454C-BD3E-3004F74268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77B51975-25FE-4328-9815-2AA302F28A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B440B47E-6D3E-4978-B887-B53DA0BFF5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FD94D0A1-D760-40DE-B758-008B93D588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F9E590CB-0538-40D7-9CAC-1BBD39CC27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5D7C67DA-B2AA-46E2-8065-1F862A6F7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C0C2ED54-1B65-4F4A-B14B-41FC05B372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EAE5BBBC-F576-4D54-BF67-C00BB1F4F9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90D490E7-12F8-40DC-A9C1-D119667EEF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C855383-9F21-4BDA-8FCA-22AF3D69FF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FC3E600C-E08A-418E-B30E-2B0FC15DF9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E980D58F-BD3F-4B47-9BD2-888B0D9D19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43544818-9B28-4A71-8D7B-80727A5326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101FFBC7-035F-48C5-91FA-4A4973FCD6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D6195BC5-BB4E-4F3F-8378-0B308B4252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02404171-AF5C-4FA1-9D4E-DCF75562BD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BAD45A86-9385-473D-9DBF-565E0A94AF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DBA5A228-913F-4D4F-AB25-5372936246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A87E8BFE-D92E-4EB3-ADD1-FB75CAA683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08756FCD-8335-4089-B4EE-13D629E53E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9707D7B-937E-4DC3-87BA-B7B7042682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AB1A72DC-3F29-4488-9051-C21E1CBB7E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956DAD76-815C-4F16-98CF-8E8BE1965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1AF2F8C5-6691-4EBD-B42E-4B17DF1ED2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D32ED14D-1C00-41C8-849C-030A1434E4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62F296F5-9867-45CA-BF0A-EF216F6A80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3B72471-9DB5-428B-AF52-E11E03B9FD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B8656B49-5277-4610-BD7B-F5D98170B5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F1A47399-8F78-4DB1-BD21-1166BCB267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67" name="Right Triangle 166">
            <a:extLst>
              <a:ext uri="{FF2B5EF4-FFF2-40B4-BE49-F238E27FC236}">
                <a16:creationId xmlns:a16="http://schemas.microsoft.com/office/drawing/2014/main" id="{F952A221-69C2-46B3-890D-354CA5961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152530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1491FA6-87DD-C619-4F78-3E314DDAA021}"/>
              </a:ext>
            </a:extLst>
          </p:cNvPr>
          <p:cNvSpPr>
            <a:spLocks noGrp="1"/>
          </p:cNvSpPr>
          <p:nvPr>
            <p:ph type="ctrTitle"/>
          </p:nvPr>
        </p:nvSpPr>
        <p:spPr>
          <a:xfrm>
            <a:off x="16613" y="-173154"/>
            <a:ext cx="5917717" cy="1615977"/>
          </a:xfrm>
        </p:spPr>
        <p:txBody>
          <a:bodyPr anchor="ctr">
            <a:normAutofit/>
          </a:bodyPr>
          <a:lstStyle/>
          <a:p>
            <a:r>
              <a:rPr lang="en-US" sz="4000"/>
              <a:t>Robot 1 - FMEA</a:t>
            </a:r>
          </a:p>
        </p:txBody>
      </p:sp>
      <p:graphicFrame>
        <p:nvGraphicFramePr>
          <p:cNvPr id="5" name="Table 4">
            <a:extLst>
              <a:ext uri="{FF2B5EF4-FFF2-40B4-BE49-F238E27FC236}">
                <a16:creationId xmlns:a16="http://schemas.microsoft.com/office/drawing/2014/main" id="{EAEFEE7D-26A5-5CD2-E4BA-6A9BF15B9A33}"/>
              </a:ext>
            </a:extLst>
          </p:cNvPr>
          <p:cNvGraphicFramePr>
            <a:graphicFrameLocks noGrp="1"/>
          </p:cNvGraphicFramePr>
          <p:nvPr>
            <p:extLst>
              <p:ext uri="{D42A27DB-BD31-4B8C-83A1-F6EECF244321}">
                <p14:modId xmlns:p14="http://schemas.microsoft.com/office/powerpoint/2010/main" val="4004149197"/>
              </p:ext>
            </p:extLst>
          </p:nvPr>
        </p:nvGraphicFramePr>
        <p:xfrm>
          <a:off x="421506" y="1052053"/>
          <a:ext cx="11588364" cy="5635221"/>
        </p:xfrm>
        <a:graphic>
          <a:graphicData uri="http://schemas.openxmlformats.org/drawingml/2006/table">
            <a:tbl>
              <a:tblPr firstRow="1" bandRow="1">
                <a:tableStyleId>{5C22544A-7EE6-4342-B048-85BDC9FD1C3A}</a:tableStyleId>
              </a:tblPr>
              <a:tblGrid>
                <a:gridCol w="747244">
                  <a:extLst>
                    <a:ext uri="{9D8B030D-6E8A-4147-A177-3AD203B41FA5}">
                      <a16:colId xmlns:a16="http://schemas.microsoft.com/office/drawing/2014/main" val="2801239512"/>
                    </a:ext>
                  </a:extLst>
                </a:gridCol>
                <a:gridCol w="666460">
                  <a:extLst>
                    <a:ext uri="{9D8B030D-6E8A-4147-A177-3AD203B41FA5}">
                      <a16:colId xmlns:a16="http://schemas.microsoft.com/office/drawing/2014/main" val="147600669"/>
                    </a:ext>
                  </a:extLst>
                </a:gridCol>
                <a:gridCol w="1417117">
                  <a:extLst>
                    <a:ext uri="{9D8B030D-6E8A-4147-A177-3AD203B41FA5}">
                      <a16:colId xmlns:a16="http://schemas.microsoft.com/office/drawing/2014/main" val="2719841153"/>
                    </a:ext>
                  </a:extLst>
                </a:gridCol>
                <a:gridCol w="1008715">
                  <a:extLst>
                    <a:ext uri="{9D8B030D-6E8A-4147-A177-3AD203B41FA5}">
                      <a16:colId xmlns:a16="http://schemas.microsoft.com/office/drawing/2014/main" val="3590366819"/>
                    </a:ext>
                  </a:extLst>
                </a:gridCol>
                <a:gridCol w="1514779">
                  <a:extLst>
                    <a:ext uri="{9D8B030D-6E8A-4147-A177-3AD203B41FA5}">
                      <a16:colId xmlns:a16="http://schemas.microsoft.com/office/drawing/2014/main" val="1210307575"/>
                    </a:ext>
                  </a:extLst>
                </a:gridCol>
                <a:gridCol w="200786">
                  <a:extLst>
                    <a:ext uri="{9D8B030D-6E8A-4147-A177-3AD203B41FA5}">
                      <a16:colId xmlns:a16="http://schemas.microsoft.com/office/drawing/2014/main" val="3138250225"/>
                    </a:ext>
                  </a:extLst>
                </a:gridCol>
                <a:gridCol w="1410776">
                  <a:extLst>
                    <a:ext uri="{9D8B030D-6E8A-4147-A177-3AD203B41FA5}">
                      <a16:colId xmlns:a16="http://schemas.microsoft.com/office/drawing/2014/main" val="1270857053"/>
                    </a:ext>
                  </a:extLst>
                </a:gridCol>
                <a:gridCol w="167811">
                  <a:extLst>
                    <a:ext uri="{9D8B030D-6E8A-4147-A177-3AD203B41FA5}">
                      <a16:colId xmlns:a16="http://schemas.microsoft.com/office/drawing/2014/main" val="3706075090"/>
                    </a:ext>
                  </a:extLst>
                </a:gridCol>
                <a:gridCol w="1529999">
                  <a:extLst>
                    <a:ext uri="{9D8B030D-6E8A-4147-A177-3AD203B41FA5}">
                      <a16:colId xmlns:a16="http://schemas.microsoft.com/office/drawing/2014/main" val="2491271703"/>
                    </a:ext>
                  </a:extLst>
                </a:gridCol>
                <a:gridCol w="162737">
                  <a:extLst>
                    <a:ext uri="{9D8B030D-6E8A-4147-A177-3AD203B41FA5}">
                      <a16:colId xmlns:a16="http://schemas.microsoft.com/office/drawing/2014/main" val="2291517733"/>
                    </a:ext>
                  </a:extLst>
                </a:gridCol>
                <a:gridCol w="303522">
                  <a:extLst>
                    <a:ext uri="{9D8B030D-6E8A-4147-A177-3AD203B41FA5}">
                      <a16:colId xmlns:a16="http://schemas.microsoft.com/office/drawing/2014/main" val="1376911216"/>
                    </a:ext>
                  </a:extLst>
                </a:gridCol>
                <a:gridCol w="2458418">
                  <a:extLst>
                    <a:ext uri="{9D8B030D-6E8A-4147-A177-3AD203B41FA5}">
                      <a16:colId xmlns:a16="http://schemas.microsoft.com/office/drawing/2014/main" val="1552231841"/>
                    </a:ext>
                  </a:extLst>
                </a:gridCol>
              </a:tblGrid>
              <a:tr h="452606">
                <a:tc>
                  <a:txBody>
                    <a:bodyPr/>
                    <a:lstStyle/>
                    <a:p>
                      <a:pPr algn="ctr" fontAlgn="ctr">
                        <a:buNone/>
                      </a:pPr>
                      <a:r>
                        <a:rPr lang="en-US" sz="950" u="none" strike="noStrike">
                          <a:effectLst/>
                        </a:rPr>
                        <a:t>Subassembly</a:t>
                      </a:r>
                      <a:endParaRPr lang="en-US" sz="950" b="1"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Component</a:t>
                      </a:r>
                      <a:endParaRPr lang="en-US" sz="950" b="1"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Function</a:t>
                      </a:r>
                      <a:endParaRPr lang="en-US" sz="950" b="1"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Potential Failure Mode</a:t>
                      </a:r>
                      <a:endParaRPr lang="en-US" sz="950" b="1"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Potential Effect(s) of Failure</a:t>
                      </a:r>
                      <a:endParaRPr lang="en-US" sz="950" b="1"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S</a:t>
                      </a:r>
                      <a:endParaRPr lang="en-US" sz="950" b="1"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Potential Cause(s) / Mechanisms</a:t>
                      </a:r>
                      <a:endParaRPr lang="en-US" sz="950" b="1"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O</a:t>
                      </a:r>
                      <a:endParaRPr lang="en-US" sz="950" b="1"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Current Design Controls / Tests</a:t>
                      </a:r>
                      <a:endParaRPr lang="en-US" sz="950" b="1"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D</a:t>
                      </a:r>
                      <a:endParaRPr lang="en-US" sz="950" b="1"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RPN</a:t>
                      </a:r>
                      <a:endParaRPr lang="en-US" sz="950" b="1"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Recommended Action</a:t>
                      </a:r>
                      <a:endParaRPr lang="en-US" sz="950" b="1" i="0" u="none" strike="noStrike">
                        <a:effectLst/>
                        <a:latin typeface="Arial" panose="020B0604020202020204" pitchFamily="34" charset="0"/>
                      </a:endParaRPr>
                    </a:p>
                  </a:txBody>
                  <a:tcPr marL="2886" marR="2886" marT="2886" marB="0" anchor="ctr"/>
                </a:tc>
                <a:extLst>
                  <a:ext uri="{0D108BD9-81ED-4DB2-BD59-A6C34878D82A}">
                    <a16:rowId xmlns:a16="http://schemas.microsoft.com/office/drawing/2014/main" val="1121846579"/>
                  </a:ext>
                </a:extLst>
              </a:tr>
              <a:tr h="454027">
                <a:tc>
                  <a:txBody>
                    <a:bodyPr/>
                    <a:lstStyle/>
                    <a:p>
                      <a:pPr algn="ctr" fontAlgn="ctr">
                        <a:buNone/>
                      </a:pPr>
                      <a:r>
                        <a:rPr lang="en-US" sz="950" u="none" strike="noStrike">
                          <a:effectLst/>
                        </a:rPr>
                        <a:t>Mechanical</a:t>
                      </a:r>
                      <a:endParaRPr lang="en-US" sz="950" b="1"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Pendulum Robot Frame</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Support for all subsystems</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Frame cracks, warps, or misaligns</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Robot tilts, components detach or misalign</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9</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Weak material, stress concentration, impact</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4</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Visual inspection, low-speed balance tests</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3</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108</a:t>
                      </a:r>
                      <a:endParaRPr lang="en-US" sz="950" b="1"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Reinforce frame; use stiffer material (e.g., carbon-reinforced PLA); add gussets at stress points</a:t>
                      </a:r>
                      <a:endParaRPr lang="en-US" sz="950" b="0" i="0" u="none" strike="noStrike">
                        <a:effectLst/>
                        <a:latin typeface="Arial" panose="020B0604020202020204" pitchFamily="34" charset="0"/>
                      </a:endParaRPr>
                    </a:p>
                  </a:txBody>
                  <a:tcPr marL="2886" marR="2886" marT="2886" marB="0" anchor="ctr"/>
                </a:tc>
                <a:extLst>
                  <a:ext uri="{0D108BD9-81ED-4DB2-BD59-A6C34878D82A}">
                    <a16:rowId xmlns:a16="http://schemas.microsoft.com/office/drawing/2014/main" val="1056852098"/>
                  </a:ext>
                </a:extLst>
              </a:tr>
              <a:tr h="452606">
                <a:tc>
                  <a:txBody>
                    <a:bodyPr/>
                    <a:lstStyle/>
                    <a:p>
                      <a:pPr algn="ctr" fontAlgn="ctr">
                        <a:buNone/>
                      </a:pPr>
                      <a:r>
                        <a:rPr lang="en-US" sz="950" u="none" strike="noStrike">
                          <a:effectLst/>
                        </a:rPr>
                        <a:t>Mechanical</a:t>
                      </a:r>
                      <a:endParaRPr lang="en-US" sz="950" b="1"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Motor Bracket</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Secure motors to frame</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Bracket loosens or fractures</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Motors shift, misalignment in drive system</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8</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Vibration, weak mounting points</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4</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Torque tests, visual inspection</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3</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96</a:t>
                      </a:r>
                      <a:endParaRPr lang="en-US" sz="950" b="1"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Increase wall thickness; use locking washers or Loctite</a:t>
                      </a:r>
                      <a:endParaRPr lang="en-US" sz="950" b="0" i="0" u="none" strike="noStrike">
                        <a:effectLst/>
                        <a:latin typeface="Arial" panose="020B0604020202020204" pitchFamily="34" charset="0"/>
                      </a:endParaRPr>
                    </a:p>
                  </a:txBody>
                  <a:tcPr marL="2886" marR="2886" marT="2886" marB="0" anchor="ctr"/>
                </a:tc>
                <a:extLst>
                  <a:ext uri="{0D108BD9-81ED-4DB2-BD59-A6C34878D82A}">
                    <a16:rowId xmlns:a16="http://schemas.microsoft.com/office/drawing/2014/main" val="2693635614"/>
                  </a:ext>
                </a:extLst>
              </a:tr>
              <a:tr h="452606">
                <a:tc>
                  <a:txBody>
                    <a:bodyPr/>
                    <a:lstStyle/>
                    <a:p>
                      <a:pPr algn="ctr" fontAlgn="ctr">
                        <a:buNone/>
                      </a:pPr>
                      <a:r>
                        <a:rPr lang="en-US" sz="950" u="none" strike="noStrike">
                          <a:effectLst/>
                        </a:rPr>
                        <a:t>Mechanical</a:t>
                      </a:r>
                      <a:endParaRPr lang="en-US" sz="950" b="1"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Pendulum Bearings</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Support pendulum rotation</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Bearing seizes or adds friction</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Pendulum movement restricted, poor control</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8</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Dust ingress, poor alignment, wear</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3</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Rotation smoothness test</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4</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96</a:t>
                      </a:r>
                      <a:endParaRPr lang="en-US" sz="950" b="1"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Use sealed bearings; ensure alignment and lubrication</a:t>
                      </a:r>
                      <a:endParaRPr lang="en-US" sz="950" b="0" i="0" u="none" strike="noStrike">
                        <a:effectLst/>
                        <a:latin typeface="Arial" panose="020B0604020202020204" pitchFamily="34" charset="0"/>
                      </a:endParaRPr>
                    </a:p>
                  </a:txBody>
                  <a:tcPr marL="2886" marR="2886" marT="2886" marB="0" anchor="ctr"/>
                </a:tc>
                <a:extLst>
                  <a:ext uri="{0D108BD9-81ED-4DB2-BD59-A6C34878D82A}">
                    <a16:rowId xmlns:a16="http://schemas.microsoft.com/office/drawing/2014/main" val="850720121"/>
                  </a:ext>
                </a:extLst>
              </a:tr>
              <a:tr h="454027">
                <a:tc>
                  <a:txBody>
                    <a:bodyPr/>
                    <a:lstStyle/>
                    <a:p>
                      <a:pPr algn="ctr" fontAlgn="ctr">
                        <a:buNone/>
                      </a:pPr>
                      <a:r>
                        <a:rPr lang="en-US" sz="950" u="none" strike="noStrike">
                          <a:effectLst/>
                        </a:rPr>
                        <a:t>Mechanical</a:t>
                      </a:r>
                      <a:endParaRPr lang="en-US" sz="950" b="1"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Motor Bracket Screws</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Fasten brackets to frame</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Screws loosen or strip threads</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Motor misalignment or detachment</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8</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Vibration, over-torque</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4</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Visual inspection, torque checks</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3</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96</a:t>
                      </a:r>
                      <a:endParaRPr lang="en-US" sz="950" b="1"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Use thread-locker; torque screws properly; use metal inserts if possible</a:t>
                      </a:r>
                      <a:endParaRPr lang="en-US" sz="950" b="0" i="0" u="none" strike="noStrike">
                        <a:effectLst/>
                        <a:latin typeface="Arial" panose="020B0604020202020204" pitchFamily="34" charset="0"/>
                      </a:endParaRPr>
                    </a:p>
                  </a:txBody>
                  <a:tcPr marL="2886" marR="2886" marT="2886" marB="0" anchor="ctr"/>
                </a:tc>
                <a:extLst>
                  <a:ext uri="{0D108BD9-81ED-4DB2-BD59-A6C34878D82A}">
                    <a16:rowId xmlns:a16="http://schemas.microsoft.com/office/drawing/2014/main" val="512569306"/>
                  </a:ext>
                </a:extLst>
              </a:tr>
              <a:tr h="652292">
                <a:tc>
                  <a:txBody>
                    <a:bodyPr/>
                    <a:lstStyle/>
                    <a:p>
                      <a:pPr algn="ctr" fontAlgn="ctr">
                        <a:buNone/>
                      </a:pPr>
                      <a:r>
                        <a:rPr lang="en-US" sz="950" u="none" strike="noStrike">
                          <a:effectLst/>
                        </a:rPr>
                        <a:t>Pendulum</a:t>
                      </a:r>
                      <a:endParaRPr lang="en-US" sz="950" b="1"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Pendulum Assembly</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Provides center arm for balance, supports potentiometer</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Arms bend or joint loosens</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Pendulum swings unevenly or angle changes unpredictably</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9</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Weak joint connection, fatigue</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4</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Manual deflection test</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3</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108</a:t>
                      </a:r>
                      <a:endParaRPr lang="en-US" sz="950" b="1"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Strengthen joint; increase arm cross-section; use metal fasteners</a:t>
                      </a:r>
                      <a:endParaRPr lang="en-US" sz="950" b="0" i="0" u="none" strike="noStrike">
                        <a:effectLst/>
                        <a:latin typeface="Arial" panose="020B0604020202020204" pitchFamily="34" charset="0"/>
                      </a:endParaRPr>
                    </a:p>
                  </a:txBody>
                  <a:tcPr marL="2886" marR="2886" marT="2886" marB="0" anchor="ctr"/>
                </a:tc>
                <a:extLst>
                  <a:ext uri="{0D108BD9-81ED-4DB2-BD59-A6C34878D82A}">
                    <a16:rowId xmlns:a16="http://schemas.microsoft.com/office/drawing/2014/main" val="817749490"/>
                  </a:ext>
                </a:extLst>
              </a:tr>
              <a:tr h="452606">
                <a:tc>
                  <a:txBody>
                    <a:bodyPr/>
                    <a:lstStyle/>
                    <a:p>
                      <a:pPr algn="ctr" fontAlgn="ctr">
                        <a:buNone/>
                      </a:pPr>
                      <a:r>
                        <a:rPr lang="en-US" sz="950" u="none" strike="noStrike">
                          <a:effectLst/>
                        </a:rPr>
                        <a:t>Pendulum</a:t>
                      </a:r>
                      <a:endParaRPr lang="en-US" sz="950" b="1"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Potentiometer</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Measures pendulum angle</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Incorrect or unstable readings</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Robot miscalculates angle, loses balance</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8</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Loose mounting, electrical noise, wear</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3</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Calibration test, shielding wires</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4</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96</a:t>
                      </a:r>
                      <a:endParaRPr lang="en-US" sz="950" b="1"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Secure mount; add RC filter or averaging in code</a:t>
                      </a:r>
                      <a:endParaRPr lang="en-US" sz="950" b="0" i="0" u="none" strike="noStrike">
                        <a:effectLst/>
                        <a:latin typeface="Arial" panose="020B0604020202020204" pitchFamily="34" charset="0"/>
                      </a:endParaRPr>
                    </a:p>
                  </a:txBody>
                  <a:tcPr marL="2886" marR="2886" marT="2886" marB="0" anchor="ctr"/>
                </a:tc>
                <a:extLst>
                  <a:ext uri="{0D108BD9-81ED-4DB2-BD59-A6C34878D82A}">
                    <a16:rowId xmlns:a16="http://schemas.microsoft.com/office/drawing/2014/main" val="371511273"/>
                  </a:ext>
                </a:extLst>
              </a:tr>
              <a:tr h="452606">
                <a:tc>
                  <a:txBody>
                    <a:bodyPr/>
                    <a:lstStyle/>
                    <a:p>
                      <a:pPr algn="ctr" fontAlgn="ctr">
                        <a:buNone/>
                      </a:pPr>
                      <a:r>
                        <a:rPr lang="en-US" sz="950" u="none" strike="noStrike">
                          <a:effectLst/>
                        </a:rPr>
                        <a:t>Motors</a:t>
                      </a:r>
                      <a:endParaRPr lang="en-US" sz="950" b="1"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L-Type 520 Motors</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Provide motion and balancing torque</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Motor stalls or overheats</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Robot falls or oscillates uncontrollably</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10</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Overload, friction, underpowered motor</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5</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Bench test under load</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3</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150</a:t>
                      </a:r>
                      <a:endParaRPr lang="en-US" sz="950" b="1"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Verify torque margin; add heat sink; use higher-rated motors</a:t>
                      </a:r>
                      <a:endParaRPr lang="en-US" sz="950" b="0" i="0" u="none" strike="noStrike">
                        <a:effectLst/>
                        <a:latin typeface="Arial" panose="020B0604020202020204" pitchFamily="34" charset="0"/>
                      </a:endParaRPr>
                    </a:p>
                  </a:txBody>
                  <a:tcPr marL="2886" marR="2886" marT="2886" marB="0" anchor="ctr"/>
                </a:tc>
                <a:extLst>
                  <a:ext uri="{0D108BD9-81ED-4DB2-BD59-A6C34878D82A}">
                    <a16:rowId xmlns:a16="http://schemas.microsoft.com/office/drawing/2014/main" val="2031220853"/>
                  </a:ext>
                </a:extLst>
              </a:tr>
              <a:tr h="452606">
                <a:tc>
                  <a:txBody>
                    <a:bodyPr/>
                    <a:lstStyle/>
                    <a:p>
                      <a:pPr algn="ctr" fontAlgn="ctr">
                        <a:buNone/>
                      </a:pPr>
                      <a:r>
                        <a:rPr lang="en-US" sz="950" u="none" strike="noStrike">
                          <a:effectLst/>
                        </a:rPr>
                        <a:t>Motors</a:t>
                      </a:r>
                      <a:endParaRPr lang="en-US" sz="950" b="1"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67.5 mm Wheels</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Transfer motor torque to ground</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Wheels slip or detach</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Robot cannot move or balance</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9</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Loose fit, worn tires, low friction</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4</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Visual inspection, traction test</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3</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108</a:t>
                      </a:r>
                      <a:endParaRPr lang="en-US" sz="950" b="1"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Improve tire grip; ensure tight hub fit; add lock nuts</a:t>
                      </a:r>
                      <a:endParaRPr lang="en-US" sz="950" b="0" i="0" u="none" strike="noStrike">
                        <a:effectLst/>
                        <a:latin typeface="Arial" panose="020B0604020202020204" pitchFamily="34" charset="0"/>
                      </a:endParaRPr>
                    </a:p>
                  </a:txBody>
                  <a:tcPr marL="2886" marR="2886" marT="2886" marB="0" anchor="ctr"/>
                </a:tc>
                <a:extLst>
                  <a:ext uri="{0D108BD9-81ED-4DB2-BD59-A6C34878D82A}">
                    <a16:rowId xmlns:a16="http://schemas.microsoft.com/office/drawing/2014/main" val="3744757040"/>
                  </a:ext>
                </a:extLst>
              </a:tr>
              <a:tr h="452606">
                <a:tc>
                  <a:txBody>
                    <a:bodyPr/>
                    <a:lstStyle/>
                    <a:p>
                      <a:pPr algn="ctr" fontAlgn="ctr">
                        <a:buNone/>
                      </a:pPr>
                      <a:r>
                        <a:rPr lang="en-US" sz="950" u="none" strike="noStrike">
                          <a:effectLst/>
                        </a:rPr>
                        <a:t>Control</a:t>
                      </a:r>
                      <a:endParaRPr lang="en-US" sz="950" b="1"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Arduino</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pt-BR" sz="950" u="none" strike="noStrike">
                          <a:effectLst/>
                        </a:rPr>
                        <a:t>Processes sensor data, controls motors</a:t>
                      </a:r>
                      <a:endParaRPr lang="pt-BR"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Software crash or voltage reset</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Robot stops or behaves erratically</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10</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Power fluctuation, coding bug</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3</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Unit testing, watchdog timer, battery monitoring</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4</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120</a:t>
                      </a:r>
                      <a:endParaRPr lang="en-US" sz="950" b="1"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Add capacitor for power smoothing; implement watchdog recovery</a:t>
                      </a:r>
                      <a:endParaRPr lang="en-US" sz="950" b="0" i="0" u="none" strike="noStrike">
                        <a:effectLst/>
                        <a:latin typeface="Arial" panose="020B0604020202020204" pitchFamily="34" charset="0"/>
                      </a:endParaRPr>
                    </a:p>
                  </a:txBody>
                  <a:tcPr marL="2886" marR="2886" marT="2886" marB="0" anchor="ctr"/>
                </a:tc>
                <a:extLst>
                  <a:ext uri="{0D108BD9-81ED-4DB2-BD59-A6C34878D82A}">
                    <a16:rowId xmlns:a16="http://schemas.microsoft.com/office/drawing/2014/main" val="4030978004"/>
                  </a:ext>
                </a:extLst>
              </a:tr>
              <a:tr h="452606">
                <a:tc>
                  <a:txBody>
                    <a:bodyPr/>
                    <a:lstStyle/>
                    <a:p>
                      <a:pPr algn="ctr" fontAlgn="ctr">
                        <a:buNone/>
                      </a:pPr>
                      <a:r>
                        <a:rPr lang="en-US" sz="950" u="none" strike="noStrike">
                          <a:effectLst/>
                        </a:rPr>
                        <a:t>Battery</a:t>
                      </a:r>
                      <a:endParaRPr lang="en-US" sz="950" b="1"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Battery</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Supplies system voltage/current</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Battery drains mid-operation</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Robot shuts off mid-test</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9</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Low capacity, poor contact, over-discharge</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5</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Voltage check before use</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3</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135</a:t>
                      </a:r>
                      <a:endParaRPr lang="en-US" sz="950" b="1"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Use higher-capacity battery; add connector lock and low-voltage cutoff</a:t>
                      </a:r>
                      <a:endParaRPr lang="en-US" sz="950" b="0" i="0" u="none" strike="noStrike">
                        <a:effectLst/>
                        <a:latin typeface="Arial" panose="020B0604020202020204" pitchFamily="34" charset="0"/>
                      </a:endParaRPr>
                    </a:p>
                  </a:txBody>
                  <a:tcPr marL="2886" marR="2886" marT="2886" marB="0" anchor="ctr"/>
                </a:tc>
                <a:extLst>
                  <a:ext uri="{0D108BD9-81ED-4DB2-BD59-A6C34878D82A}">
                    <a16:rowId xmlns:a16="http://schemas.microsoft.com/office/drawing/2014/main" val="87791437"/>
                  </a:ext>
                </a:extLst>
              </a:tr>
              <a:tr h="454027">
                <a:tc>
                  <a:txBody>
                    <a:bodyPr/>
                    <a:lstStyle/>
                    <a:p>
                      <a:pPr algn="ctr" fontAlgn="ctr">
                        <a:buNone/>
                      </a:pPr>
                      <a:r>
                        <a:rPr lang="en-US" sz="950" u="none" strike="noStrike">
                          <a:effectLst/>
                        </a:rPr>
                        <a:t>Other (Tool)</a:t>
                      </a:r>
                      <a:endParaRPr lang="en-US" sz="950" b="1"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Breadboard</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Distributes circuit connections</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Loose or intermittent connections</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Random resets or inconsistent control</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8</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Poor contact, vibration</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4</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Visual inspection, continuity test</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3</a:t>
                      </a:r>
                      <a:endParaRPr lang="en-US" sz="950" b="0"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96</a:t>
                      </a:r>
                      <a:endParaRPr lang="en-US" sz="950" b="1" i="0" u="none" strike="noStrike">
                        <a:effectLst/>
                        <a:latin typeface="Arial" panose="020B0604020202020204" pitchFamily="34" charset="0"/>
                      </a:endParaRPr>
                    </a:p>
                  </a:txBody>
                  <a:tcPr marL="2886" marR="2886" marT="2886" marB="0" anchor="ctr"/>
                </a:tc>
                <a:tc>
                  <a:txBody>
                    <a:bodyPr/>
                    <a:lstStyle/>
                    <a:p>
                      <a:pPr algn="ctr" fontAlgn="ctr">
                        <a:buNone/>
                      </a:pPr>
                      <a:r>
                        <a:rPr lang="en-US" sz="950" u="none" strike="noStrike">
                          <a:effectLst/>
                        </a:rPr>
                        <a:t>Transition to soldered PCB or terminal block; secure wires</a:t>
                      </a:r>
                      <a:endParaRPr lang="en-US" sz="950" b="0" i="0" u="none" strike="noStrike">
                        <a:effectLst/>
                        <a:latin typeface="Arial" panose="020B0604020202020204" pitchFamily="34" charset="0"/>
                      </a:endParaRPr>
                    </a:p>
                  </a:txBody>
                  <a:tcPr marL="2886" marR="2886" marT="2886" marB="0" anchor="ctr"/>
                </a:tc>
                <a:extLst>
                  <a:ext uri="{0D108BD9-81ED-4DB2-BD59-A6C34878D82A}">
                    <a16:rowId xmlns:a16="http://schemas.microsoft.com/office/drawing/2014/main" val="3337272445"/>
                  </a:ext>
                </a:extLst>
              </a:tr>
            </a:tbl>
          </a:graphicData>
        </a:graphic>
      </p:graphicFrame>
      <p:sp>
        <p:nvSpPr>
          <p:cNvPr id="3" name="TextBox 2">
            <a:extLst>
              <a:ext uri="{FF2B5EF4-FFF2-40B4-BE49-F238E27FC236}">
                <a16:creationId xmlns:a16="http://schemas.microsoft.com/office/drawing/2014/main" id="{DB2DDF77-1ADC-DE59-D800-36BD2B2ABCD6}"/>
              </a:ext>
            </a:extLst>
          </p:cNvPr>
          <p:cNvSpPr txBox="1"/>
          <p:nvPr/>
        </p:nvSpPr>
        <p:spPr>
          <a:xfrm>
            <a:off x="10812785" y="68455"/>
            <a:ext cx="34222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Andres – 17</a:t>
            </a:r>
          </a:p>
        </p:txBody>
      </p:sp>
    </p:spTree>
    <p:extLst>
      <p:ext uri="{BB962C8B-B14F-4D97-AF65-F5344CB8AC3E}">
        <p14:creationId xmlns:p14="http://schemas.microsoft.com/office/powerpoint/2010/main" val="3896098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D8BB7-8273-B156-06D9-60FD6D71D271}"/>
              </a:ext>
            </a:extLst>
          </p:cNvPr>
          <p:cNvSpPr>
            <a:spLocks noGrp="1"/>
          </p:cNvSpPr>
          <p:nvPr>
            <p:ph type="title"/>
          </p:nvPr>
        </p:nvSpPr>
        <p:spPr>
          <a:xfrm>
            <a:off x="691079" y="-635656"/>
            <a:ext cx="10325000" cy="1442463"/>
          </a:xfrm>
        </p:spPr>
        <p:txBody>
          <a:bodyPr/>
          <a:lstStyle/>
          <a:p>
            <a:r>
              <a:rPr lang="en-US" dirty="0"/>
              <a:t>Table of Contents </a:t>
            </a:r>
            <a:endParaRPr lang="en-US"/>
          </a:p>
        </p:txBody>
      </p:sp>
      <p:sp>
        <p:nvSpPr>
          <p:cNvPr id="3" name="Content Placeholder 2">
            <a:extLst>
              <a:ext uri="{FF2B5EF4-FFF2-40B4-BE49-F238E27FC236}">
                <a16:creationId xmlns:a16="http://schemas.microsoft.com/office/drawing/2014/main" id="{C2692BD6-DF19-7E17-ADF5-F32F7B111325}"/>
              </a:ext>
            </a:extLst>
          </p:cNvPr>
          <p:cNvSpPr>
            <a:spLocks noGrp="1"/>
          </p:cNvSpPr>
          <p:nvPr>
            <p:ph idx="1"/>
          </p:nvPr>
        </p:nvSpPr>
        <p:spPr>
          <a:xfrm>
            <a:off x="691079" y="816131"/>
            <a:ext cx="10325000" cy="5850436"/>
          </a:xfrm>
        </p:spPr>
        <p:txBody>
          <a:bodyPr vert="horz" lIns="91440" tIns="45720" rIns="91440" bIns="45720" rtlCol="0" anchor="t">
            <a:noAutofit/>
          </a:bodyPr>
          <a:lstStyle/>
          <a:p>
            <a:pPr algn="ctr">
              <a:buClr>
                <a:srgbClr val="2A2735">
                  <a:lumMod val="50000"/>
                  <a:lumOff val="50000"/>
                </a:srgbClr>
              </a:buClr>
            </a:pPr>
            <a:r>
              <a:rPr lang="en-US" sz="1600" b="1" dirty="0">
                <a:ea typeface="+mn-lt"/>
                <a:cs typeface="+mn-lt"/>
              </a:rPr>
              <a:t>1. Title Slide</a:t>
            </a:r>
            <a:r>
              <a:rPr lang="en-US" sz="1600" dirty="0">
                <a:ea typeface="+mn-lt"/>
                <a:cs typeface="+mn-lt"/>
              </a:rPr>
              <a:t> ......................................................... #</a:t>
            </a:r>
            <a:br>
              <a:rPr lang="en-US" sz="1600" dirty="0">
                <a:ea typeface="+mn-lt"/>
                <a:cs typeface="+mn-lt"/>
              </a:rPr>
            </a:br>
            <a:r>
              <a:rPr lang="en-US" sz="1600" dirty="0">
                <a:ea typeface="+mn-lt"/>
                <a:cs typeface="+mn-lt"/>
              </a:rPr>
              <a:t> </a:t>
            </a:r>
            <a:r>
              <a:rPr lang="en-US" sz="1600" b="1" dirty="0">
                <a:ea typeface="+mn-lt"/>
                <a:cs typeface="+mn-lt"/>
              </a:rPr>
              <a:t>2. Table of Contents</a:t>
            </a:r>
            <a:r>
              <a:rPr lang="en-US" sz="1600" dirty="0">
                <a:ea typeface="+mn-lt"/>
                <a:cs typeface="+mn-lt"/>
              </a:rPr>
              <a:t>............................. #</a:t>
            </a:r>
            <a:br>
              <a:rPr lang="en-US" sz="1600" dirty="0">
                <a:ea typeface="+mn-lt"/>
                <a:cs typeface="+mn-lt"/>
              </a:rPr>
            </a:br>
            <a:r>
              <a:rPr lang="en-US" sz="1600" dirty="0">
                <a:ea typeface="+mn-lt"/>
                <a:cs typeface="+mn-lt"/>
              </a:rPr>
              <a:t> </a:t>
            </a:r>
            <a:r>
              <a:rPr lang="en-US" sz="1600" b="1" dirty="0">
                <a:ea typeface="+mn-lt"/>
                <a:cs typeface="+mn-lt"/>
              </a:rPr>
              <a:t>3. Project Description</a:t>
            </a:r>
            <a:r>
              <a:rPr lang="en-US" sz="1600" dirty="0">
                <a:ea typeface="+mn-lt"/>
                <a:cs typeface="+mn-lt"/>
              </a:rPr>
              <a:t> ............................. #</a:t>
            </a:r>
            <a:br>
              <a:rPr lang="en-US" sz="1600" dirty="0">
                <a:ea typeface="+mn-lt"/>
                <a:cs typeface="+mn-lt"/>
              </a:rPr>
            </a:br>
            <a:r>
              <a:rPr lang="en-US" sz="1600" dirty="0">
                <a:ea typeface="+mn-lt"/>
                <a:cs typeface="+mn-lt"/>
              </a:rPr>
              <a:t> </a:t>
            </a:r>
            <a:r>
              <a:rPr lang="en-US" sz="1600" b="1" dirty="0">
                <a:ea typeface="+mn-lt"/>
                <a:cs typeface="+mn-lt"/>
              </a:rPr>
              <a:t>4. Design Requirements (CR v. ER)</a:t>
            </a:r>
            <a:r>
              <a:rPr lang="en-US" sz="1600" dirty="0">
                <a:ea typeface="+mn-lt"/>
                <a:cs typeface="+mn-lt"/>
              </a:rPr>
              <a:t> ............ #</a:t>
            </a:r>
            <a:br>
              <a:rPr lang="en-US" sz="1600" dirty="0">
                <a:ea typeface="+mn-lt"/>
                <a:cs typeface="+mn-lt"/>
              </a:rPr>
            </a:br>
            <a:r>
              <a:rPr lang="en-US" sz="1600" dirty="0">
                <a:ea typeface="+mn-lt"/>
                <a:cs typeface="+mn-lt"/>
              </a:rPr>
              <a:t> </a:t>
            </a:r>
            <a:r>
              <a:rPr lang="en-US" sz="1600" b="1" dirty="0">
                <a:ea typeface="+mn-lt"/>
                <a:cs typeface="+mn-lt"/>
              </a:rPr>
              <a:t>5. QFD</a:t>
            </a:r>
            <a:r>
              <a:rPr lang="en-US" sz="1600" dirty="0">
                <a:ea typeface="+mn-lt"/>
                <a:cs typeface="+mn-lt"/>
              </a:rPr>
              <a:t> .... #</a:t>
            </a:r>
            <a:br>
              <a:rPr lang="en-US" sz="1600" dirty="0">
                <a:ea typeface="+mn-lt"/>
                <a:cs typeface="+mn-lt"/>
              </a:rPr>
            </a:br>
            <a:r>
              <a:rPr lang="en-US" sz="1600" dirty="0">
                <a:ea typeface="+mn-lt"/>
                <a:cs typeface="+mn-lt"/>
              </a:rPr>
              <a:t> </a:t>
            </a:r>
            <a:r>
              <a:rPr lang="en-US" sz="1600" b="1" dirty="0">
                <a:ea typeface="+mn-lt"/>
                <a:cs typeface="+mn-lt"/>
              </a:rPr>
              <a:t>6. Robot 1 – Design Overview</a:t>
            </a:r>
            <a:r>
              <a:rPr lang="en-US" sz="1600" dirty="0">
                <a:ea typeface="+mn-lt"/>
                <a:cs typeface="+mn-lt"/>
              </a:rPr>
              <a:t> .... #</a:t>
            </a:r>
            <a:br>
              <a:rPr lang="en-US" sz="1600" dirty="0">
                <a:ea typeface="+mn-lt"/>
                <a:cs typeface="+mn-lt"/>
              </a:rPr>
            </a:br>
            <a:r>
              <a:rPr lang="en-US" sz="1600" dirty="0">
                <a:ea typeface="+mn-lt"/>
                <a:cs typeface="+mn-lt"/>
              </a:rPr>
              <a:t> </a:t>
            </a:r>
            <a:r>
              <a:rPr lang="en-US" sz="1600" b="1" dirty="0">
                <a:ea typeface="+mn-lt"/>
                <a:cs typeface="+mn-lt"/>
              </a:rPr>
              <a:t>7. Robot 1 – Subsystems</a:t>
            </a:r>
            <a:r>
              <a:rPr lang="en-US" sz="1600" dirty="0">
                <a:ea typeface="+mn-lt"/>
                <a:cs typeface="+mn-lt"/>
              </a:rPr>
              <a:t> ................................. #</a:t>
            </a:r>
            <a:br>
              <a:rPr lang="en-US" sz="1600" dirty="0">
                <a:ea typeface="+mn-lt"/>
                <a:cs typeface="+mn-lt"/>
              </a:rPr>
            </a:br>
            <a:r>
              <a:rPr lang="en-US" sz="1600" dirty="0">
                <a:ea typeface="+mn-lt"/>
                <a:cs typeface="+mn-lt"/>
              </a:rPr>
              <a:t> </a:t>
            </a:r>
            <a:r>
              <a:rPr lang="en-US" sz="1600" b="1" dirty="0">
                <a:ea typeface="+mn-lt"/>
                <a:cs typeface="+mn-lt"/>
              </a:rPr>
              <a:t>8. Robot 1 – Circuit Diagram</a:t>
            </a:r>
            <a:r>
              <a:rPr lang="en-US" sz="1600" dirty="0">
                <a:ea typeface="+mn-lt"/>
                <a:cs typeface="+mn-lt"/>
              </a:rPr>
              <a:t> ................................. #</a:t>
            </a:r>
            <a:br>
              <a:rPr lang="en-US" sz="1600" dirty="0">
                <a:ea typeface="+mn-lt"/>
                <a:cs typeface="+mn-lt"/>
              </a:rPr>
            </a:br>
            <a:r>
              <a:rPr lang="en-US" sz="1600" dirty="0">
                <a:ea typeface="+mn-lt"/>
                <a:cs typeface="+mn-lt"/>
              </a:rPr>
              <a:t> </a:t>
            </a:r>
            <a:r>
              <a:rPr lang="en-US" sz="1600" b="1" dirty="0">
                <a:ea typeface="+mn-lt"/>
                <a:cs typeface="+mn-lt"/>
              </a:rPr>
              <a:t>9. Robot 2 – Design Overview</a:t>
            </a:r>
            <a:r>
              <a:rPr lang="en-US" sz="1600" dirty="0">
                <a:ea typeface="+mn-lt"/>
                <a:cs typeface="+mn-lt"/>
              </a:rPr>
              <a:t> ................................. #</a:t>
            </a:r>
            <a:br>
              <a:rPr lang="en-US" sz="1600" dirty="0">
                <a:ea typeface="+mn-lt"/>
                <a:cs typeface="+mn-lt"/>
              </a:rPr>
            </a:br>
            <a:r>
              <a:rPr lang="en-US" sz="1600" dirty="0">
                <a:ea typeface="+mn-lt"/>
                <a:cs typeface="+mn-lt"/>
              </a:rPr>
              <a:t> </a:t>
            </a:r>
            <a:r>
              <a:rPr lang="en-US" sz="1600" b="1" dirty="0">
                <a:ea typeface="+mn-lt"/>
                <a:cs typeface="+mn-lt"/>
              </a:rPr>
              <a:t>10. Robot 2 – Subsystems</a:t>
            </a:r>
            <a:r>
              <a:rPr lang="en-US" sz="1600" dirty="0">
                <a:ea typeface="+mn-lt"/>
                <a:cs typeface="+mn-lt"/>
              </a:rPr>
              <a:t> ............................. #</a:t>
            </a:r>
            <a:br>
              <a:rPr lang="en-US" sz="1600" dirty="0">
                <a:ea typeface="+mn-lt"/>
                <a:cs typeface="+mn-lt"/>
              </a:rPr>
            </a:br>
            <a:r>
              <a:rPr lang="en-US" sz="1600" dirty="0">
                <a:ea typeface="+mn-lt"/>
                <a:cs typeface="+mn-lt"/>
              </a:rPr>
              <a:t> </a:t>
            </a:r>
            <a:r>
              <a:rPr lang="en-US" sz="1600" b="1" dirty="0">
                <a:ea typeface="+mn-lt"/>
                <a:cs typeface="+mn-lt"/>
              </a:rPr>
              <a:t>11. Robot 2 – Circuit Design </a:t>
            </a:r>
            <a:r>
              <a:rPr lang="en-US" sz="1600" dirty="0">
                <a:ea typeface="+mn-lt"/>
                <a:cs typeface="+mn-lt"/>
              </a:rPr>
              <a:t>.... #</a:t>
            </a:r>
            <a:br>
              <a:rPr lang="en-US" sz="1600" dirty="0">
                <a:ea typeface="+mn-lt"/>
                <a:cs typeface="+mn-lt"/>
              </a:rPr>
            </a:br>
            <a:r>
              <a:rPr lang="en-US" sz="1600" dirty="0">
                <a:ea typeface="+mn-lt"/>
                <a:cs typeface="+mn-lt"/>
              </a:rPr>
              <a:t> </a:t>
            </a:r>
            <a:r>
              <a:rPr lang="en-US" sz="1600" b="1" dirty="0">
                <a:ea typeface="+mn-lt"/>
                <a:cs typeface="+mn-lt"/>
              </a:rPr>
              <a:t>12. Robot 1 - Mathematical Modeling</a:t>
            </a:r>
            <a:r>
              <a:rPr lang="en-US" sz="1600" dirty="0">
                <a:ea typeface="+mn-lt"/>
                <a:cs typeface="+mn-lt"/>
              </a:rPr>
              <a:t> .......... #</a:t>
            </a:r>
            <a:br>
              <a:rPr lang="en-US" sz="1600" dirty="0">
                <a:ea typeface="+mn-lt"/>
                <a:cs typeface="+mn-lt"/>
              </a:rPr>
            </a:br>
            <a:r>
              <a:rPr lang="en-US" sz="1600" dirty="0">
                <a:ea typeface="+mn-lt"/>
                <a:cs typeface="+mn-lt"/>
              </a:rPr>
              <a:t> </a:t>
            </a:r>
            <a:r>
              <a:rPr lang="en-US" sz="1600" b="1" dirty="0">
                <a:ea typeface="+mn-lt"/>
                <a:cs typeface="+mn-lt"/>
              </a:rPr>
              <a:t>13. Robot 2 – Mathematical Modeling</a:t>
            </a:r>
            <a:r>
              <a:rPr lang="en-US" sz="1600" dirty="0">
                <a:ea typeface="+mn-lt"/>
                <a:cs typeface="+mn-lt"/>
              </a:rPr>
              <a:t>.... #</a:t>
            </a:r>
            <a:br>
              <a:rPr lang="en-US" sz="1600" dirty="0">
                <a:ea typeface="+mn-lt"/>
                <a:cs typeface="+mn-lt"/>
              </a:rPr>
            </a:br>
            <a:r>
              <a:rPr lang="en-US" sz="1600" dirty="0">
                <a:ea typeface="+mn-lt"/>
                <a:cs typeface="+mn-lt"/>
              </a:rPr>
              <a:t> </a:t>
            </a:r>
            <a:r>
              <a:rPr lang="en-US" sz="1600" b="1" dirty="0">
                <a:ea typeface="+mn-lt"/>
                <a:cs typeface="+mn-lt"/>
              </a:rPr>
              <a:t>14. Robot 1 – FMEA &amp; Risk Analysis</a:t>
            </a:r>
            <a:r>
              <a:rPr lang="en-US" sz="1600" dirty="0">
                <a:ea typeface="+mn-lt"/>
                <a:cs typeface="+mn-lt"/>
              </a:rPr>
              <a:t> .......... #</a:t>
            </a:r>
            <a:br>
              <a:rPr lang="en-US" sz="1600" dirty="0">
                <a:ea typeface="+mn-lt"/>
                <a:cs typeface="+mn-lt"/>
              </a:rPr>
            </a:br>
            <a:r>
              <a:rPr lang="en-US" sz="1600" dirty="0">
                <a:ea typeface="+mn-lt"/>
                <a:cs typeface="+mn-lt"/>
              </a:rPr>
              <a:t> </a:t>
            </a:r>
            <a:r>
              <a:rPr lang="en-US" sz="1600" b="1" dirty="0">
                <a:ea typeface="+mn-lt"/>
                <a:cs typeface="+mn-lt"/>
              </a:rPr>
              <a:t>15. Robot 2 – FMEA &amp; Risk Analysis</a:t>
            </a:r>
            <a:r>
              <a:rPr lang="en-US" sz="1600" dirty="0">
                <a:ea typeface="+mn-lt"/>
                <a:cs typeface="+mn-lt"/>
              </a:rPr>
              <a:t> .... #</a:t>
            </a:r>
            <a:br>
              <a:rPr lang="en-US" sz="1600" dirty="0">
                <a:ea typeface="+mn-lt"/>
                <a:cs typeface="+mn-lt"/>
              </a:rPr>
            </a:br>
            <a:r>
              <a:rPr lang="en-US" sz="1600" dirty="0">
                <a:ea typeface="+mn-lt"/>
                <a:cs typeface="+mn-lt"/>
              </a:rPr>
              <a:t> </a:t>
            </a:r>
            <a:r>
              <a:rPr lang="en-US" sz="1600" b="1" dirty="0">
                <a:ea typeface="+mn-lt"/>
                <a:cs typeface="+mn-lt"/>
              </a:rPr>
              <a:t>16. Team Gantt Chart</a:t>
            </a:r>
            <a:r>
              <a:rPr lang="en-US" sz="1600" dirty="0">
                <a:ea typeface="+mn-lt"/>
                <a:cs typeface="+mn-lt"/>
              </a:rPr>
              <a:t> .... #</a:t>
            </a:r>
            <a:br>
              <a:rPr lang="en-US" sz="1600" dirty="0">
                <a:ea typeface="+mn-lt"/>
                <a:cs typeface="+mn-lt"/>
              </a:rPr>
            </a:br>
            <a:r>
              <a:rPr lang="en-US" sz="1600" dirty="0">
                <a:ea typeface="+mn-lt"/>
                <a:cs typeface="+mn-lt"/>
              </a:rPr>
              <a:t> </a:t>
            </a:r>
            <a:r>
              <a:rPr lang="en-US" sz="1600" b="1" dirty="0">
                <a:ea typeface="+mn-lt"/>
                <a:cs typeface="+mn-lt"/>
              </a:rPr>
              <a:t>17. Extra title </a:t>
            </a:r>
            <a:r>
              <a:rPr lang="en-US" sz="1600" dirty="0">
                <a:ea typeface="+mn-lt"/>
                <a:cs typeface="+mn-lt"/>
              </a:rPr>
              <a:t> .................. #</a:t>
            </a:r>
            <a:br>
              <a:rPr lang="en-US" sz="1600" dirty="0">
                <a:ea typeface="+mn-lt"/>
                <a:cs typeface="+mn-lt"/>
              </a:rPr>
            </a:br>
            <a:r>
              <a:rPr lang="en-US" sz="1600" dirty="0">
                <a:ea typeface="+mn-lt"/>
                <a:cs typeface="+mn-lt"/>
              </a:rPr>
              <a:t> </a:t>
            </a:r>
            <a:r>
              <a:rPr lang="en-US" sz="1600" b="1" dirty="0">
                <a:ea typeface="+mn-lt"/>
                <a:cs typeface="+mn-lt"/>
              </a:rPr>
              <a:t>18. Extra title</a:t>
            </a:r>
            <a:r>
              <a:rPr lang="en-US" sz="1600" dirty="0">
                <a:ea typeface="+mn-lt"/>
                <a:cs typeface="+mn-lt"/>
              </a:rPr>
              <a:t> ...................... #</a:t>
            </a:r>
            <a:br>
              <a:rPr lang="en-US" sz="1600" dirty="0">
                <a:ea typeface="+mn-lt"/>
                <a:cs typeface="+mn-lt"/>
              </a:rPr>
            </a:br>
            <a:r>
              <a:rPr lang="en-US" sz="1600" dirty="0">
                <a:ea typeface="+mn-lt"/>
                <a:cs typeface="+mn-lt"/>
              </a:rPr>
              <a:t> </a:t>
            </a:r>
            <a:r>
              <a:rPr lang="en-US" sz="1600" b="1" dirty="0">
                <a:ea typeface="+mn-lt"/>
                <a:cs typeface="+mn-lt"/>
              </a:rPr>
              <a:t>19. Gantt Chart &amp; Timeline</a:t>
            </a:r>
            <a:r>
              <a:rPr lang="en-US" sz="1600" dirty="0">
                <a:ea typeface="+mn-lt"/>
                <a:cs typeface="+mn-lt"/>
              </a:rPr>
              <a:t> ................................................ #</a:t>
            </a:r>
            <a:br>
              <a:rPr lang="en-US" sz="1600" dirty="0">
                <a:ea typeface="+mn-lt"/>
                <a:cs typeface="+mn-lt"/>
              </a:rPr>
            </a:br>
            <a:r>
              <a:rPr lang="en-US" sz="1600" dirty="0">
                <a:ea typeface="+mn-lt"/>
                <a:cs typeface="+mn-lt"/>
              </a:rPr>
              <a:t> </a:t>
            </a:r>
            <a:r>
              <a:rPr lang="en-US" sz="1600" b="1" dirty="0">
                <a:ea typeface="+mn-lt"/>
                <a:cs typeface="+mn-lt"/>
              </a:rPr>
              <a:t>20. Budget Summary </a:t>
            </a:r>
            <a:r>
              <a:rPr lang="en-US" sz="1600" dirty="0">
                <a:ea typeface="+mn-lt"/>
                <a:cs typeface="+mn-lt"/>
              </a:rPr>
              <a:t>...................................... #</a:t>
            </a:r>
            <a:br>
              <a:rPr lang="en-US" sz="1600" dirty="0">
                <a:ea typeface="+mn-lt"/>
                <a:cs typeface="+mn-lt"/>
              </a:rPr>
            </a:br>
            <a:r>
              <a:rPr lang="en-US" sz="1600" dirty="0">
                <a:ea typeface="+mn-lt"/>
                <a:cs typeface="+mn-lt"/>
              </a:rPr>
              <a:t> </a:t>
            </a:r>
            <a:r>
              <a:rPr lang="en-US" sz="1600" b="1" dirty="0">
                <a:ea typeface="+mn-lt"/>
                <a:cs typeface="+mn-lt"/>
              </a:rPr>
              <a:t>21. End/Q&amp;A</a:t>
            </a:r>
            <a:r>
              <a:rPr lang="en-US" sz="1600" dirty="0">
                <a:ea typeface="+mn-lt"/>
                <a:cs typeface="+mn-lt"/>
              </a:rPr>
              <a:t> ......................................................................... #</a:t>
            </a:r>
            <a:endParaRPr lang="en-US" sz="1600" b="1" dirty="0"/>
          </a:p>
        </p:txBody>
      </p:sp>
      <p:sp>
        <p:nvSpPr>
          <p:cNvPr id="5" name="TextBox 4">
            <a:extLst>
              <a:ext uri="{FF2B5EF4-FFF2-40B4-BE49-F238E27FC236}">
                <a16:creationId xmlns:a16="http://schemas.microsoft.com/office/drawing/2014/main" id="{8D9BE37A-EB4D-8F49-2F3E-A562250B12D6}"/>
              </a:ext>
            </a:extLst>
          </p:cNvPr>
          <p:cNvSpPr txBox="1"/>
          <p:nvPr/>
        </p:nvSpPr>
        <p:spPr>
          <a:xfrm>
            <a:off x="-12770" y="6486926"/>
            <a:ext cx="34222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Freddy – 02</a:t>
            </a:r>
          </a:p>
        </p:txBody>
      </p:sp>
    </p:spTree>
    <p:extLst>
      <p:ext uri="{BB962C8B-B14F-4D97-AF65-F5344CB8AC3E}">
        <p14:creationId xmlns:p14="http://schemas.microsoft.com/office/powerpoint/2010/main" val="1652124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0" name="Group 129">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31" name="Straight Connector 130">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63" name="Right Triangle 162">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65" name="Rectangle 164">
            <a:extLst>
              <a:ext uri="{FF2B5EF4-FFF2-40B4-BE49-F238E27FC236}">
                <a16:creationId xmlns:a16="http://schemas.microsoft.com/office/drawing/2014/main" id="{A173122F-D466-4F08-90FA-0038F7AC2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7" name="Group 166">
            <a:extLst>
              <a:ext uri="{FF2B5EF4-FFF2-40B4-BE49-F238E27FC236}">
                <a16:creationId xmlns:a16="http://schemas.microsoft.com/office/drawing/2014/main" id="{B19EC7B8-C390-4F1B-8960-E6D3245103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68" name="Straight Connector 167">
              <a:extLst>
                <a:ext uri="{FF2B5EF4-FFF2-40B4-BE49-F238E27FC236}">
                  <a16:creationId xmlns:a16="http://schemas.microsoft.com/office/drawing/2014/main" id="{7CEE1CC1-2CD0-4957-8A12-48FA80C0CC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34901FEB-A7C2-457B-A124-AD433B0417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C76048A8-79AA-454C-BD3E-3004F74268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7B51975-25FE-4328-9815-2AA302F28A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B440B47E-6D3E-4978-B887-B53DA0BFF5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D94D0A1-D760-40DE-B758-008B93D588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F9E590CB-0538-40D7-9CAC-1BBD39CC27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D7C67DA-B2AA-46E2-8065-1F862A6F7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C0C2ED54-1B65-4F4A-B14B-41FC05B372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EAE5BBBC-F576-4D54-BF67-C00BB1F4F9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90D490E7-12F8-40DC-A9C1-D119667EEF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6C855383-9F21-4BDA-8FCA-22AF3D69FF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FC3E600C-E08A-418E-B30E-2B0FC15DF9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E980D58F-BD3F-4B47-9BD2-888B0D9D19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43544818-9B28-4A71-8D7B-80727A5326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101FFBC7-035F-48C5-91FA-4A4973FCD6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D6195BC5-BB4E-4F3F-8378-0B308B4252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02404171-AF5C-4FA1-9D4E-DCF75562BD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BAD45A86-9385-473D-9DBF-565E0A94AF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DBA5A228-913F-4D4F-AB25-5372936246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A87E8BFE-D92E-4EB3-ADD1-FB75CAA683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08756FCD-8335-4089-B4EE-13D629E53E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A9707D7B-937E-4DC3-87BA-B7B7042682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AB1A72DC-3F29-4488-9051-C21E1CBB7E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956DAD76-815C-4F16-98CF-8E8BE1965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1AF2F8C5-6691-4EBD-B42E-4B17DF1ED2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D32ED14D-1C00-41C8-849C-030A1434E4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62F296F5-9867-45CA-BF0A-EF216F6A80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53B72471-9DB5-428B-AF52-E11E03B9FD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B8656B49-5277-4610-BD7B-F5D98170B5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F1A47399-8F78-4DB1-BD21-1166BCB267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00" name="Right Triangle 199">
            <a:extLst>
              <a:ext uri="{FF2B5EF4-FFF2-40B4-BE49-F238E27FC236}">
                <a16:creationId xmlns:a16="http://schemas.microsoft.com/office/drawing/2014/main" id="{F952A221-69C2-46B3-890D-354CA5961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5810332" y="-28672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7507E63-5009-3222-B203-9A519912CA6C}"/>
              </a:ext>
            </a:extLst>
          </p:cNvPr>
          <p:cNvSpPr>
            <a:spLocks noGrp="1"/>
          </p:cNvSpPr>
          <p:nvPr>
            <p:ph type="title"/>
          </p:nvPr>
        </p:nvSpPr>
        <p:spPr>
          <a:xfrm>
            <a:off x="1178364" y="-1925"/>
            <a:ext cx="9821130" cy="1075904"/>
          </a:xfrm>
        </p:spPr>
        <p:txBody>
          <a:bodyPr vert="horz" lIns="91440" tIns="45720" rIns="91440" bIns="45720" rtlCol="0" anchor="b">
            <a:normAutofit/>
          </a:bodyPr>
          <a:lstStyle/>
          <a:p>
            <a:pPr algn="ctr">
              <a:lnSpc>
                <a:spcPct val="90000"/>
              </a:lnSpc>
            </a:pPr>
            <a:r>
              <a:rPr lang="en-US" sz="3800"/>
              <a:t>Robot 1 Testing Procedures and Equipment</a:t>
            </a:r>
          </a:p>
        </p:txBody>
      </p:sp>
      <p:graphicFrame>
        <p:nvGraphicFramePr>
          <p:cNvPr id="3" name="Table 2">
            <a:extLst>
              <a:ext uri="{FF2B5EF4-FFF2-40B4-BE49-F238E27FC236}">
                <a16:creationId xmlns:a16="http://schemas.microsoft.com/office/drawing/2014/main" id="{30A1C97F-AE7D-11CC-F363-43BF470550FC}"/>
              </a:ext>
            </a:extLst>
          </p:cNvPr>
          <p:cNvGraphicFramePr>
            <a:graphicFrameLocks noGrp="1"/>
          </p:cNvGraphicFramePr>
          <p:nvPr>
            <p:extLst>
              <p:ext uri="{D42A27DB-BD31-4B8C-83A1-F6EECF244321}">
                <p14:modId xmlns:p14="http://schemas.microsoft.com/office/powerpoint/2010/main" val="1942127165"/>
              </p:ext>
            </p:extLst>
          </p:nvPr>
        </p:nvGraphicFramePr>
        <p:xfrm>
          <a:off x="218435" y="1182269"/>
          <a:ext cx="11764453" cy="4953218"/>
        </p:xfrm>
        <a:graphic>
          <a:graphicData uri="http://schemas.openxmlformats.org/drawingml/2006/table">
            <a:tbl>
              <a:tblPr>
                <a:noFill/>
                <a:tableStyleId>{5C22544A-7EE6-4342-B048-85BDC9FD1C3A}</a:tableStyleId>
              </a:tblPr>
              <a:tblGrid>
                <a:gridCol w="1578014">
                  <a:extLst>
                    <a:ext uri="{9D8B030D-6E8A-4147-A177-3AD203B41FA5}">
                      <a16:colId xmlns:a16="http://schemas.microsoft.com/office/drawing/2014/main" val="1371473737"/>
                    </a:ext>
                  </a:extLst>
                </a:gridCol>
                <a:gridCol w="1992870">
                  <a:extLst>
                    <a:ext uri="{9D8B030D-6E8A-4147-A177-3AD203B41FA5}">
                      <a16:colId xmlns:a16="http://schemas.microsoft.com/office/drawing/2014/main" val="2840743282"/>
                    </a:ext>
                  </a:extLst>
                </a:gridCol>
                <a:gridCol w="3546786">
                  <a:extLst>
                    <a:ext uri="{9D8B030D-6E8A-4147-A177-3AD203B41FA5}">
                      <a16:colId xmlns:a16="http://schemas.microsoft.com/office/drawing/2014/main" val="991257359"/>
                    </a:ext>
                  </a:extLst>
                </a:gridCol>
                <a:gridCol w="2614172">
                  <a:extLst>
                    <a:ext uri="{9D8B030D-6E8A-4147-A177-3AD203B41FA5}">
                      <a16:colId xmlns:a16="http://schemas.microsoft.com/office/drawing/2014/main" val="561910335"/>
                    </a:ext>
                  </a:extLst>
                </a:gridCol>
                <a:gridCol w="2032611">
                  <a:extLst>
                    <a:ext uri="{9D8B030D-6E8A-4147-A177-3AD203B41FA5}">
                      <a16:colId xmlns:a16="http://schemas.microsoft.com/office/drawing/2014/main" val="1111746775"/>
                    </a:ext>
                  </a:extLst>
                </a:gridCol>
              </a:tblGrid>
              <a:tr h="434102">
                <a:tc>
                  <a:txBody>
                    <a:bodyPr/>
                    <a:lstStyle/>
                    <a:p>
                      <a:pPr algn="ctr" fontAlgn="ctr">
                        <a:buNone/>
                      </a:pPr>
                      <a:r>
                        <a:rPr lang="en-US" sz="1050" b="1" u="none" strike="noStrike" cap="none" spc="0">
                          <a:solidFill>
                            <a:schemeClr val="tx1"/>
                          </a:solidFill>
                          <a:effectLst/>
                        </a:rPr>
                        <a:t>Test</a:t>
                      </a:r>
                      <a:endParaRPr lang="en-US" sz="1050" b="1" i="0" u="none" strike="noStrike" cap="none" spc="0">
                        <a:solidFill>
                          <a:schemeClr val="tx1"/>
                        </a:solidFill>
                        <a:effectLst/>
                        <a:latin typeface="Arial" panose="020B0604020202020204" pitchFamily="34" charset="0"/>
                      </a:endParaRPr>
                    </a:p>
                  </a:txBody>
                  <a:tcPr marL="44586" marR="4235" marT="12739" marB="95541" anchor="ctr">
                    <a:lnL w="9525" cap="flat" cmpd="sng" algn="ctr">
                      <a:solidFill>
                        <a:schemeClr val="tx1"/>
                      </a:solidFill>
                      <a:prstDash val="solid"/>
                    </a:lnL>
                    <a:lnR w="12700" cmpd="sng">
                      <a:noFill/>
                      <a:prstDash val="solid"/>
                    </a:lnR>
                    <a:lnT w="12700" cap="flat" cmpd="sng" algn="ctr">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050" b="1" u="none" strike="noStrike" cap="none" spc="0">
                          <a:solidFill>
                            <a:schemeClr val="tx1"/>
                          </a:solidFill>
                          <a:effectLst/>
                        </a:rPr>
                        <a:t>Purpose</a:t>
                      </a:r>
                      <a:endParaRPr lang="en-US" sz="1050" b="1" i="0" u="none" strike="noStrike" cap="none" spc="0">
                        <a:solidFill>
                          <a:schemeClr val="tx1"/>
                        </a:solidFill>
                        <a:effectLst/>
                        <a:latin typeface="Arial" panose="020B0604020202020204" pitchFamily="34" charset="0"/>
                      </a:endParaRPr>
                    </a:p>
                  </a:txBody>
                  <a:tcPr marL="44586" marR="4235" marT="12739" marB="95541" anchor="ctr">
                    <a:lnL w="12700" cmpd="sng">
                      <a:noFill/>
                      <a:prstDash val="solid"/>
                    </a:lnL>
                    <a:lnR w="12700" cmpd="sng">
                      <a:noFill/>
                      <a:prstDash val="solid"/>
                    </a:lnR>
                    <a:lnT w="12700" cap="flat" cmpd="sng" algn="ctr">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050" b="1" u="none" strike="noStrike" cap="none" spc="0">
                          <a:solidFill>
                            <a:schemeClr val="tx1"/>
                          </a:solidFill>
                          <a:effectLst/>
                        </a:rPr>
                        <a:t>Method</a:t>
                      </a:r>
                      <a:endParaRPr lang="en-US" sz="1050" b="1" i="0" u="none" strike="noStrike" cap="none" spc="0">
                        <a:solidFill>
                          <a:schemeClr val="tx1"/>
                        </a:solidFill>
                        <a:effectLst/>
                        <a:latin typeface="Arial" panose="020B0604020202020204" pitchFamily="34" charset="0"/>
                      </a:endParaRPr>
                    </a:p>
                  </a:txBody>
                  <a:tcPr marL="44586" marR="4235" marT="12739" marB="95541" anchor="ctr">
                    <a:lnL w="12700" cmpd="sng">
                      <a:noFill/>
                      <a:prstDash val="solid"/>
                    </a:lnL>
                    <a:lnR w="12700" cmpd="sng">
                      <a:noFill/>
                      <a:prstDash val="solid"/>
                    </a:lnR>
                    <a:lnT w="12700" cap="flat" cmpd="sng" algn="ctr">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050" b="1" u="none" strike="noStrike" cap="none" spc="0">
                          <a:solidFill>
                            <a:schemeClr val="tx1"/>
                          </a:solidFill>
                          <a:effectLst/>
                        </a:rPr>
                        <a:t>Expected Outcome</a:t>
                      </a:r>
                      <a:endParaRPr lang="en-US" sz="1050" b="1" i="0" u="none" strike="noStrike" cap="none" spc="0">
                        <a:solidFill>
                          <a:schemeClr val="tx1"/>
                        </a:solidFill>
                        <a:effectLst/>
                        <a:latin typeface="Arial" panose="020B0604020202020204" pitchFamily="34" charset="0"/>
                      </a:endParaRPr>
                    </a:p>
                  </a:txBody>
                  <a:tcPr marL="44586" marR="4235" marT="12739" marB="95541" anchor="ctr">
                    <a:lnL w="12700" cmpd="sng">
                      <a:noFill/>
                      <a:prstDash val="solid"/>
                    </a:lnL>
                    <a:lnR w="12700" cmpd="sng">
                      <a:noFill/>
                      <a:prstDash val="solid"/>
                    </a:lnR>
                    <a:lnT w="12700" cap="flat" cmpd="sng" algn="ctr">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050" b="1" u="none" strike="noStrike" cap="none" spc="0">
                          <a:solidFill>
                            <a:schemeClr val="tx1"/>
                          </a:solidFill>
                          <a:effectLst/>
                        </a:rPr>
                        <a:t>Equipment / Resources</a:t>
                      </a:r>
                      <a:endParaRPr lang="en-US" sz="1050" b="1" i="0" u="none" strike="noStrike" cap="none" spc="0">
                        <a:solidFill>
                          <a:schemeClr val="tx1"/>
                        </a:solidFill>
                        <a:effectLst/>
                        <a:latin typeface="Arial" panose="020B0604020202020204" pitchFamily="34" charset="0"/>
                      </a:endParaRPr>
                    </a:p>
                  </a:txBody>
                  <a:tcPr marL="44586" marR="4235" marT="12739" marB="95541" anchor="ctr">
                    <a:lnL w="12700" cmpd="sng">
                      <a:noFill/>
                      <a:prstDash val="solid"/>
                    </a:lnL>
                    <a:lnR w="12700" cmpd="sng">
                      <a:noFill/>
                      <a:prstDash val="solid"/>
                    </a:lnR>
                    <a:lnT w="12700" cap="flat" cmpd="sng" algn="ctr">
                      <a:solidFill>
                        <a:schemeClr val="tx1"/>
                      </a:solidFill>
                      <a:prstDash val="soli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367234"/>
                  </a:ext>
                </a:extLst>
              </a:tr>
              <a:tr h="645588">
                <a:tc>
                  <a:txBody>
                    <a:bodyPr/>
                    <a:lstStyle/>
                    <a:p>
                      <a:pPr algn="ctr" fontAlgn="ctr">
                        <a:buNone/>
                      </a:pPr>
                      <a:r>
                        <a:rPr lang="en-US" sz="1050" u="none" strike="noStrike" cap="none" spc="0">
                          <a:solidFill>
                            <a:schemeClr val="tx1"/>
                          </a:solidFill>
                          <a:effectLst/>
                        </a:rPr>
                        <a:t>Chassis Stress Test</a:t>
                      </a:r>
                      <a:endParaRPr lang="en-US" sz="1050" b="0" i="0" u="none" strike="noStrike" cap="none" spc="0">
                        <a:solidFill>
                          <a:schemeClr val="tx1"/>
                        </a:solidFill>
                        <a:effectLst/>
                        <a:latin typeface="Arial" panose="020B0604020202020204" pitchFamily="34" charset="0"/>
                      </a:endParaRPr>
                    </a:p>
                  </a:txBody>
                  <a:tcPr marL="44586" marR="4235" marT="12739" marB="95541" anchor="ctr">
                    <a:lnL w="12700" cap="flat" cmpd="sng" algn="ctr">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noFill/>
                  </a:tcPr>
                </a:tc>
                <a:tc>
                  <a:txBody>
                    <a:bodyPr/>
                    <a:lstStyle/>
                    <a:p>
                      <a:pPr algn="ctr" fontAlgn="ctr">
                        <a:buNone/>
                      </a:pPr>
                      <a:r>
                        <a:rPr lang="en-US" sz="1050" u="none" strike="noStrike" cap="none" spc="0">
                          <a:solidFill>
                            <a:schemeClr val="tx1"/>
                          </a:solidFill>
                          <a:effectLst/>
                        </a:rPr>
                        <a:t>Validate frame and bracket strength</a:t>
                      </a:r>
                      <a:endParaRPr lang="en-US" sz="1050" b="0" i="0" u="none" strike="noStrike" cap="none" spc="0">
                        <a:solidFill>
                          <a:schemeClr val="tx1"/>
                        </a:solidFill>
                        <a:effectLst/>
                        <a:latin typeface="Arial" panose="020B0604020202020204" pitchFamily="34" charset="0"/>
                      </a:endParaRPr>
                    </a:p>
                  </a:txBody>
                  <a:tcPr marL="44586" marR="4235" marT="12739" marB="95541" anchor="ct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noFill/>
                  </a:tcPr>
                </a:tc>
                <a:tc>
                  <a:txBody>
                    <a:bodyPr/>
                    <a:lstStyle/>
                    <a:p>
                      <a:pPr algn="ctr" fontAlgn="ctr">
                        <a:buNone/>
                      </a:pPr>
                      <a:r>
                        <a:rPr lang="en-US" sz="1050" u="none" strike="noStrike" cap="none" spc="0">
                          <a:solidFill>
                            <a:schemeClr val="tx1"/>
                          </a:solidFill>
                          <a:effectLst/>
                        </a:rPr>
                        <a:t>Apply static load to chassis and motor brackets; inspect for deformation or cracks</a:t>
                      </a:r>
                      <a:endParaRPr lang="en-US" sz="1050" b="0" i="0" u="none" strike="noStrike" cap="none" spc="0">
                        <a:solidFill>
                          <a:schemeClr val="tx1"/>
                        </a:solidFill>
                        <a:effectLst/>
                        <a:latin typeface="Arial" panose="020B0604020202020204" pitchFamily="34" charset="0"/>
                      </a:endParaRPr>
                    </a:p>
                  </a:txBody>
                  <a:tcPr marL="44586" marR="4235" marT="12739" marB="95541" anchor="ct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noFill/>
                  </a:tcPr>
                </a:tc>
                <a:tc>
                  <a:txBody>
                    <a:bodyPr/>
                    <a:lstStyle/>
                    <a:p>
                      <a:pPr algn="ctr" fontAlgn="ctr">
                        <a:buNone/>
                      </a:pPr>
                      <a:r>
                        <a:rPr lang="en-US" sz="1050" u="none" strike="noStrike" cap="none" spc="0">
                          <a:solidFill>
                            <a:schemeClr val="tx1"/>
                          </a:solidFill>
                          <a:effectLst/>
                        </a:rPr>
                        <a:t>No visible cracking or excessive flex; brackets remain aligned</a:t>
                      </a:r>
                      <a:endParaRPr lang="en-US" sz="1050" b="0" i="0" u="none" strike="noStrike" cap="none" spc="0">
                        <a:solidFill>
                          <a:schemeClr val="tx1"/>
                        </a:solidFill>
                        <a:effectLst/>
                        <a:latin typeface="Arial" panose="020B0604020202020204" pitchFamily="34" charset="0"/>
                      </a:endParaRPr>
                    </a:p>
                  </a:txBody>
                  <a:tcPr marL="44586" marR="4235" marT="12739" marB="95541" anchor="ct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noFill/>
                  </a:tcPr>
                </a:tc>
                <a:tc>
                  <a:txBody>
                    <a:bodyPr/>
                    <a:lstStyle/>
                    <a:p>
                      <a:pPr algn="ctr" fontAlgn="ctr">
                        <a:buNone/>
                      </a:pPr>
                      <a:r>
                        <a:rPr lang="en-US" sz="1050" u="none" strike="noStrike" cap="none" spc="0">
                          <a:solidFill>
                            <a:schemeClr val="tx1"/>
                          </a:solidFill>
                          <a:effectLst/>
                        </a:rPr>
                        <a:t>Weights, calipers, camera, test stand</a:t>
                      </a:r>
                      <a:endParaRPr lang="en-US" sz="1050" b="0" i="0" u="none" strike="noStrike" cap="none" spc="0">
                        <a:solidFill>
                          <a:schemeClr val="tx1"/>
                        </a:solidFill>
                        <a:effectLst/>
                        <a:latin typeface="Arial" panose="020B0604020202020204" pitchFamily="34" charset="0"/>
                      </a:endParaRPr>
                    </a:p>
                  </a:txBody>
                  <a:tcPr marL="44586" marR="4235" marT="12739" marB="95541" anchor="ct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noFill/>
                  </a:tcPr>
                </a:tc>
                <a:extLst>
                  <a:ext uri="{0D108BD9-81ED-4DB2-BD59-A6C34878D82A}">
                    <a16:rowId xmlns:a16="http://schemas.microsoft.com/office/drawing/2014/main" val="450736663"/>
                  </a:ext>
                </a:extLst>
              </a:tr>
              <a:tr h="645588">
                <a:tc>
                  <a:txBody>
                    <a:bodyPr/>
                    <a:lstStyle/>
                    <a:p>
                      <a:pPr algn="ctr" fontAlgn="ctr">
                        <a:buNone/>
                      </a:pPr>
                      <a:r>
                        <a:rPr lang="en-US" sz="1050" u="none" strike="noStrike" cap="none" spc="0">
                          <a:solidFill>
                            <a:schemeClr val="tx1"/>
                          </a:solidFill>
                          <a:effectLst/>
                        </a:rPr>
                        <a:t>Bearing Friction Test</a:t>
                      </a:r>
                      <a:endParaRPr lang="en-US" sz="1050" b="0" i="0" u="none" strike="noStrike" cap="none" spc="0">
                        <a:solidFill>
                          <a:schemeClr val="tx1"/>
                        </a:solidFill>
                        <a:effectLst/>
                        <a:latin typeface="Arial" panose="020B0604020202020204" pitchFamily="34" charset="0"/>
                      </a:endParaRPr>
                    </a:p>
                  </a:txBody>
                  <a:tcPr marL="44586" marR="4235" marT="12739" marB="95541" anchor="ctr">
                    <a:lnL w="12700" cap="flat" cmpd="sng" algn="ctr">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fontAlgn="ctr">
                        <a:buNone/>
                      </a:pPr>
                      <a:r>
                        <a:rPr lang="en-US" sz="1050" u="none" strike="noStrike" cap="none" spc="0">
                          <a:solidFill>
                            <a:schemeClr val="tx1"/>
                          </a:solidFill>
                          <a:effectLst/>
                        </a:rPr>
                        <a:t>Verify smooth pendulum motion</a:t>
                      </a:r>
                      <a:endParaRPr lang="en-US" sz="1050" b="0" i="0" u="none" strike="noStrike" cap="none" spc="0">
                        <a:solidFill>
                          <a:schemeClr val="tx1"/>
                        </a:solidFill>
                        <a:effectLst/>
                        <a:latin typeface="Arial" panose="020B0604020202020204" pitchFamily="34" charset="0"/>
                      </a:endParaRPr>
                    </a:p>
                  </a:txBody>
                  <a:tcPr marL="44586" marR="4235" marT="12739" marB="95541"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fontAlgn="ctr">
                        <a:buNone/>
                      </a:pPr>
                      <a:r>
                        <a:rPr lang="en-US" sz="1050" u="none" strike="noStrike" cap="none" spc="0">
                          <a:solidFill>
                            <a:schemeClr val="tx1"/>
                          </a:solidFill>
                          <a:effectLst/>
                        </a:rPr>
                        <a:t>Rotate pendulum manually and record resistance torque</a:t>
                      </a:r>
                      <a:endParaRPr lang="en-US" sz="1050" b="0" i="0" u="none" strike="noStrike" cap="none" spc="0">
                        <a:solidFill>
                          <a:schemeClr val="tx1"/>
                        </a:solidFill>
                        <a:effectLst/>
                        <a:latin typeface="Arial" panose="020B0604020202020204" pitchFamily="34" charset="0"/>
                      </a:endParaRPr>
                    </a:p>
                  </a:txBody>
                  <a:tcPr marL="44586" marR="4235" marT="12739" marB="95541"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fontAlgn="ctr">
                        <a:buNone/>
                      </a:pPr>
                      <a:r>
                        <a:rPr lang="en-US" sz="1050" u="none" strike="noStrike" cap="none" spc="0">
                          <a:solidFill>
                            <a:schemeClr val="tx1"/>
                          </a:solidFill>
                          <a:effectLst/>
                        </a:rPr>
                        <a:t>Bearings rotate freely with minimal resistance</a:t>
                      </a:r>
                      <a:endParaRPr lang="en-US" sz="1050" b="0" i="0" u="none" strike="noStrike" cap="none" spc="0">
                        <a:solidFill>
                          <a:schemeClr val="tx1"/>
                        </a:solidFill>
                        <a:effectLst/>
                        <a:latin typeface="Arial" panose="020B0604020202020204" pitchFamily="34" charset="0"/>
                      </a:endParaRPr>
                    </a:p>
                  </a:txBody>
                  <a:tcPr marL="44586" marR="4235" marT="12739" marB="95541"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fontAlgn="ctr">
                        <a:buNone/>
                      </a:pPr>
                      <a:r>
                        <a:rPr lang="en-US" sz="1050" u="none" strike="noStrike" cap="none" spc="0">
                          <a:solidFill>
                            <a:schemeClr val="tx1"/>
                          </a:solidFill>
                          <a:effectLst/>
                        </a:rPr>
                        <a:t>Torque gauge, bearing alignment jig</a:t>
                      </a:r>
                      <a:endParaRPr lang="en-US" sz="1050" b="0" i="0" u="none" strike="noStrike" cap="none" spc="0">
                        <a:solidFill>
                          <a:schemeClr val="tx1"/>
                        </a:solidFill>
                        <a:effectLst/>
                        <a:latin typeface="Arial" panose="020B0604020202020204" pitchFamily="34" charset="0"/>
                      </a:endParaRPr>
                    </a:p>
                  </a:txBody>
                  <a:tcPr marL="44586" marR="4235" marT="12739" marB="95541"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772100449"/>
                  </a:ext>
                </a:extLst>
              </a:tr>
              <a:tr h="645588">
                <a:tc>
                  <a:txBody>
                    <a:bodyPr/>
                    <a:lstStyle/>
                    <a:p>
                      <a:pPr algn="ctr" fontAlgn="ctr">
                        <a:buNone/>
                      </a:pPr>
                      <a:r>
                        <a:rPr lang="en-US" sz="1050" u="none" strike="noStrike" cap="none" spc="0">
                          <a:solidFill>
                            <a:schemeClr val="tx1"/>
                          </a:solidFill>
                          <a:effectLst/>
                        </a:rPr>
                        <a:t>Motor Torque Test</a:t>
                      </a:r>
                      <a:endParaRPr lang="en-US" sz="1050" b="0" i="0" u="none" strike="noStrike" cap="none" spc="0">
                        <a:solidFill>
                          <a:schemeClr val="tx1"/>
                        </a:solidFill>
                        <a:effectLst/>
                        <a:latin typeface="Arial" panose="020B0604020202020204" pitchFamily="34" charset="0"/>
                      </a:endParaRPr>
                    </a:p>
                  </a:txBody>
                  <a:tcPr marL="44586" marR="4235" marT="12739" marB="95541" anchor="ctr">
                    <a:lnL w="12700" cap="flat" cmpd="sng" algn="ctr">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fontAlgn="ctr">
                        <a:buNone/>
                      </a:pPr>
                      <a:r>
                        <a:rPr lang="en-US" sz="1050" u="none" strike="noStrike" cap="none" spc="0">
                          <a:solidFill>
                            <a:schemeClr val="tx1"/>
                          </a:solidFill>
                          <a:effectLst/>
                        </a:rPr>
                        <a:t>Confirm motor capability under load</a:t>
                      </a:r>
                      <a:endParaRPr lang="en-US" sz="1050" b="0" i="0" u="none" strike="noStrike" cap="none" spc="0">
                        <a:solidFill>
                          <a:schemeClr val="tx1"/>
                        </a:solidFill>
                        <a:effectLst/>
                        <a:latin typeface="Arial" panose="020B0604020202020204" pitchFamily="34" charset="0"/>
                      </a:endParaRPr>
                    </a:p>
                  </a:txBody>
                  <a:tcPr marL="44586" marR="4235" marT="12739" marB="95541"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fontAlgn="ctr">
                        <a:buNone/>
                      </a:pPr>
                      <a:r>
                        <a:rPr lang="en-US" sz="1050" u="none" strike="noStrike" cap="none" spc="0">
                          <a:solidFill>
                            <a:schemeClr val="tx1"/>
                          </a:solidFill>
                          <a:effectLst/>
                        </a:rPr>
                        <a:t>Run motors with incremental loads; measure speed and stall torque</a:t>
                      </a:r>
                      <a:endParaRPr lang="en-US" sz="1050" b="0" i="0" u="none" strike="noStrike" cap="none" spc="0">
                        <a:solidFill>
                          <a:schemeClr val="tx1"/>
                        </a:solidFill>
                        <a:effectLst/>
                        <a:latin typeface="Arial" panose="020B0604020202020204" pitchFamily="34" charset="0"/>
                      </a:endParaRPr>
                    </a:p>
                  </a:txBody>
                  <a:tcPr marL="44586" marR="4235" marT="12739" marB="95541"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fontAlgn="ctr">
                        <a:buNone/>
                      </a:pPr>
                      <a:r>
                        <a:rPr lang="en-US" sz="1050" u="none" strike="noStrike" cap="none" spc="0">
                          <a:solidFill>
                            <a:schemeClr val="tx1"/>
                          </a:solidFill>
                          <a:effectLst/>
                        </a:rPr>
                        <a:t>Motors meet or exceed required torque; no overheating</a:t>
                      </a:r>
                      <a:endParaRPr lang="en-US" sz="1050" b="0" i="0" u="none" strike="noStrike" cap="none" spc="0">
                        <a:solidFill>
                          <a:schemeClr val="tx1"/>
                        </a:solidFill>
                        <a:effectLst/>
                        <a:latin typeface="Arial" panose="020B0604020202020204" pitchFamily="34" charset="0"/>
                      </a:endParaRPr>
                    </a:p>
                  </a:txBody>
                  <a:tcPr marL="44586" marR="4235" marT="12739" marB="95541"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fontAlgn="ctr">
                        <a:buNone/>
                      </a:pPr>
                      <a:r>
                        <a:rPr lang="en-US" sz="1050" u="none" strike="noStrike" cap="none" spc="0">
                          <a:solidFill>
                            <a:schemeClr val="tx1"/>
                          </a:solidFill>
                          <a:effectLst/>
                        </a:rPr>
                        <a:t>Arduino, tachometer, load rig, multimeter</a:t>
                      </a:r>
                      <a:endParaRPr lang="en-US" sz="1050" b="0" i="0" u="none" strike="noStrike" cap="none" spc="0">
                        <a:solidFill>
                          <a:schemeClr val="tx1"/>
                        </a:solidFill>
                        <a:effectLst/>
                        <a:latin typeface="Arial" panose="020B0604020202020204" pitchFamily="34" charset="0"/>
                      </a:endParaRPr>
                    </a:p>
                  </a:txBody>
                  <a:tcPr marL="44586" marR="4235" marT="12739" marB="95541"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2807130898"/>
                  </a:ext>
                </a:extLst>
              </a:tr>
              <a:tr h="645588">
                <a:tc>
                  <a:txBody>
                    <a:bodyPr/>
                    <a:lstStyle/>
                    <a:p>
                      <a:pPr algn="ctr" fontAlgn="ctr">
                        <a:buNone/>
                      </a:pPr>
                      <a:r>
                        <a:rPr lang="en-US" sz="1050" u="none" strike="noStrike" cap="none" spc="0">
                          <a:solidFill>
                            <a:schemeClr val="tx1"/>
                          </a:solidFill>
                          <a:effectLst/>
                        </a:rPr>
                        <a:t>Driver Thermal Test</a:t>
                      </a:r>
                      <a:endParaRPr lang="en-US" sz="1050" b="0" i="0" u="none" strike="noStrike" cap="none" spc="0">
                        <a:solidFill>
                          <a:schemeClr val="tx1"/>
                        </a:solidFill>
                        <a:effectLst/>
                        <a:latin typeface="Arial" panose="020B0604020202020204" pitchFamily="34" charset="0"/>
                      </a:endParaRPr>
                    </a:p>
                  </a:txBody>
                  <a:tcPr marL="44586" marR="4235" marT="12739" marB="95541" anchor="ctr">
                    <a:lnL w="12700" cap="flat" cmpd="sng" algn="ctr">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fontAlgn="ctr">
                        <a:buNone/>
                      </a:pPr>
                      <a:r>
                        <a:rPr lang="en-US" sz="1050" u="none" strike="noStrike" cap="none" spc="0">
                          <a:solidFill>
                            <a:schemeClr val="tx1"/>
                          </a:solidFill>
                          <a:effectLst/>
                        </a:rPr>
                        <a:t>Validate L293D thermal stability</a:t>
                      </a:r>
                      <a:endParaRPr lang="en-US" sz="1050" b="0" i="0" u="none" strike="noStrike" cap="none" spc="0">
                        <a:solidFill>
                          <a:schemeClr val="tx1"/>
                        </a:solidFill>
                        <a:effectLst/>
                        <a:latin typeface="Arial" panose="020B0604020202020204" pitchFamily="34" charset="0"/>
                      </a:endParaRPr>
                    </a:p>
                  </a:txBody>
                  <a:tcPr marL="44586" marR="4235" marT="12739" marB="95541"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fontAlgn="ctr">
                        <a:buNone/>
                      </a:pPr>
                      <a:r>
                        <a:rPr lang="en-US" sz="1050" u="none" strike="noStrike" cap="none" spc="0">
                          <a:solidFill>
                            <a:schemeClr val="tx1"/>
                          </a:solidFill>
                          <a:effectLst/>
                        </a:rPr>
                        <a:t>Continuous drive for 10–15 mins; monitor IC temperature</a:t>
                      </a:r>
                      <a:endParaRPr lang="en-US" sz="1050" b="0" i="0" u="none" strike="noStrike" cap="none" spc="0">
                        <a:solidFill>
                          <a:schemeClr val="tx1"/>
                        </a:solidFill>
                        <a:effectLst/>
                        <a:latin typeface="Arial" panose="020B0604020202020204" pitchFamily="34" charset="0"/>
                      </a:endParaRPr>
                    </a:p>
                  </a:txBody>
                  <a:tcPr marL="44586" marR="4235" marT="12739" marB="95541"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fontAlgn="ctr">
                        <a:buNone/>
                      </a:pPr>
                      <a:r>
                        <a:rPr lang="en-US" sz="1050" u="none" strike="noStrike" cap="none" spc="0">
                          <a:solidFill>
                            <a:schemeClr val="tx1"/>
                          </a:solidFill>
                          <a:effectLst/>
                        </a:rPr>
                        <a:t>Temperature remains within safe range (&lt;70°C)</a:t>
                      </a:r>
                      <a:endParaRPr lang="en-US" sz="1050" b="0" i="0" u="none" strike="noStrike" cap="none" spc="0">
                        <a:solidFill>
                          <a:schemeClr val="tx1"/>
                        </a:solidFill>
                        <a:effectLst/>
                        <a:latin typeface="Arial" panose="020B0604020202020204" pitchFamily="34" charset="0"/>
                      </a:endParaRPr>
                    </a:p>
                  </a:txBody>
                  <a:tcPr marL="44586" marR="4235" marT="12739" marB="95541"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fontAlgn="ctr">
                        <a:buNone/>
                      </a:pPr>
                      <a:r>
                        <a:rPr lang="en-US" sz="1050" u="none" strike="noStrike" cap="none" spc="0">
                          <a:solidFill>
                            <a:schemeClr val="tx1"/>
                          </a:solidFill>
                          <a:effectLst/>
                        </a:rPr>
                        <a:t>Thermocouple, Arduino, fan/heat sink</a:t>
                      </a:r>
                      <a:endParaRPr lang="en-US" sz="1050" b="0" i="0" u="none" strike="noStrike" cap="none" spc="0">
                        <a:solidFill>
                          <a:schemeClr val="tx1"/>
                        </a:solidFill>
                        <a:effectLst/>
                        <a:latin typeface="Arial" panose="020B0604020202020204" pitchFamily="34" charset="0"/>
                      </a:endParaRPr>
                    </a:p>
                  </a:txBody>
                  <a:tcPr marL="44586" marR="4235" marT="12739" marB="95541"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3161599550"/>
                  </a:ext>
                </a:extLst>
              </a:tr>
              <a:tr h="645588">
                <a:tc>
                  <a:txBody>
                    <a:bodyPr/>
                    <a:lstStyle/>
                    <a:p>
                      <a:pPr algn="ctr" fontAlgn="ctr">
                        <a:buNone/>
                      </a:pPr>
                      <a:r>
                        <a:rPr lang="en-US" sz="1050" u="none" strike="noStrike" cap="none" spc="0">
                          <a:solidFill>
                            <a:schemeClr val="tx1"/>
                          </a:solidFill>
                          <a:effectLst/>
                        </a:rPr>
                        <a:t>Sensor Accuracy Test</a:t>
                      </a:r>
                      <a:endParaRPr lang="en-US" sz="1050" b="0" i="0" u="none" strike="noStrike" cap="none" spc="0">
                        <a:solidFill>
                          <a:schemeClr val="tx1"/>
                        </a:solidFill>
                        <a:effectLst/>
                        <a:latin typeface="Arial" panose="020B0604020202020204" pitchFamily="34" charset="0"/>
                      </a:endParaRPr>
                    </a:p>
                  </a:txBody>
                  <a:tcPr marL="44586" marR="4235" marT="12739" marB="95541" anchor="ctr">
                    <a:lnL w="12700" cap="flat" cmpd="sng" algn="ctr">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fontAlgn="ctr">
                        <a:buNone/>
                      </a:pPr>
                      <a:r>
                        <a:rPr lang="en-US" sz="1050" u="none" strike="noStrike" cap="none" spc="0">
                          <a:solidFill>
                            <a:schemeClr val="tx1"/>
                          </a:solidFill>
                          <a:effectLst/>
                        </a:rPr>
                        <a:t>Verify potentiometer angle readings</a:t>
                      </a:r>
                      <a:endParaRPr lang="en-US" sz="1050" b="0" i="0" u="none" strike="noStrike" cap="none" spc="0">
                        <a:solidFill>
                          <a:schemeClr val="tx1"/>
                        </a:solidFill>
                        <a:effectLst/>
                        <a:latin typeface="Arial" panose="020B0604020202020204" pitchFamily="34" charset="0"/>
                      </a:endParaRPr>
                    </a:p>
                  </a:txBody>
                  <a:tcPr marL="44586" marR="4235" marT="12739" marB="95541"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fontAlgn="ctr">
                        <a:buNone/>
                      </a:pPr>
                      <a:r>
                        <a:rPr lang="en-US" sz="1050" u="none" strike="noStrike" cap="none" spc="0">
                          <a:solidFill>
                            <a:schemeClr val="tx1"/>
                          </a:solidFill>
                          <a:effectLst/>
                        </a:rPr>
                        <a:t>Sweep pendulum through full range; compare analog readings to actual angles</a:t>
                      </a:r>
                      <a:endParaRPr lang="en-US" sz="1050" b="0" i="0" u="none" strike="noStrike" cap="none" spc="0">
                        <a:solidFill>
                          <a:schemeClr val="tx1"/>
                        </a:solidFill>
                        <a:effectLst/>
                        <a:latin typeface="Arial" panose="020B0604020202020204" pitchFamily="34" charset="0"/>
                      </a:endParaRPr>
                    </a:p>
                  </a:txBody>
                  <a:tcPr marL="44586" marR="4235" marT="12739" marB="95541"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fontAlgn="ctr">
                        <a:buNone/>
                      </a:pPr>
                      <a:r>
                        <a:rPr lang="en-US" sz="1050" u="none" strike="noStrike" cap="none" spc="0">
                          <a:solidFill>
                            <a:schemeClr val="tx1"/>
                          </a:solidFill>
                          <a:effectLst/>
                        </a:rPr>
                        <a:t>Linear and repeatable voltage response</a:t>
                      </a:r>
                      <a:endParaRPr lang="en-US" sz="1050" b="0" i="0" u="none" strike="noStrike" cap="none" spc="0">
                        <a:solidFill>
                          <a:schemeClr val="tx1"/>
                        </a:solidFill>
                        <a:effectLst/>
                        <a:latin typeface="Arial" panose="020B0604020202020204" pitchFamily="34" charset="0"/>
                      </a:endParaRPr>
                    </a:p>
                  </a:txBody>
                  <a:tcPr marL="44586" marR="4235" marT="12739" marB="95541"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fontAlgn="ctr">
                        <a:buNone/>
                      </a:pPr>
                      <a:r>
                        <a:rPr lang="en-US" sz="1050" u="none" strike="noStrike" cap="none" spc="0">
                          <a:solidFill>
                            <a:schemeClr val="tx1"/>
                          </a:solidFill>
                          <a:effectLst/>
                        </a:rPr>
                        <a:t>Arduino, protractor, multimeter, data logger</a:t>
                      </a:r>
                      <a:endParaRPr lang="en-US" sz="1050" b="0" i="0" u="none" strike="noStrike" cap="none" spc="0">
                        <a:solidFill>
                          <a:schemeClr val="tx1"/>
                        </a:solidFill>
                        <a:effectLst/>
                        <a:latin typeface="Arial" panose="020B0604020202020204" pitchFamily="34" charset="0"/>
                      </a:endParaRPr>
                    </a:p>
                  </a:txBody>
                  <a:tcPr marL="44586" marR="4235" marT="12739" marB="95541"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282291346"/>
                  </a:ext>
                </a:extLst>
              </a:tr>
              <a:tr h="645588">
                <a:tc>
                  <a:txBody>
                    <a:bodyPr/>
                    <a:lstStyle/>
                    <a:p>
                      <a:pPr algn="ctr" fontAlgn="ctr">
                        <a:buNone/>
                      </a:pPr>
                      <a:r>
                        <a:rPr lang="en-US" sz="1050" u="none" strike="noStrike" cap="none" spc="0">
                          <a:solidFill>
                            <a:schemeClr val="tx1"/>
                          </a:solidFill>
                          <a:effectLst/>
                        </a:rPr>
                        <a:t>PID Tuning / Control Test</a:t>
                      </a:r>
                      <a:endParaRPr lang="en-US" sz="1050" b="0" i="0" u="none" strike="noStrike" cap="none" spc="0">
                        <a:solidFill>
                          <a:schemeClr val="tx1"/>
                        </a:solidFill>
                        <a:effectLst/>
                        <a:latin typeface="Arial" panose="020B0604020202020204" pitchFamily="34" charset="0"/>
                      </a:endParaRPr>
                    </a:p>
                  </a:txBody>
                  <a:tcPr marL="44586" marR="4235" marT="12739" marB="95541" anchor="ctr">
                    <a:lnL w="12700" cap="flat" cmpd="sng" algn="ctr">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fontAlgn="ctr">
                        <a:buNone/>
                      </a:pPr>
                      <a:r>
                        <a:rPr lang="en-US" sz="1050" u="none" strike="noStrike" cap="none" spc="0">
                          <a:solidFill>
                            <a:schemeClr val="tx1"/>
                          </a:solidFill>
                          <a:effectLst/>
                        </a:rPr>
                        <a:t>Validate balancing and control stability</a:t>
                      </a:r>
                      <a:endParaRPr lang="en-US" sz="1050" b="0" i="0" u="none" strike="noStrike" cap="none" spc="0">
                        <a:solidFill>
                          <a:schemeClr val="tx1"/>
                        </a:solidFill>
                        <a:effectLst/>
                        <a:latin typeface="Arial" panose="020B0604020202020204" pitchFamily="34" charset="0"/>
                      </a:endParaRPr>
                    </a:p>
                  </a:txBody>
                  <a:tcPr marL="44586" marR="4235" marT="12739" marB="95541"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fontAlgn="ctr">
                        <a:buNone/>
                      </a:pPr>
                      <a:r>
                        <a:rPr lang="en-US" sz="1050" u="none" strike="noStrike" cap="none" spc="0">
                          <a:solidFill>
                            <a:schemeClr val="tx1"/>
                          </a:solidFill>
                          <a:effectLst/>
                        </a:rPr>
                        <a:t>Run robot on flat surface, log tilt and motor response</a:t>
                      </a:r>
                      <a:endParaRPr lang="en-US" sz="1050" b="0" i="0" u="none" strike="noStrike" cap="none" spc="0">
                        <a:solidFill>
                          <a:schemeClr val="tx1"/>
                        </a:solidFill>
                        <a:effectLst/>
                        <a:latin typeface="Arial" panose="020B0604020202020204" pitchFamily="34" charset="0"/>
                      </a:endParaRPr>
                    </a:p>
                  </a:txBody>
                  <a:tcPr marL="44586" marR="4235" marT="12739" marB="95541"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fontAlgn="ctr">
                        <a:buNone/>
                      </a:pPr>
                      <a:r>
                        <a:rPr lang="en-US" sz="1050" u="none" strike="noStrike" cap="none" spc="0">
                          <a:solidFill>
                            <a:schemeClr val="tx1"/>
                          </a:solidFill>
                          <a:effectLst/>
                        </a:rPr>
                        <a:t>Robot self-stabilizes within ±5° tilt; no oscillation</a:t>
                      </a:r>
                      <a:endParaRPr lang="en-US" sz="1050" b="0" i="0" u="none" strike="noStrike" cap="none" spc="0">
                        <a:solidFill>
                          <a:schemeClr val="tx1"/>
                        </a:solidFill>
                        <a:effectLst/>
                        <a:latin typeface="Arial" panose="020B0604020202020204" pitchFamily="34" charset="0"/>
                      </a:endParaRPr>
                    </a:p>
                  </a:txBody>
                  <a:tcPr marL="44586" marR="4235" marT="12739" marB="95541"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fontAlgn="ctr">
                        <a:buNone/>
                      </a:pPr>
                      <a:r>
                        <a:rPr lang="en-US" sz="1050" u="none" strike="noStrike" cap="none" spc="0">
                          <a:solidFill>
                            <a:schemeClr val="tx1"/>
                          </a:solidFill>
                          <a:effectLst/>
                        </a:rPr>
                        <a:t>Arduino, test stand, data logger</a:t>
                      </a:r>
                      <a:endParaRPr lang="en-US" sz="1050" b="0" i="0" u="none" strike="noStrike" cap="none" spc="0">
                        <a:solidFill>
                          <a:schemeClr val="tx1"/>
                        </a:solidFill>
                        <a:effectLst/>
                        <a:latin typeface="Arial" panose="020B0604020202020204" pitchFamily="34" charset="0"/>
                      </a:endParaRPr>
                    </a:p>
                  </a:txBody>
                  <a:tcPr marL="44586" marR="4235" marT="12739" marB="95541"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3284475657"/>
                  </a:ext>
                </a:extLst>
              </a:tr>
              <a:tr h="645588">
                <a:tc>
                  <a:txBody>
                    <a:bodyPr/>
                    <a:lstStyle/>
                    <a:p>
                      <a:pPr algn="ctr" fontAlgn="ctr">
                        <a:buNone/>
                      </a:pPr>
                      <a:r>
                        <a:rPr lang="en-US" sz="1050" u="none" strike="noStrike" cap="none" spc="0">
                          <a:solidFill>
                            <a:schemeClr val="tx1"/>
                          </a:solidFill>
                          <a:effectLst/>
                        </a:rPr>
                        <a:t>Battery Runtime Test</a:t>
                      </a:r>
                      <a:endParaRPr lang="en-US" sz="1050" b="0" i="0" u="none" strike="noStrike" cap="none" spc="0">
                        <a:solidFill>
                          <a:schemeClr val="tx1"/>
                        </a:solidFill>
                        <a:effectLst/>
                        <a:latin typeface="Arial" panose="020B0604020202020204" pitchFamily="34" charset="0"/>
                      </a:endParaRPr>
                    </a:p>
                  </a:txBody>
                  <a:tcPr marL="44586" marR="4235" marT="12739" marB="95541" anchor="ctr">
                    <a:lnL w="12700" cap="flat" cmpd="sng" algn="ctr">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fontAlgn="ctr">
                        <a:buNone/>
                      </a:pPr>
                      <a:r>
                        <a:rPr lang="en-US" sz="1050" u="none" strike="noStrike" cap="none" spc="0">
                          <a:solidFill>
                            <a:schemeClr val="tx1"/>
                          </a:solidFill>
                          <a:effectLst/>
                        </a:rPr>
                        <a:t>Confirm power capacity and consistency</a:t>
                      </a:r>
                      <a:endParaRPr lang="en-US" sz="1050" b="0" i="0" u="none" strike="noStrike" cap="none" spc="0">
                        <a:solidFill>
                          <a:schemeClr val="tx1"/>
                        </a:solidFill>
                        <a:effectLst/>
                        <a:latin typeface="Arial" panose="020B0604020202020204" pitchFamily="34" charset="0"/>
                      </a:endParaRPr>
                    </a:p>
                  </a:txBody>
                  <a:tcPr marL="44586" marR="4235" marT="12739" marB="95541"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fontAlgn="ctr">
                        <a:buNone/>
                      </a:pPr>
                      <a:r>
                        <a:rPr lang="en-US" sz="1050" u="none" strike="noStrike" cap="none" spc="0">
                          <a:solidFill>
                            <a:schemeClr val="tx1"/>
                          </a:solidFill>
                          <a:effectLst/>
                        </a:rPr>
                        <a:t>Run full system until battery cutoff</a:t>
                      </a:r>
                      <a:endParaRPr lang="en-US" sz="1050" b="0" i="0" u="none" strike="noStrike" cap="none" spc="0">
                        <a:solidFill>
                          <a:schemeClr val="tx1"/>
                        </a:solidFill>
                        <a:effectLst/>
                        <a:latin typeface="Arial" panose="020B0604020202020204" pitchFamily="34" charset="0"/>
                      </a:endParaRPr>
                    </a:p>
                  </a:txBody>
                  <a:tcPr marL="44586" marR="4235" marT="12739" marB="95541"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fontAlgn="ctr">
                        <a:buNone/>
                      </a:pPr>
                      <a:r>
                        <a:rPr lang="en-US" sz="1050" u="none" strike="noStrike" cap="none" spc="0">
                          <a:solidFill>
                            <a:schemeClr val="tx1"/>
                          </a:solidFill>
                          <a:effectLst/>
                        </a:rPr>
                        <a:t>Operates for entire demo duration without brownout</a:t>
                      </a:r>
                      <a:endParaRPr lang="en-US" sz="1050" b="0" i="0" u="none" strike="noStrike" cap="none" spc="0">
                        <a:solidFill>
                          <a:schemeClr val="tx1"/>
                        </a:solidFill>
                        <a:effectLst/>
                        <a:latin typeface="Arial" panose="020B0604020202020204" pitchFamily="34" charset="0"/>
                      </a:endParaRPr>
                    </a:p>
                  </a:txBody>
                  <a:tcPr marL="44586" marR="4235" marT="12739" marB="95541"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fontAlgn="ctr">
                        <a:buNone/>
                      </a:pPr>
                      <a:r>
                        <a:rPr lang="en-US" sz="1050" u="none" strike="noStrike" cap="none" spc="0">
                          <a:solidFill>
                            <a:schemeClr val="tx1"/>
                          </a:solidFill>
                          <a:effectLst/>
                        </a:rPr>
                        <a:t>Battery, stopwatch, voltage monitor</a:t>
                      </a:r>
                      <a:endParaRPr lang="en-US" sz="1050" b="0" i="0" u="none" strike="noStrike" cap="none" spc="0">
                        <a:solidFill>
                          <a:schemeClr val="tx1"/>
                        </a:solidFill>
                        <a:effectLst/>
                        <a:latin typeface="Arial" panose="020B0604020202020204" pitchFamily="34" charset="0"/>
                      </a:endParaRPr>
                    </a:p>
                  </a:txBody>
                  <a:tcPr marL="44586" marR="4235" marT="12739" marB="95541"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389009845"/>
                  </a:ext>
                </a:extLst>
              </a:tr>
            </a:tbl>
          </a:graphicData>
        </a:graphic>
      </p:graphicFrame>
      <p:sp>
        <p:nvSpPr>
          <p:cNvPr id="4" name="TextBox 3">
            <a:extLst>
              <a:ext uri="{FF2B5EF4-FFF2-40B4-BE49-F238E27FC236}">
                <a16:creationId xmlns:a16="http://schemas.microsoft.com/office/drawing/2014/main" id="{92749B45-DBF2-A1B4-48EB-4F16C3FD4A03}"/>
              </a:ext>
            </a:extLst>
          </p:cNvPr>
          <p:cNvSpPr txBox="1"/>
          <p:nvPr/>
        </p:nvSpPr>
        <p:spPr>
          <a:xfrm>
            <a:off x="-12770" y="6486926"/>
            <a:ext cx="34222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Andres – 18</a:t>
            </a:r>
          </a:p>
        </p:txBody>
      </p:sp>
    </p:spTree>
    <p:extLst>
      <p:ext uri="{BB962C8B-B14F-4D97-AF65-F5344CB8AC3E}">
        <p14:creationId xmlns:p14="http://schemas.microsoft.com/office/powerpoint/2010/main" val="1014819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008399-8233-6F5A-28F0-94FA97550BFB}"/>
            </a:ext>
          </a:extLst>
        </p:cNvPr>
        <p:cNvGrpSpPr/>
        <p:nvPr/>
      </p:nvGrpSpPr>
      <p:grpSpPr>
        <a:xfrm>
          <a:off x="0" y="0"/>
          <a:ext cx="0" cy="0"/>
          <a:chOff x="0" y="0"/>
          <a:chExt cx="0" cy="0"/>
        </a:xfrm>
      </p:grpSpPr>
      <p:sp useBgFill="1">
        <p:nvSpPr>
          <p:cNvPr id="151" name="Rectangle 150">
            <a:extLst>
              <a:ext uri="{FF2B5EF4-FFF2-40B4-BE49-F238E27FC236}">
                <a16:creationId xmlns:a16="http://schemas.microsoft.com/office/drawing/2014/main" id="{A173122F-D466-4F08-90FA-0038F7AC2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52" name="Group 151">
            <a:extLst>
              <a:ext uri="{FF2B5EF4-FFF2-40B4-BE49-F238E27FC236}">
                <a16:creationId xmlns:a16="http://schemas.microsoft.com/office/drawing/2014/main" id="{B19EC7B8-C390-4F1B-8960-E6D3245103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94" name="Straight Connector 93">
              <a:extLst>
                <a:ext uri="{FF2B5EF4-FFF2-40B4-BE49-F238E27FC236}">
                  <a16:creationId xmlns:a16="http://schemas.microsoft.com/office/drawing/2014/main" id="{7CEE1CC1-2CD0-4957-8A12-48FA80C0CC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34901FEB-A7C2-457B-A124-AD433B0417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C76048A8-79AA-454C-BD3E-3004F74268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7B51975-25FE-4328-9815-2AA302F28A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440B47E-6D3E-4978-B887-B53DA0BFF5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D94D0A1-D760-40DE-B758-008B93D588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9E590CB-0538-40D7-9CAC-1BBD39CC27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D7C67DA-B2AA-46E2-8065-1F862A6F7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0C2ED54-1B65-4F4A-B14B-41FC05B372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AE5BBBC-F576-4D54-BF67-C00BB1F4F9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90D490E7-12F8-40DC-A9C1-D119667EEF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C855383-9F21-4BDA-8FCA-22AF3D69FF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C3E600C-E08A-418E-B30E-2B0FC15DF9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980D58F-BD3F-4B47-9BD2-888B0D9D19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43544818-9B28-4A71-8D7B-80727A5326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101FFBC7-035F-48C5-91FA-4A4973FCD6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6195BC5-BB4E-4F3F-8378-0B308B4252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2404171-AF5C-4FA1-9D4E-DCF75562BD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AD45A86-9385-473D-9DBF-565E0A94AF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BA5A228-913F-4D4F-AB25-5372936246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A87E8BFE-D92E-4EB3-ADD1-FB75CAA683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8756FCD-8335-4089-B4EE-13D629E53E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A9707D7B-937E-4DC3-87BA-B7B7042682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AB1A72DC-3F29-4488-9051-C21E1CBB7E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56DAD76-815C-4F16-98CF-8E8BE1965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AF2F8C5-6691-4EBD-B42E-4B17DF1ED2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D32ED14D-1C00-41C8-849C-030A1434E4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62F296F5-9867-45CA-BF0A-EF216F6A80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53B72471-9DB5-428B-AF52-E11E03B9FD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B8656B49-5277-4610-BD7B-F5D98170B5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F1A47399-8F78-4DB1-BD21-1166BCB267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54" name="Right Triangle 153">
            <a:extLst>
              <a:ext uri="{FF2B5EF4-FFF2-40B4-BE49-F238E27FC236}">
                <a16:creationId xmlns:a16="http://schemas.microsoft.com/office/drawing/2014/main" id="{F952A221-69C2-46B3-890D-354CA5961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152530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B64F454-B528-F3CB-B216-0F7C55885F09}"/>
              </a:ext>
            </a:extLst>
          </p:cNvPr>
          <p:cNvSpPr>
            <a:spLocks noGrp="1"/>
          </p:cNvSpPr>
          <p:nvPr>
            <p:ph type="ctrTitle"/>
          </p:nvPr>
        </p:nvSpPr>
        <p:spPr>
          <a:xfrm>
            <a:off x="691078" y="722904"/>
            <a:ext cx="5408713" cy="1410378"/>
          </a:xfrm>
        </p:spPr>
        <p:txBody>
          <a:bodyPr anchor="b">
            <a:normAutofit/>
          </a:bodyPr>
          <a:lstStyle/>
          <a:p>
            <a:r>
              <a:rPr lang="en-US"/>
              <a:t>Robot 2 - FMEA</a:t>
            </a:r>
          </a:p>
        </p:txBody>
      </p:sp>
      <p:sp>
        <p:nvSpPr>
          <p:cNvPr id="3" name="Subtitle 2">
            <a:extLst>
              <a:ext uri="{FF2B5EF4-FFF2-40B4-BE49-F238E27FC236}">
                <a16:creationId xmlns:a16="http://schemas.microsoft.com/office/drawing/2014/main" id="{85C9F972-799A-A2C1-18DC-4ABC4D794673}"/>
              </a:ext>
            </a:extLst>
          </p:cNvPr>
          <p:cNvSpPr>
            <a:spLocks noGrp="1"/>
          </p:cNvSpPr>
          <p:nvPr>
            <p:ph type="subTitle" idx="1"/>
          </p:nvPr>
        </p:nvSpPr>
        <p:spPr>
          <a:xfrm>
            <a:off x="6556948" y="727259"/>
            <a:ext cx="4433253" cy="1406024"/>
          </a:xfrm>
        </p:spPr>
        <p:txBody>
          <a:bodyPr anchor="b">
            <a:normAutofit/>
          </a:bodyPr>
          <a:lstStyle/>
          <a:p>
            <a:pPr marL="342900" indent="-342900">
              <a:buFont typeface="Arial" panose="020B0604020202020204" pitchFamily="34" charset="0"/>
              <a:buChar char="•"/>
            </a:pPr>
            <a:r>
              <a:rPr lang="en-US" dirty="0"/>
              <a:t>Used for Both our Prototype and our Final Design (Ball-on-Plate)</a:t>
            </a:r>
          </a:p>
        </p:txBody>
      </p:sp>
      <p:graphicFrame>
        <p:nvGraphicFramePr>
          <p:cNvPr id="7" name="Table 6">
            <a:extLst>
              <a:ext uri="{FF2B5EF4-FFF2-40B4-BE49-F238E27FC236}">
                <a16:creationId xmlns:a16="http://schemas.microsoft.com/office/drawing/2014/main" id="{785FE29D-2419-E5EA-E18A-9C93CF4D8745}"/>
              </a:ext>
            </a:extLst>
          </p:cNvPr>
          <p:cNvGraphicFramePr>
            <a:graphicFrameLocks noGrp="1"/>
          </p:cNvGraphicFramePr>
          <p:nvPr>
            <p:extLst>
              <p:ext uri="{D42A27DB-BD31-4B8C-83A1-F6EECF244321}">
                <p14:modId xmlns:p14="http://schemas.microsoft.com/office/powerpoint/2010/main" val="1189164935"/>
              </p:ext>
            </p:extLst>
          </p:nvPr>
        </p:nvGraphicFramePr>
        <p:xfrm>
          <a:off x="677374" y="2546548"/>
          <a:ext cx="10325596" cy="3388910"/>
        </p:xfrm>
        <a:graphic>
          <a:graphicData uri="http://schemas.openxmlformats.org/drawingml/2006/table">
            <a:tbl>
              <a:tblPr firstRow="1" bandRow="1">
                <a:tableStyleId>{5C22544A-7EE6-4342-B048-85BDC9FD1C3A}</a:tableStyleId>
              </a:tblPr>
              <a:tblGrid>
                <a:gridCol w="806348">
                  <a:extLst>
                    <a:ext uri="{9D8B030D-6E8A-4147-A177-3AD203B41FA5}">
                      <a16:colId xmlns:a16="http://schemas.microsoft.com/office/drawing/2014/main" val="3345136937"/>
                    </a:ext>
                  </a:extLst>
                </a:gridCol>
                <a:gridCol w="706092">
                  <a:extLst>
                    <a:ext uri="{9D8B030D-6E8A-4147-A177-3AD203B41FA5}">
                      <a16:colId xmlns:a16="http://schemas.microsoft.com/office/drawing/2014/main" val="3215049668"/>
                    </a:ext>
                  </a:extLst>
                </a:gridCol>
                <a:gridCol w="1084670">
                  <a:extLst>
                    <a:ext uri="{9D8B030D-6E8A-4147-A177-3AD203B41FA5}">
                      <a16:colId xmlns:a16="http://schemas.microsoft.com/office/drawing/2014/main" val="2364635015"/>
                    </a:ext>
                  </a:extLst>
                </a:gridCol>
                <a:gridCol w="963466">
                  <a:extLst>
                    <a:ext uri="{9D8B030D-6E8A-4147-A177-3AD203B41FA5}">
                      <a16:colId xmlns:a16="http://schemas.microsoft.com/office/drawing/2014/main" val="3710968569"/>
                    </a:ext>
                  </a:extLst>
                </a:gridCol>
                <a:gridCol w="1669744">
                  <a:extLst>
                    <a:ext uri="{9D8B030D-6E8A-4147-A177-3AD203B41FA5}">
                      <a16:colId xmlns:a16="http://schemas.microsoft.com/office/drawing/2014/main" val="2362602353"/>
                    </a:ext>
                  </a:extLst>
                </a:gridCol>
                <a:gridCol w="170398">
                  <a:extLst>
                    <a:ext uri="{9D8B030D-6E8A-4147-A177-3AD203B41FA5}">
                      <a16:colId xmlns:a16="http://schemas.microsoft.com/office/drawing/2014/main" val="59267138"/>
                    </a:ext>
                  </a:extLst>
                </a:gridCol>
                <a:gridCol w="1566496">
                  <a:extLst>
                    <a:ext uri="{9D8B030D-6E8A-4147-A177-3AD203B41FA5}">
                      <a16:colId xmlns:a16="http://schemas.microsoft.com/office/drawing/2014/main" val="441160515"/>
                    </a:ext>
                  </a:extLst>
                </a:gridCol>
                <a:gridCol w="183865">
                  <a:extLst>
                    <a:ext uri="{9D8B030D-6E8A-4147-A177-3AD203B41FA5}">
                      <a16:colId xmlns:a16="http://schemas.microsoft.com/office/drawing/2014/main" val="2293127422"/>
                    </a:ext>
                  </a:extLst>
                </a:gridCol>
                <a:gridCol w="1035291">
                  <a:extLst>
                    <a:ext uri="{9D8B030D-6E8A-4147-A177-3AD203B41FA5}">
                      <a16:colId xmlns:a16="http://schemas.microsoft.com/office/drawing/2014/main" val="1599739669"/>
                    </a:ext>
                  </a:extLst>
                </a:gridCol>
                <a:gridCol w="177879">
                  <a:extLst>
                    <a:ext uri="{9D8B030D-6E8A-4147-A177-3AD203B41FA5}">
                      <a16:colId xmlns:a16="http://schemas.microsoft.com/office/drawing/2014/main" val="1697302854"/>
                    </a:ext>
                  </a:extLst>
                </a:gridCol>
                <a:gridCol w="343975">
                  <a:extLst>
                    <a:ext uri="{9D8B030D-6E8A-4147-A177-3AD203B41FA5}">
                      <a16:colId xmlns:a16="http://schemas.microsoft.com/office/drawing/2014/main" val="3188339383"/>
                    </a:ext>
                  </a:extLst>
                </a:gridCol>
                <a:gridCol w="1617372">
                  <a:extLst>
                    <a:ext uri="{9D8B030D-6E8A-4147-A177-3AD203B41FA5}">
                      <a16:colId xmlns:a16="http://schemas.microsoft.com/office/drawing/2014/main" val="202117979"/>
                    </a:ext>
                  </a:extLst>
                </a:gridCol>
              </a:tblGrid>
              <a:tr h="324526">
                <a:tc>
                  <a:txBody>
                    <a:bodyPr/>
                    <a:lstStyle/>
                    <a:p>
                      <a:pPr algn="ctr" fontAlgn="ctr">
                        <a:buNone/>
                      </a:pPr>
                      <a:r>
                        <a:rPr lang="en-US" sz="900" u="none" strike="noStrike">
                          <a:effectLst/>
                        </a:rPr>
                        <a:t>Subassembly</a:t>
                      </a:r>
                      <a:endParaRPr lang="en-US" sz="900" b="1" i="0" u="none" strike="noStrike">
                        <a:solidFill>
                          <a:srgbClr val="000000"/>
                        </a:solidFill>
                        <a:effectLst/>
                        <a:latin typeface="Aptos Narrow" panose="020B0004020202020204" pitchFamily="34" charset="0"/>
                      </a:endParaRPr>
                    </a:p>
                  </a:txBody>
                  <a:tcPr marL="2750" marR="2750" marT="2750" marB="0" anchor="ctr"/>
                </a:tc>
                <a:tc>
                  <a:txBody>
                    <a:bodyPr/>
                    <a:lstStyle/>
                    <a:p>
                      <a:pPr algn="ctr" fontAlgn="ctr">
                        <a:buNone/>
                      </a:pPr>
                      <a:r>
                        <a:rPr lang="en-US" sz="900" u="none" strike="noStrike">
                          <a:effectLst/>
                        </a:rPr>
                        <a:t>Component</a:t>
                      </a:r>
                      <a:endParaRPr lang="en-US" sz="900" b="1" i="0" u="none" strike="noStrike">
                        <a:solidFill>
                          <a:srgbClr val="000000"/>
                        </a:solidFill>
                        <a:effectLst/>
                        <a:latin typeface="Aptos Narrow" panose="020B0004020202020204" pitchFamily="34" charset="0"/>
                      </a:endParaRPr>
                    </a:p>
                  </a:txBody>
                  <a:tcPr marL="2750" marR="2750" marT="2750" marB="0" anchor="ctr"/>
                </a:tc>
                <a:tc>
                  <a:txBody>
                    <a:bodyPr/>
                    <a:lstStyle/>
                    <a:p>
                      <a:pPr algn="ctr" fontAlgn="ctr">
                        <a:buNone/>
                      </a:pPr>
                      <a:r>
                        <a:rPr lang="en-US" sz="900" u="none" strike="noStrike">
                          <a:effectLst/>
                        </a:rPr>
                        <a:t>Function</a:t>
                      </a:r>
                      <a:endParaRPr lang="en-US" sz="900" b="1" i="0" u="none" strike="noStrike">
                        <a:solidFill>
                          <a:srgbClr val="000000"/>
                        </a:solidFill>
                        <a:effectLst/>
                        <a:latin typeface="Aptos Narrow" panose="020B0004020202020204" pitchFamily="34" charset="0"/>
                      </a:endParaRPr>
                    </a:p>
                  </a:txBody>
                  <a:tcPr marL="2750" marR="2750" marT="2750" marB="0" anchor="ctr"/>
                </a:tc>
                <a:tc>
                  <a:txBody>
                    <a:bodyPr/>
                    <a:lstStyle/>
                    <a:p>
                      <a:pPr algn="ctr" fontAlgn="ctr">
                        <a:buNone/>
                      </a:pPr>
                      <a:r>
                        <a:rPr lang="en-US" sz="900" u="none" strike="noStrike">
                          <a:effectLst/>
                        </a:rPr>
                        <a:t>Potential Failure Mode</a:t>
                      </a:r>
                      <a:endParaRPr lang="en-US" sz="900" b="1" i="0" u="none" strike="noStrike">
                        <a:solidFill>
                          <a:srgbClr val="000000"/>
                        </a:solidFill>
                        <a:effectLst/>
                        <a:latin typeface="Aptos Narrow" panose="020B0004020202020204" pitchFamily="34" charset="0"/>
                      </a:endParaRPr>
                    </a:p>
                  </a:txBody>
                  <a:tcPr marL="2750" marR="2750" marT="2750" marB="0" anchor="ctr"/>
                </a:tc>
                <a:tc>
                  <a:txBody>
                    <a:bodyPr/>
                    <a:lstStyle/>
                    <a:p>
                      <a:pPr algn="ctr" fontAlgn="ctr">
                        <a:buNone/>
                      </a:pPr>
                      <a:r>
                        <a:rPr lang="en-US" sz="900" u="none" strike="noStrike">
                          <a:effectLst/>
                        </a:rPr>
                        <a:t>Potential Effect(s) of Failure</a:t>
                      </a:r>
                      <a:endParaRPr lang="en-US" sz="900" b="1" i="0" u="none" strike="noStrike">
                        <a:solidFill>
                          <a:srgbClr val="000000"/>
                        </a:solidFill>
                        <a:effectLst/>
                        <a:latin typeface="Aptos Narrow" panose="020B0004020202020204" pitchFamily="34" charset="0"/>
                      </a:endParaRPr>
                    </a:p>
                  </a:txBody>
                  <a:tcPr marL="2750" marR="2750" marT="2750" marB="0" anchor="ctr"/>
                </a:tc>
                <a:tc>
                  <a:txBody>
                    <a:bodyPr/>
                    <a:lstStyle/>
                    <a:p>
                      <a:pPr algn="ctr" fontAlgn="ctr">
                        <a:buNone/>
                      </a:pPr>
                      <a:r>
                        <a:rPr lang="en-US" sz="900" u="none" strike="noStrike">
                          <a:effectLst/>
                        </a:rPr>
                        <a:t>S</a:t>
                      </a:r>
                      <a:endParaRPr lang="en-US" sz="900" b="1" i="0" u="none" strike="noStrike">
                        <a:solidFill>
                          <a:srgbClr val="000000"/>
                        </a:solidFill>
                        <a:effectLst/>
                        <a:latin typeface="Aptos Narrow" panose="020B0004020202020204" pitchFamily="34" charset="0"/>
                      </a:endParaRPr>
                    </a:p>
                  </a:txBody>
                  <a:tcPr marL="2750" marR="2750" marT="2750" marB="0" anchor="ctr"/>
                </a:tc>
                <a:tc>
                  <a:txBody>
                    <a:bodyPr/>
                    <a:lstStyle/>
                    <a:p>
                      <a:pPr algn="ctr" fontAlgn="ctr">
                        <a:buNone/>
                      </a:pPr>
                      <a:r>
                        <a:rPr lang="en-US" sz="900" u="none" strike="noStrike">
                          <a:effectLst/>
                        </a:rPr>
                        <a:t>Potential Cause(s) And Mechanisms of Failure</a:t>
                      </a:r>
                      <a:endParaRPr lang="en-US" sz="900" b="1" i="0" u="none" strike="noStrike">
                        <a:solidFill>
                          <a:srgbClr val="000000"/>
                        </a:solidFill>
                        <a:effectLst/>
                        <a:latin typeface="Aptos Narrow" panose="020B0004020202020204" pitchFamily="34" charset="0"/>
                      </a:endParaRPr>
                    </a:p>
                  </a:txBody>
                  <a:tcPr marL="2750" marR="2750" marT="2750" marB="0" anchor="ctr"/>
                </a:tc>
                <a:tc>
                  <a:txBody>
                    <a:bodyPr/>
                    <a:lstStyle/>
                    <a:p>
                      <a:pPr algn="ctr" fontAlgn="ctr">
                        <a:buNone/>
                      </a:pPr>
                      <a:r>
                        <a:rPr lang="en-US" sz="900" u="none" strike="noStrike">
                          <a:effectLst/>
                        </a:rPr>
                        <a:t>O</a:t>
                      </a:r>
                      <a:endParaRPr lang="en-US" sz="900" b="1" i="0" u="none" strike="noStrike">
                        <a:solidFill>
                          <a:srgbClr val="000000"/>
                        </a:solidFill>
                        <a:effectLst/>
                        <a:latin typeface="Aptos Narrow" panose="020B0004020202020204" pitchFamily="34" charset="0"/>
                      </a:endParaRPr>
                    </a:p>
                  </a:txBody>
                  <a:tcPr marL="2750" marR="2750" marT="2750" marB="0" anchor="ctr"/>
                </a:tc>
                <a:tc>
                  <a:txBody>
                    <a:bodyPr/>
                    <a:lstStyle/>
                    <a:p>
                      <a:pPr algn="ctr" fontAlgn="ctr">
                        <a:buNone/>
                      </a:pPr>
                      <a:r>
                        <a:rPr lang="en-US" sz="900" u="none" strike="noStrike">
                          <a:effectLst/>
                        </a:rPr>
                        <a:t>Current Design Controls Test</a:t>
                      </a:r>
                      <a:endParaRPr lang="en-US" sz="900" b="1" i="0" u="none" strike="noStrike">
                        <a:solidFill>
                          <a:srgbClr val="000000"/>
                        </a:solidFill>
                        <a:effectLst/>
                        <a:latin typeface="Aptos Narrow" panose="020B0004020202020204" pitchFamily="34" charset="0"/>
                      </a:endParaRPr>
                    </a:p>
                  </a:txBody>
                  <a:tcPr marL="2750" marR="2750" marT="2750" marB="0" anchor="ctr"/>
                </a:tc>
                <a:tc>
                  <a:txBody>
                    <a:bodyPr/>
                    <a:lstStyle/>
                    <a:p>
                      <a:pPr algn="ctr" fontAlgn="ctr">
                        <a:buNone/>
                      </a:pPr>
                      <a:r>
                        <a:rPr lang="en-US" sz="900" u="none" strike="noStrike">
                          <a:effectLst/>
                        </a:rPr>
                        <a:t>D</a:t>
                      </a:r>
                      <a:endParaRPr lang="en-US" sz="900" b="1" i="0" u="none" strike="noStrike">
                        <a:solidFill>
                          <a:srgbClr val="000000"/>
                        </a:solidFill>
                        <a:effectLst/>
                        <a:latin typeface="Aptos Narrow" panose="020B0004020202020204" pitchFamily="34" charset="0"/>
                      </a:endParaRPr>
                    </a:p>
                  </a:txBody>
                  <a:tcPr marL="2750" marR="2750" marT="2750" marB="0" anchor="ctr"/>
                </a:tc>
                <a:tc>
                  <a:txBody>
                    <a:bodyPr/>
                    <a:lstStyle/>
                    <a:p>
                      <a:pPr algn="ctr" fontAlgn="ctr">
                        <a:buNone/>
                      </a:pPr>
                      <a:r>
                        <a:rPr lang="en-US" sz="900" u="none" strike="noStrike">
                          <a:effectLst/>
                        </a:rPr>
                        <a:t>RPN</a:t>
                      </a:r>
                      <a:endParaRPr lang="en-US" sz="900" b="1" i="0" u="none" strike="noStrike">
                        <a:solidFill>
                          <a:srgbClr val="000000"/>
                        </a:solidFill>
                        <a:effectLst/>
                        <a:latin typeface="Aptos Narrow" panose="020B0004020202020204" pitchFamily="34" charset="0"/>
                      </a:endParaRPr>
                    </a:p>
                  </a:txBody>
                  <a:tcPr marL="2750" marR="2750" marT="2750" marB="0" anchor="ctr"/>
                </a:tc>
                <a:tc>
                  <a:txBody>
                    <a:bodyPr/>
                    <a:lstStyle/>
                    <a:p>
                      <a:pPr algn="ctr" fontAlgn="ctr">
                        <a:buNone/>
                      </a:pPr>
                      <a:r>
                        <a:rPr lang="en-US" sz="900" u="none" strike="noStrike">
                          <a:effectLst/>
                        </a:rPr>
                        <a:t>Recommended Action</a:t>
                      </a:r>
                      <a:endParaRPr lang="en-US" sz="900" b="1" i="0" u="none" strike="noStrike">
                        <a:solidFill>
                          <a:srgbClr val="000000"/>
                        </a:solidFill>
                        <a:effectLst/>
                        <a:latin typeface="Aptos Narrow" panose="020B0004020202020204" pitchFamily="34" charset="0"/>
                      </a:endParaRPr>
                    </a:p>
                  </a:txBody>
                  <a:tcPr marL="2750" marR="2750" marT="2750" marB="0" anchor="ctr"/>
                </a:tc>
                <a:extLst>
                  <a:ext uri="{0D108BD9-81ED-4DB2-BD59-A6C34878D82A}">
                    <a16:rowId xmlns:a16="http://schemas.microsoft.com/office/drawing/2014/main" val="2495297764"/>
                  </a:ext>
                </a:extLst>
              </a:tr>
              <a:tr h="468176">
                <a:tc>
                  <a:txBody>
                    <a:bodyPr/>
                    <a:lstStyle/>
                    <a:p>
                      <a:pPr algn="l" fontAlgn="ctr">
                        <a:buNone/>
                      </a:pPr>
                      <a:r>
                        <a:rPr lang="en-US" sz="900" u="none" strike="noStrike" dirty="0">
                          <a:effectLst/>
                        </a:rPr>
                        <a:t>Base / Stand</a:t>
                      </a:r>
                      <a:endParaRPr lang="en-US" sz="900" b="0" i="0" u="none" strike="noStrike" dirty="0">
                        <a:solidFill>
                          <a:srgbClr val="000000"/>
                        </a:solidFill>
                        <a:effectLst/>
                        <a:latin typeface="Aptos Narrow" panose="020B0004020202020204" pitchFamily="34" charset="0"/>
                      </a:endParaRPr>
                    </a:p>
                  </a:txBody>
                  <a:tcPr marL="2750" marR="2750" marT="2750" marB="0" anchor="ctr">
                    <a:solidFill>
                      <a:srgbClr val="92D050"/>
                    </a:solidFill>
                  </a:tcPr>
                </a:tc>
                <a:tc>
                  <a:txBody>
                    <a:bodyPr/>
                    <a:lstStyle/>
                    <a:p>
                      <a:pPr algn="l" fontAlgn="ctr">
                        <a:buNone/>
                      </a:pPr>
                      <a:r>
                        <a:rPr lang="en-US" sz="900" u="none" strike="noStrike">
                          <a:effectLst/>
                        </a:rPr>
                        <a:t>Base plate</a:t>
                      </a:r>
                      <a:endParaRPr lang="en-US" sz="900" b="0" i="0" u="none" strike="noStrike">
                        <a:solidFill>
                          <a:srgbClr val="000000"/>
                        </a:solidFill>
                        <a:effectLst/>
                        <a:latin typeface="Aptos Narrow" panose="020B0004020202020204" pitchFamily="34" charset="0"/>
                      </a:endParaRPr>
                    </a:p>
                  </a:txBody>
                  <a:tcPr marL="2750" marR="2750" marT="2750" marB="0" anchor="ctr">
                    <a:solidFill>
                      <a:srgbClr val="92D050"/>
                    </a:solidFill>
                  </a:tcPr>
                </a:tc>
                <a:tc>
                  <a:txBody>
                    <a:bodyPr/>
                    <a:lstStyle/>
                    <a:p>
                      <a:pPr algn="l" fontAlgn="ctr">
                        <a:buNone/>
                      </a:pPr>
                      <a:r>
                        <a:rPr lang="en-US" sz="900" u="none" strike="noStrike">
                          <a:effectLst/>
                        </a:rPr>
                        <a:t>Support robot on table</a:t>
                      </a:r>
                      <a:endParaRPr lang="en-US" sz="900" b="0" i="0" u="none" strike="noStrike">
                        <a:solidFill>
                          <a:srgbClr val="000000"/>
                        </a:solidFill>
                        <a:effectLst/>
                        <a:latin typeface="Aptos Narrow" panose="020B0004020202020204" pitchFamily="34" charset="0"/>
                      </a:endParaRPr>
                    </a:p>
                  </a:txBody>
                  <a:tcPr marL="2750" marR="2750" marT="2750" marB="0" anchor="ctr">
                    <a:solidFill>
                      <a:srgbClr val="92D050"/>
                    </a:solidFill>
                  </a:tcPr>
                </a:tc>
                <a:tc>
                  <a:txBody>
                    <a:bodyPr/>
                    <a:lstStyle/>
                    <a:p>
                      <a:pPr algn="l" fontAlgn="ctr">
                        <a:buNone/>
                      </a:pPr>
                      <a:r>
                        <a:rPr lang="en-US" sz="900" u="none" strike="noStrike" dirty="0">
                          <a:effectLst/>
                        </a:rPr>
                        <a:t>Base tips or slides when bumped</a:t>
                      </a:r>
                      <a:endParaRPr lang="en-US" sz="900" b="0" i="0" u="none" strike="noStrike" dirty="0">
                        <a:solidFill>
                          <a:srgbClr val="000000"/>
                        </a:solidFill>
                        <a:effectLst/>
                        <a:latin typeface="Aptos Narrow" panose="020B0004020202020204" pitchFamily="34" charset="0"/>
                      </a:endParaRPr>
                    </a:p>
                  </a:txBody>
                  <a:tcPr marL="2750" marR="2750" marT="2750" marB="0" anchor="ctr">
                    <a:solidFill>
                      <a:srgbClr val="92D050"/>
                    </a:solidFill>
                  </a:tcPr>
                </a:tc>
                <a:tc>
                  <a:txBody>
                    <a:bodyPr/>
                    <a:lstStyle/>
                    <a:p>
                      <a:pPr algn="l" fontAlgn="ctr">
                        <a:buNone/>
                      </a:pPr>
                      <a:r>
                        <a:rPr lang="en-US" sz="900" u="none" strike="noStrike">
                          <a:effectLst/>
                        </a:rPr>
                        <a:t>System moves; camera misaligned; ball rolls off</a:t>
                      </a:r>
                      <a:endParaRPr lang="en-US" sz="900" b="0" i="0" u="none" strike="noStrike">
                        <a:solidFill>
                          <a:srgbClr val="000000"/>
                        </a:solidFill>
                        <a:effectLst/>
                        <a:latin typeface="Aptos Narrow" panose="020B0004020202020204" pitchFamily="34" charset="0"/>
                      </a:endParaRPr>
                    </a:p>
                  </a:txBody>
                  <a:tcPr marL="2750" marR="2750" marT="2750" marB="0" anchor="ctr">
                    <a:solidFill>
                      <a:srgbClr val="92D050"/>
                    </a:solidFill>
                  </a:tcPr>
                </a:tc>
                <a:tc>
                  <a:txBody>
                    <a:bodyPr/>
                    <a:lstStyle/>
                    <a:p>
                      <a:pPr algn="ctr" fontAlgn="ctr">
                        <a:buNone/>
                      </a:pPr>
                      <a:r>
                        <a:rPr lang="en-US" sz="900" u="none" strike="noStrike">
                          <a:effectLst/>
                        </a:rPr>
                        <a:t>7</a:t>
                      </a:r>
                      <a:endParaRPr lang="en-US" sz="900" b="0" i="0" u="none" strike="noStrike">
                        <a:solidFill>
                          <a:srgbClr val="000000"/>
                        </a:solidFill>
                        <a:effectLst/>
                        <a:latin typeface="Aptos Narrow" panose="020B0004020202020204" pitchFamily="34" charset="0"/>
                      </a:endParaRPr>
                    </a:p>
                  </a:txBody>
                  <a:tcPr marL="2750" marR="2750" marT="2750" marB="0" anchor="ctr">
                    <a:solidFill>
                      <a:srgbClr val="92D050"/>
                    </a:solidFill>
                  </a:tcPr>
                </a:tc>
                <a:tc>
                  <a:txBody>
                    <a:bodyPr/>
                    <a:lstStyle/>
                    <a:p>
                      <a:pPr algn="l" fontAlgn="ctr">
                        <a:buNone/>
                      </a:pPr>
                      <a:r>
                        <a:rPr lang="en-US" sz="900" u="none" strike="noStrike">
                          <a:effectLst/>
                        </a:rPr>
                        <a:t>Narrow base; light frame</a:t>
                      </a:r>
                      <a:endParaRPr lang="en-US" sz="900" b="0" i="0" u="none" strike="noStrike">
                        <a:solidFill>
                          <a:srgbClr val="000000"/>
                        </a:solidFill>
                        <a:effectLst/>
                        <a:latin typeface="Aptos Narrow" panose="020B0004020202020204" pitchFamily="34" charset="0"/>
                      </a:endParaRPr>
                    </a:p>
                  </a:txBody>
                  <a:tcPr marL="2750" marR="2750" marT="2750" marB="0" anchor="ctr">
                    <a:solidFill>
                      <a:srgbClr val="92D050"/>
                    </a:solidFill>
                  </a:tcPr>
                </a:tc>
                <a:tc>
                  <a:txBody>
                    <a:bodyPr/>
                    <a:lstStyle/>
                    <a:p>
                      <a:pPr algn="ctr" fontAlgn="ctr">
                        <a:buNone/>
                      </a:pPr>
                      <a:r>
                        <a:rPr lang="en-US" sz="900" u="none" strike="noStrike">
                          <a:effectLst/>
                        </a:rPr>
                        <a:t>4</a:t>
                      </a:r>
                      <a:endParaRPr lang="en-US" sz="900" b="0" i="0" u="none" strike="noStrike">
                        <a:solidFill>
                          <a:srgbClr val="000000"/>
                        </a:solidFill>
                        <a:effectLst/>
                        <a:latin typeface="Aptos Narrow" panose="020B0004020202020204" pitchFamily="34" charset="0"/>
                      </a:endParaRPr>
                    </a:p>
                  </a:txBody>
                  <a:tcPr marL="2750" marR="2750" marT="2750" marB="0" anchor="ctr">
                    <a:solidFill>
                      <a:srgbClr val="92D050"/>
                    </a:solidFill>
                  </a:tcPr>
                </a:tc>
                <a:tc>
                  <a:txBody>
                    <a:bodyPr/>
                    <a:lstStyle/>
                    <a:p>
                      <a:pPr algn="l" fontAlgn="ctr">
                        <a:buNone/>
                      </a:pPr>
                      <a:r>
                        <a:rPr lang="en-US" sz="900" u="none" strike="noStrike">
                          <a:effectLst/>
                        </a:rPr>
                        <a:t>Rubber feet; wide stance</a:t>
                      </a:r>
                      <a:endParaRPr lang="en-US" sz="900" b="0" i="0" u="none" strike="noStrike">
                        <a:solidFill>
                          <a:srgbClr val="000000"/>
                        </a:solidFill>
                        <a:effectLst/>
                        <a:latin typeface="Aptos Narrow" panose="020B0004020202020204" pitchFamily="34" charset="0"/>
                      </a:endParaRPr>
                    </a:p>
                  </a:txBody>
                  <a:tcPr marL="2750" marR="2750" marT="2750" marB="0" anchor="ctr">
                    <a:solidFill>
                      <a:srgbClr val="92D050"/>
                    </a:solidFill>
                  </a:tcPr>
                </a:tc>
                <a:tc>
                  <a:txBody>
                    <a:bodyPr/>
                    <a:lstStyle/>
                    <a:p>
                      <a:pPr algn="ctr" fontAlgn="ctr">
                        <a:buNone/>
                      </a:pPr>
                      <a:r>
                        <a:rPr lang="en-US" sz="900" u="none" strike="noStrike">
                          <a:effectLst/>
                        </a:rPr>
                        <a:t>3</a:t>
                      </a:r>
                      <a:endParaRPr lang="en-US" sz="900" b="0" i="0" u="none" strike="noStrike">
                        <a:solidFill>
                          <a:srgbClr val="000000"/>
                        </a:solidFill>
                        <a:effectLst/>
                        <a:latin typeface="Aptos Narrow" panose="020B0004020202020204" pitchFamily="34" charset="0"/>
                      </a:endParaRPr>
                    </a:p>
                  </a:txBody>
                  <a:tcPr marL="2750" marR="2750" marT="2750" marB="0" anchor="ctr">
                    <a:solidFill>
                      <a:srgbClr val="92D050"/>
                    </a:solidFill>
                  </a:tcPr>
                </a:tc>
                <a:tc>
                  <a:txBody>
                    <a:bodyPr/>
                    <a:lstStyle/>
                    <a:p>
                      <a:pPr algn="ctr" fontAlgn="ctr">
                        <a:buNone/>
                      </a:pPr>
                      <a:r>
                        <a:rPr lang="en-US" sz="900" u="none" strike="noStrike">
                          <a:effectLst/>
                        </a:rPr>
                        <a:t>84</a:t>
                      </a:r>
                      <a:endParaRPr lang="en-US" sz="900" b="0" i="0" u="none" strike="noStrike">
                        <a:solidFill>
                          <a:srgbClr val="000000"/>
                        </a:solidFill>
                        <a:effectLst/>
                        <a:latin typeface="Aptos Narrow" panose="020B0004020202020204" pitchFamily="34" charset="0"/>
                      </a:endParaRPr>
                    </a:p>
                  </a:txBody>
                  <a:tcPr marL="2750" marR="2750" marT="2750" marB="0" anchor="ctr">
                    <a:solidFill>
                      <a:srgbClr val="92D050"/>
                    </a:solidFill>
                  </a:tcPr>
                </a:tc>
                <a:tc>
                  <a:txBody>
                    <a:bodyPr/>
                    <a:lstStyle/>
                    <a:p>
                      <a:pPr algn="l" fontAlgn="ctr">
                        <a:buNone/>
                      </a:pPr>
                      <a:r>
                        <a:rPr lang="en-US" sz="900" u="none" strike="noStrike" dirty="0">
                          <a:effectLst/>
                        </a:rPr>
                        <a:t>Increase weight or clamp base during demo</a:t>
                      </a:r>
                      <a:endParaRPr lang="en-US" sz="900" b="0" i="0" u="none" strike="noStrike" dirty="0">
                        <a:solidFill>
                          <a:srgbClr val="000000"/>
                        </a:solidFill>
                        <a:effectLst/>
                        <a:latin typeface="Aptos Narrow" panose="020B0004020202020204" pitchFamily="34" charset="0"/>
                      </a:endParaRPr>
                    </a:p>
                  </a:txBody>
                  <a:tcPr marL="2750" marR="2750" marT="2750" marB="0" anchor="ctr">
                    <a:solidFill>
                      <a:srgbClr val="92D050"/>
                    </a:solidFill>
                  </a:tcPr>
                </a:tc>
                <a:extLst>
                  <a:ext uri="{0D108BD9-81ED-4DB2-BD59-A6C34878D82A}">
                    <a16:rowId xmlns:a16="http://schemas.microsoft.com/office/drawing/2014/main" val="444768727"/>
                  </a:ext>
                </a:extLst>
              </a:tr>
              <a:tr h="324526">
                <a:tc>
                  <a:txBody>
                    <a:bodyPr/>
                    <a:lstStyle/>
                    <a:p>
                      <a:pPr algn="l" fontAlgn="ctr">
                        <a:buNone/>
                      </a:pPr>
                      <a:r>
                        <a:rPr lang="en-US" sz="900" u="none" strike="noStrike">
                          <a:effectLst/>
                        </a:rPr>
                        <a:t>Base / Stand</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l" fontAlgn="ctr">
                        <a:buNone/>
                      </a:pPr>
                      <a:r>
                        <a:rPr lang="en-US" sz="900" u="none" strike="noStrike">
                          <a:effectLst/>
                        </a:rPr>
                        <a:t>Base plate</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l" fontAlgn="ctr">
                        <a:buNone/>
                      </a:pPr>
                      <a:r>
                        <a:rPr lang="en-US" sz="900" u="none" strike="noStrike">
                          <a:effectLst/>
                        </a:rPr>
                        <a:t>Mount electronics and actuator</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l" fontAlgn="ctr">
                        <a:buNone/>
                      </a:pPr>
                      <a:r>
                        <a:rPr lang="en-US" sz="900" u="none" strike="noStrike">
                          <a:effectLst/>
                        </a:rPr>
                        <a:t>Mounting screws loosen</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l" fontAlgn="ctr">
                        <a:buNone/>
                      </a:pPr>
                      <a:r>
                        <a:rPr lang="en-US" sz="900" u="none" strike="noStrike">
                          <a:effectLst/>
                        </a:rPr>
                        <a:t>Actuator misalignment; unstable leveling</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ctr" fontAlgn="ctr">
                        <a:buNone/>
                      </a:pPr>
                      <a:r>
                        <a:rPr lang="en-US" sz="900" u="none" strike="noStrike">
                          <a:effectLst/>
                        </a:rPr>
                        <a:t>6</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l" fontAlgn="ctr">
                        <a:buNone/>
                      </a:pPr>
                      <a:r>
                        <a:rPr lang="en-US" sz="900" u="none" strike="noStrike">
                          <a:effectLst/>
                        </a:rPr>
                        <a:t>Vibration; frequent transport</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ctr" fontAlgn="ctr">
                        <a:buNone/>
                      </a:pPr>
                      <a:r>
                        <a:rPr lang="en-US" sz="900" u="none" strike="noStrike">
                          <a:effectLst/>
                        </a:rPr>
                        <a:t>3</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l" fontAlgn="ctr">
                        <a:buNone/>
                      </a:pPr>
                      <a:r>
                        <a:rPr lang="en-US" sz="900" u="none" strike="noStrike">
                          <a:effectLst/>
                        </a:rPr>
                        <a:t>Lock washers; inspections</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ctr" fontAlgn="ctr">
                        <a:buNone/>
                      </a:pPr>
                      <a:r>
                        <a:rPr lang="en-US" sz="900" u="none" strike="noStrike">
                          <a:effectLst/>
                        </a:rPr>
                        <a:t>4</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ctr" fontAlgn="ctr">
                        <a:buNone/>
                      </a:pPr>
                      <a:r>
                        <a:rPr lang="en-US" sz="900" u="none" strike="noStrike">
                          <a:effectLst/>
                        </a:rPr>
                        <a:t>72</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l" fontAlgn="ctr">
                        <a:buNone/>
                      </a:pPr>
                      <a:r>
                        <a:rPr lang="en-US" sz="900" u="none" strike="noStrike">
                          <a:effectLst/>
                        </a:rPr>
                        <a:t>Apply threadlocker; retighten before demos</a:t>
                      </a:r>
                      <a:endParaRPr lang="en-US" sz="900" b="0" i="0" u="none" strike="noStrike">
                        <a:solidFill>
                          <a:srgbClr val="000000"/>
                        </a:solidFill>
                        <a:effectLst/>
                        <a:latin typeface="Aptos Narrow" panose="020B0004020202020204" pitchFamily="34" charset="0"/>
                      </a:endParaRPr>
                    </a:p>
                  </a:txBody>
                  <a:tcPr marL="2750" marR="2750" marT="2750" marB="0" anchor="ctr"/>
                </a:tc>
                <a:extLst>
                  <a:ext uri="{0D108BD9-81ED-4DB2-BD59-A6C34878D82A}">
                    <a16:rowId xmlns:a16="http://schemas.microsoft.com/office/drawing/2014/main" val="4012129527"/>
                  </a:ext>
                </a:extLst>
              </a:tr>
              <a:tr h="324526">
                <a:tc>
                  <a:txBody>
                    <a:bodyPr/>
                    <a:lstStyle/>
                    <a:p>
                      <a:pPr algn="l" fontAlgn="ctr">
                        <a:buNone/>
                      </a:pPr>
                      <a:r>
                        <a:rPr lang="en-US" sz="900" u="none" strike="noStrike">
                          <a:effectLst/>
                        </a:rPr>
                        <a:t>Plate / Structure</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l" fontAlgn="ctr">
                        <a:buNone/>
                      </a:pPr>
                      <a:r>
                        <a:rPr lang="en-US" sz="900" u="none" strike="noStrike">
                          <a:effectLst/>
                        </a:rPr>
                        <a:t>Plate panel</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l" fontAlgn="ctr">
                        <a:buNone/>
                      </a:pPr>
                      <a:r>
                        <a:rPr lang="en-US" sz="900" u="none" strike="noStrike">
                          <a:effectLst/>
                        </a:rPr>
                        <a:t>Provide rolling surface</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l" fontAlgn="ctr">
                        <a:buNone/>
                      </a:pPr>
                      <a:r>
                        <a:rPr lang="en-US" sz="900" u="none" strike="noStrike">
                          <a:effectLst/>
                        </a:rPr>
                        <a:t>Plate sags or flexes</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l" fontAlgn="ctr">
                        <a:buNone/>
                      </a:pPr>
                      <a:r>
                        <a:rPr lang="en-US" sz="900" u="none" strike="noStrike">
                          <a:effectLst/>
                        </a:rPr>
                        <a:t>Ball drifts despite control</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ctr" fontAlgn="ctr">
                        <a:buNone/>
                      </a:pPr>
                      <a:r>
                        <a:rPr lang="en-US" sz="900" u="none" strike="noStrike">
                          <a:effectLst/>
                        </a:rPr>
                        <a:t>8</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l" fontAlgn="ctr">
                        <a:buNone/>
                      </a:pPr>
                      <a:r>
                        <a:rPr lang="en-US" sz="900" u="none" strike="noStrike">
                          <a:effectLst/>
                        </a:rPr>
                        <a:t>Thin or weak material</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ctr" fontAlgn="ctr">
                        <a:buNone/>
                      </a:pPr>
                      <a:r>
                        <a:rPr lang="en-US" sz="900" u="none" strike="noStrike">
                          <a:effectLst/>
                        </a:rPr>
                        <a:t>3</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l" fontAlgn="ctr">
                        <a:buNone/>
                      </a:pPr>
                      <a:r>
                        <a:rPr lang="en-US" sz="900" u="none" strike="noStrike">
                          <a:effectLst/>
                        </a:rPr>
                        <a:t>Rigid material selection</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ctr" fontAlgn="ctr">
                        <a:buNone/>
                      </a:pPr>
                      <a:r>
                        <a:rPr lang="en-US" sz="900" u="none" strike="noStrike">
                          <a:effectLst/>
                        </a:rPr>
                        <a:t>3</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ctr" fontAlgn="ctr">
                        <a:buNone/>
                      </a:pPr>
                      <a:r>
                        <a:rPr lang="en-US" sz="900" u="none" strike="noStrike">
                          <a:effectLst/>
                        </a:rPr>
                        <a:t>72</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l" fontAlgn="ctr">
                        <a:buNone/>
                      </a:pPr>
                      <a:r>
                        <a:rPr lang="en-US" sz="900" u="none" strike="noStrike">
                          <a:effectLst/>
                        </a:rPr>
                        <a:t>Use aluminum or composite plate</a:t>
                      </a:r>
                      <a:endParaRPr lang="en-US" sz="900" b="0" i="0" u="none" strike="noStrike">
                        <a:solidFill>
                          <a:srgbClr val="000000"/>
                        </a:solidFill>
                        <a:effectLst/>
                        <a:latin typeface="Aptos Narrow" panose="020B0004020202020204" pitchFamily="34" charset="0"/>
                      </a:endParaRPr>
                    </a:p>
                  </a:txBody>
                  <a:tcPr marL="2750" marR="2750" marT="2750" marB="0" anchor="ctr"/>
                </a:tc>
                <a:extLst>
                  <a:ext uri="{0D108BD9-81ED-4DB2-BD59-A6C34878D82A}">
                    <a16:rowId xmlns:a16="http://schemas.microsoft.com/office/drawing/2014/main" val="106993885"/>
                  </a:ext>
                </a:extLst>
              </a:tr>
              <a:tr h="324526">
                <a:tc>
                  <a:txBody>
                    <a:bodyPr/>
                    <a:lstStyle/>
                    <a:p>
                      <a:pPr algn="l" fontAlgn="ctr">
                        <a:buNone/>
                      </a:pPr>
                      <a:r>
                        <a:rPr lang="en-US" sz="900" u="none" strike="noStrike">
                          <a:effectLst/>
                        </a:rPr>
                        <a:t>Plate / Structure</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l" fontAlgn="ctr">
                        <a:buNone/>
                      </a:pPr>
                      <a:r>
                        <a:rPr lang="en-US" sz="900" u="none" strike="noStrike">
                          <a:effectLst/>
                        </a:rPr>
                        <a:t>Plate panel</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l" fontAlgn="ctr">
                        <a:buNone/>
                      </a:pPr>
                      <a:r>
                        <a:rPr lang="en-US" sz="900" u="none" strike="noStrike">
                          <a:effectLst/>
                        </a:rPr>
                        <a:t>Provide low-friction surface</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l" fontAlgn="ctr">
                        <a:buNone/>
                      </a:pPr>
                      <a:r>
                        <a:rPr lang="en-US" sz="900" u="none" strike="noStrike">
                          <a:effectLst/>
                        </a:rPr>
                        <a:t>Surface dirty or sticky</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l" fontAlgn="ctr">
                        <a:buNone/>
                      </a:pPr>
                      <a:r>
                        <a:rPr lang="en-US" sz="900" u="none" strike="noStrike">
                          <a:effectLst/>
                        </a:rPr>
                        <a:t>Ball sticks or slows unexpectedly</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ctr" fontAlgn="ctr">
                        <a:buNone/>
                      </a:pPr>
                      <a:r>
                        <a:rPr lang="en-US" sz="900" u="none" strike="noStrike">
                          <a:effectLst/>
                        </a:rPr>
                        <a:t>6</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l" fontAlgn="ctr">
                        <a:buNone/>
                      </a:pPr>
                      <a:r>
                        <a:rPr lang="en-US" sz="900" u="none" strike="noStrike">
                          <a:effectLst/>
                        </a:rPr>
                        <a:t>Dust; fingerprints</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ctr" fontAlgn="ctr">
                        <a:buNone/>
                      </a:pPr>
                      <a:r>
                        <a:rPr lang="en-US" sz="900" u="none" strike="noStrike">
                          <a:effectLst/>
                        </a:rPr>
                        <a:t>4</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l" fontAlgn="ctr">
                        <a:buNone/>
                      </a:pPr>
                      <a:r>
                        <a:rPr lang="en-US" sz="900" u="none" strike="noStrike">
                          <a:effectLst/>
                        </a:rPr>
                        <a:t>Cleaning before demo</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ctr" fontAlgn="ctr">
                        <a:buNone/>
                      </a:pPr>
                      <a:r>
                        <a:rPr lang="en-US" sz="900" u="none" strike="noStrike">
                          <a:effectLst/>
                        </a:rPr>
                        <a:t>3</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ctr" fontAlgn="ctr">
                        <a:buNone/>
                      </a:pPr>
                      <a:r>
                        <a:rPr lang="en-US" sz="900" u="none" strike="noStrike">
                          <a:effectLst/>
                        </a:rPr>
                        <a:t>72</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l" fontAlgn="ctr">
                        <a:buNone/>
                      </a:pPr>
                      <a:r>
                        <a:rPr lang="en-US" sz="900" u="none" strike="noStrike">
                          <a:effectLst/>
                        </a:rPr>
                        <a:t>Apply smooth matte coating; routine cleaning</a:t>
                      </a:r>
                      <a:endParaRPr lang="en-US" sz="900" b="0" i="0" u="none" strike="noStrike">
                        <a:solidFill>
                          <a:srgbClr val="000000"/>
                        </a:solidFill>
                        <a:effectLst/>
                        <a:latin typeface="Aptos Narrow" panose="020B0004020202020204" pitchFamily="34" charset="0"/>
                      </a:endParaRPr>
                    </a:p>
                  </a:txBody>
                  <a:tcPr marL="2750" marR="2750" marT="2750" marB="0" anchor="ctr"/>
                </a:tc>
                <a:extLst>
                  <a:ext uri="{0D108BD9-81ED-4DB2-BD59-A6C34878D82A}">
                    <a16:rowId xmlns:a16="http://schemas.microsoft.com/office/drawing/2014/main" val="1830760852"/>
                  </a:ext>
                </a:extLst>
              </a:tr>
              <a:tr h="324526">
                <a:tc>
                  <a:txBody>
                    <a:bodyPr/>
                    <a:lstStyle/>
                    <a:p>
                      <a:pPr algn="l" fontAlgn="ctr">
                        <a:buNone/>
                      </a:pPr>
                      <a:r>
                        <a:rPr lang="en-US" sz="900" u="none" strike="noStrike">
                          <a:effectLst/>
                        </a:rPr>
                        <a:t>Plate / Structure</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l" fontAlgn="ctr">
                        <a:buNone/>
                      </a:pPr>
                      <a:r>
                        <a:rPr lang="en-US" sz="900" u="none" strike="noStrike">
                          <a:effectLst/>
                        </a:rPr>
                        <a:t>Plate edge</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l" fontAlgn="ctr">
                        <a:buNone/>
                      </a:pPr>
                      <a:r>
                        <a:rPr lang="en-US" sz="900" u="none" strike="noStrike">
                          <a:effectLst/>
                        </a:rPr>
                        <a:t>Keep ball contained</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l" fontAlgn="ctr">
                        <a:buNone/>
                      </a:pPr>
                      <a:r>
                        <a:rPr lang="en-US" sz="900" u="none" strike="noStrike">
                          <a:effectLst/>
                        </a:rPr>
                        <a:t>Edge too low or missing</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l" fontAlgn="ctr">
                        <a:buNone/>
                      </a:pPr>
                      <a:r>
                        <a:rPr lang="en-US" sz="900" u="none" strike="noStrike">
                          <a:effectLst/>
                        </a:rPr>
                        <a:t>Ball falls off during outreach</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ctr" fontAlgn="ctr">
                        <a:buNone/>
                      </a:pPr>
                      <a:r>
                        <a:rPr lang="en-US" sz="900" u="none" strike="noStrike">
                          <a:effectLst/>
                        </a:rPr>
                        <a:t>6</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l" fontAlgn="ctr">
                        <a:buNone/>
                      </a:pPr>
                      <a:r>
                        <a:rPr lang="en-US" sz="900" u="none" strike="noStrike">
                          <a:effectLst/>
                        </a:rPr>
                        <a:t>Design oversight</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ctr" fontAlgn="ctr">
                        <a:buNone/>
                      </a:pPr>
                      <a:r>
                        <a:rPr lang="en-US" sz="900" u="none" strike="noStrike">
                          <a:effectLst/>
                        </a:rPr>
                        <a:t>2</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l" fontAlgn="ctr">
                        <a:buNone/>
                      </a:pPr>
                      <a:r>
                        <a:rPr lang="en-US" sz="900" u="none" strike="noStrike">
                          <a:effectLst/>
                        </a:rPr>
                        <a:t>Visual check</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ctr" fontAlgn="ctr">
                        <a:buNone/>
                      </a:pPr>
                      <a:r>
                        <a:rPr lang="en-US" sz="900" u="none" strike="noStrike">
                          <a:effectLst/>
                        </a:rPr>
                        <a:t>2</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ctr" fontAlgn="ctr">
                        <a:buNone/>
                      </a:pPr>
                      <a:r>
                        <a:rPr lang="en-US" sz="900" u="none" strike="noStrike">
                          <a:effectLst/>
                        </a:rPr>
                        <a:t>24</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l" fontAlgn="ctr">
                        <a:buNone/>
                      </a:pPr>
                      <a:r>
                        <a:rPr lang="en-US" sz="900" u="none" strike="noStrike">
                          <a:effectLst/>
                        </a:rPr>
                        <a:t>Add 1–2 cm guard wall around plate</a:t>
                      </a:r>
                      <a:endParaRPr lang="en-US" sz="900" b="0" i="0" u="none" strike="noStrike">
                        <a:solidFill>
                          <a:srgbClr val="000000"/>
                        </a:solidFill>
                        <a:effectLst/>
                        <a:latin typeface="Aptos Narrow" panose="020B0004020202020204" pitchFamily="34" charset="0"/>
                      </a:endParaRPr>
                    </a:p>
                  </a:txBody>
                  <a:tcPr marL="2750" marR="2750" marT="2750" marB="0" anchor="ctr"/>
                </a:tc>
                <a:extLst>
                  <a:ext uri="{0D108BD9-81ED-4DB2-BD59-A6C34878D82A}">
                    <a16:rowId xmlns:a16="http://schemas.microsoft.com/office/drawing/2014/main" val="987906810"/>
                  </a:ext>
                </a:extLst>
              </a:tr>
              <a:tr h="324526">
                <a:tc>
                  <a:txBody>
                    <a:bodyPr/>
                    <a:lstStyle/>
                    <a:p>
                      <a:pPr algn="l" fontAlgn="ctr">
                        <a:buNone/>
                      </a:pPr>
                      <a:r>
                        <a:rPr lang="en-US" sz="900" u="none" strike="noStrike">
                          <a:effectLst/>
                        </a:rPr>
                        <a:t>Tilt Mechanism</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l" fontAlgn="ctr">
                        <a:buNone/>
                      </a:pPr>
                      <a:r>
                        <a:rPr lang="en-US" sz="900" u="none" strike="noStrike">
                          <a:effectLst/>
                        </a:rPr>
                        <a:t>Ball joint / hinge</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l" fontAlgn="ctr">
                        <a:buNone/>
                      </a:pPr>
                      <a:r>
                        <a:rPr lang="en-US" sz="900" u="none" strike="noStrike">
                          <a:effectLst/>
                        </a:rPr>
                        <a:t>Allow plate rotation (X,Y)</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l" fontAlgn="ctr">
                        <a:buNone/>
                      </a:pPr>
                      <a:r>
                        <a:rPr lang="en-US" sz="900" u="none" strike="noStrike">
                          <a:effectLst/>
                        </a:rPr>
                        <a:t>Joint binds</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l" fontAlgn="ctr">
                        <a:buNone/>
                      </a:pPr>
                      <a:r>
                        <a:rPr lang="en-US" sz="900" u="none" strike="noStrike">
                          <a:effectLst/>
                        </a:rPr>
                        <a:t>Uneven motion; oscillations</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ctr" fontAlgn="ctr">
                        <a:buNone/>
                      </a:pPr>
                      <a:r>
                        <a:rPr lang="en-US" sz="900" u="none" strike="noStrike">
                          <a:effectLst/>
                        </a:rPr>
                        <a:t>8</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l" fontAlgn="ctr">
                        <a:buNone/>
                      </a:pPr>
                      <a:r>
                        <a:rPr lang="en-US" sz="900" u="none" strike="noStrike">
                          <a:effectLst/>
                        </a:rPr>
                        <a:t>Dust; tight fit</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ctr" fontAlgn="ctr">
                        <a:buNone/>
                      </a:pPr>
                      <a:r>
                        <a:rPr lang="en-US" sz="900" u="none" strike="noStrike">
                          <a:effectLst/>
                        </a:rPr>
                        <a:t>3</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l" fontAlgn="ctr">
                        <a:buNone/>
                      </a:pPr>
                      <a:r>
                        <a:rPr lang="en-US" sz="900" u="none" strike="noStrike">
                          <a:effectLst/>
                        </a:rPr>
                        <a:t>Lubrication</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ctr" fontAlgn="ctr">
                        <a:buNone/>
                      </a:pPr>
                      <a:r>
                        <a:rPr lang="en-US" sz="900" u="none" strike="noStrike">
                          <a:effectLst/>
                        </a:rPr>
                        <a:t>3</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ctr" fontAlgn="ctr">
                        <a:buNone/>
                      </a:pPr>
                      <a:r>
                        <a:rPr lang="en-US" sz="900" u="none" strike="noStrike">
                          <a:effectLst/>
                        </a:rPr>
                        <a:t>72</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l" fontAlgn="ctr">
                        <a:buNone/>
                      </a:pPr>
                      <a:r>
                        <a:rPr lang="en-US" sz="900" u="none" strike="noStrike">
                          <a:effectLst/>
                        </a:rPr>
                        <a:t>Use precision ball joints; routine maintenance</a:t>
                      </a:r>
                      <a:endParaRPr lang="en-US" sz="900" b="0" i="0" u="none" strike="noStrike">
                        <a:solidFill>
                          <a:srgbClr val="000000"/>
                        </a:solidFill>
                        <a:effectLst/>
                        <a:latin typeface="Aptos Narrow" panose="020B0004020202020204" pitchFamily="34" charset="0"/>
                      </a:endParaRPr>
                    </a:p>
                  </a:txBody>
                  <a:tcPr marL="2750" marR="2750" marT="2750" marB="0" anchor="ctr"/>
                </a:tc>
                <a:extLst>
                  <a:ext uri="{0D108BD9-81ED-4DB2-BD59-A6C34878D82A}">
                    <a16:rowId xmlns:a16="http://schemas.microsoft.com/office/drawing/2014/main" val="1737271235"/>
                  </a:ext>
                </a:extLst>
              </a:tr>
              <a:tr h="324526">
                <a:tc>
                  <a:txBody>
                    <a:bodyPr/>
                    <a:lstStyle/>
                    <a:p>
                      <a:pPr algn="l" fontAlgn="ctr">
                        <a:buNone/>
                      </a:pPr>
                      <a:r>
                        <a:rPr lang="en-US" sz="900" u="none" strike="noStrike">
                          <a:effectLst/>
                        </a:rPr>
                        <a:t>Tilt Mechanism</a:t>
                      </a:r>
                      <a:endParaRPr lang="en-US" sz="900" b="0" i="0" u="none" strike="noStrike">
                        <a:solidFill>
                          <a:srgbClr val="000000"/>
                        </a:solidFill>
                        <a:effectLst/>
                        <a:latin typeface="Aptos Narrow" panose="020B0004020202020204" pitchFamily="34" charset="0"/>
                      </a:endParaRPr>
                    </a:p>
                  </a:txBody>
                  <a:tcPr marL="2750" marR="2750" marT="2750" marB="0" anchor="ctr">
                    <a:solidFill>
                      <a:srgbClr val="92D050"/>
                    </a:solidFill>
                  </a:tcPr>
                </a:tc>
                <a:tc>
                  <a:txBody>
                    <a:bodyPr/>
                    <a:lstStyle/>
                    <a:p>
                      <a:pPr algn="l" fontAlgn="ctr">
                        <a:buNone/>
                      </a:pPr>
                      <a:r>
                        <a:rPr lang="en-US" sz="900" u="none" strike="noStrike">
                          <a:effectLst/>
                        </a:rPr>
                        <a:t>Ball joint / hinge</a:t>
                      </a:r>
                      <a:endParaRPr lang="en-US" sz="900" b="0" i="0" u="none" strike="noStrike">
                        <a:solidFill>
                          <a:srgbClr val="000000"/>
                        </a:solidFill>
                        <a:effectLst/>
                        <a:latin typeface="Aptos Narrow" panose="020B0004020202020204" pitchFamily="34" charset="0"/>
                      </a:endParaRPr>
                    </a:p>
                  </a:txBody>
                  <a:tcPr marL="2750" marR="2750" marT="2750" marB="0" anchor="ctr">
                    <a:solidFill>
                      <a:srgbClr val="92D050"/>
                    </a:solidFill>
                  </a:tcPr>
                </a:tc>
                <a:tc>
                  <a:txBody>
                    <a:bodyPr/>
                    <a:lstStyle/>
                    <a:p>
                      <a:pPr algn="l" fontAlgn="ctr">
                        <a:buNone/>
                      </a:pPr>
                      <a:r>
                        <a:rPr lang="en-US" sz="900" u="none" strike="noStrike">
                          <a:effectLst/>
                        </a:rPr>
                        <a:t>Allow plate rotation</a:t>
                      </a:r>
                      <a:endParaRPr lang="en-US" sz="900" b="0" i="0" u="none" strike="noStrike">
                        <a:solidFill>
                          <a:srgbClr val="000000"/>
                        </a:solidFill>
                        <a:effectLst/>
                        <a:latin typeface="Aptos Narrow" panose="020B0004020202020204" pitchFamily="34" charset="0"/>
                      </a:endParaRPr>
                    </a:p>
                  </a:txBody>
                  <a:tcPr marL="2750" marR="2750" marT="2750" marB="0" anchor="ctr">
                    <a:solidFill>
                      <a:srgbClr val="92D050"/>
                    </a:solidFill>
                  </a:tcPr>
                </a:tc>
                <a:tc>
                  <a:txBody>
                    <a:bodyPr/>
                    <a:lstStyle/>
                    <a:p>
                      <a:pPr algn="l" fontAlgn="ctr">
                        <a:buNone/>
                      </a:pPr>
                      <a:r>
                        <a:rPr lang="en-US" sz="900" u="none" strike="noStrike">
                          <a:effectLst/>
                        </a:rPr>
                        <a:t>Joint has excessive play</a:t>
                      </a:r>
                      <a:endParaRPr lang="en-US" sz="900" b="0" i="0" u="none" strike="noStrike">
                        <a:solidFill>
                          <a:srgbClr val="000000"/>
                        </a:solidFill>
                        <a:effectLst/>
                        <a:latin typeface="Aptos Narrow" panose="020B0004020202020204" pitchFamily="34" charset="0"/>
                      </a:endParaRPr>
                    </a:p>
                  </a:txBody>
                  <a:tcPr marL="2750" marR="2750" marT="2750" marB="0" anchor="ctr">
                    <a:solidFill>
                      <a:srgbClr val="92D050"/>
                    </a:solidFill>
                  </a:tcPr>
                </a:tc>
                <a:tc>
                  <a:txBody>
                    <a:bodyPr/>
                    <a:lstStyle/>
                    <a:p>
                      <a:pPr algn="l" fontAlgn="ctr">
                        <a:buNone/>
                      </a:pPr>
                      <a:r>
                        <a:rPr lang="en-US" sz="900" u="none" strike="noStrike">
                          <a:effectLst/>
                        </a:rPr>
                        <a:t>Unstable or delayed response</a:t>
                      </a:r>
                      <a:endParaRPr lang="en-US" sz="900" b="0" i="0" u="none" strike="noStrike">
                        <a:solidFill>
                          <a:srgbClr val="000000"/>
                        </a:solidFill>
                        <a:effectLst/>
                        <a:latin typeface="Aptos Narrow" panose="020B0004020202020204" pitchFamily="34" charset="0"/>
                      </a:endParaRPr>
                    </a:p>
                  </a:txBody>
                  <a:tcPr marL="2750" marR="2750" marT="2750" marB="0" anchor="ctr">
                    <a:solidFill>
                      <a:srgbClr val="92D050"/>
                    </a:solidFill>
                  </a:tcPr>
                </a:tc>
                <a:tc>
                  <a:txBody>
                    <a:bodyPr/>
                    <a:lstStyle/>
                    <a:p>
                      <a:pPr algn="ctr" fontAlgn="ctr">
                        <a:buNone/>
                      </a:pPr>
                      <a:r>
                        <a:rPr lang="en-US" sz="900" u="none" strike="noStrike">
                          <a:effectLst/>
                        </a:rPr>
                        <a:t>7</a:t>
                      </a:r>
                      <a:endParaRPr lang="en-US" sz="900" b="0" i="0" u="none" strike="noStrike">
                        <a:solidFill>
                          <a:srgbClr val="000000"/>
                        </a:solidFill>
                        <a:effectLst/>
                        <a:latin typeface="Aptos Narrow" panose="020B0004020202020204" pitchFamily="34" charset="0"/>
                      </a:endParaRPr>
                    </a:p>
                  </a:txBody>
                  <a:tcPr marL="2750" marR="2750" marT="2750" marB="0" anchor="ctr">
                    <a:solidFill>
                      <a:srgbClr val="92D050"/>
                    </a:solidFill>
                  </a:tcPr>
                </a:tc>
                <a:tc>
                  <a:txBody>
                    <a:bodyPr/>
                    <a:lstStyle/>
                    <a:p>
                      <a:pPr algn="l" fontAlgn="ctr">
                        <a:buNone/>
                      </a:pPr>
                      <a:r>
                        <a:rPr lang="en-US" sz="900" u="none" strike="noStrike">
                          <a:effectLst/>
                        </a:rPr>
                        <a:t>Wear; poor tolerances</a:t>
                      </a:r>
                      <a:endParaRPr lang="en-US" sz="900" b="0" i="0" u="none" strike="noStrike">
                        <a:solidFill>
                          <a:srgbClr val="000000"/>
                        </a:solidFill>
                        <a:effectLst/>
                        <a:latin typeface="Aptos Narrow" panose="020B0004020202020204" pitchFamily="34" charset="0"/>
                      </a:endParaRPr>
                    </a:p>
                  </a:txBody>
                  <a:tcPr marL="2750" marR="2750" marT="2750" marB="0" anchor="ctr">
                    <a:solidFill>
                      <a:srgbClr val="92D050"/>
                    </a:solidFill>
                  </a:tcPr>
                </a:tc>
                <a:tc>
                  <a:txBody>
                    <a:bodyPr/>
                    <a:lstStyle/>
                    <a:p>
                      <a:pPr algn="ctr" fontAlgn="ctr">
                        <a:buNone/>
                      </a:pPr>
                      <a:r>
                        <a:rPr lang="en-US" sz="900" u="none" strike="noStrike">
                          <a:effectLst/>
                        </a:rPr>
                        <a:t>4</a:t>
                      </a:r>
                      <a:endParaRPr lang="en-US" sz="900" b="0" i="0" u="none" strike="noStrike">
                        <a:solidFill>
                          <a:srgbClr val="000000"/>
                        </a:solidFill>
                        <a:effectLst/>
                        <a:latin typeface="Aptos Narrow" panose="020B0004020202020204" pitchFamily="34" charset="0"/>
                      </a:endParaRPr>
                    </a:p>
                  </a:txBody>
                  <a:tcPr marL="2750" marR="2750" marT="2750" marB="0" anchor="ctr">
                    <a:solidFill>
                      <a:srgbClr val="92D050"/>
                    </a:solidFill>
                  </a:tcPr>
                </a:tc>
                <a:tc>
                  <a:txBody>
                    <a:bodyPr/>
                    <a:lstStyle/>
                    <a:p>
                      <a:pPr algn="l" fontAlgn="ctr">
                        <a:buNone/>
                      </a:pPr>
                      <a:r>
                        <a:rPr lang="en-US" sz="900" u="none" strike="noStrike">
                          <a:effectLst/>
                        </a:rPr>
                        <a:t>Metal inserts; periodic check</a:t>
                      </a:r>
                      <a:endParaRPr lang="en-US" sz="900" b="0" i="0" u="none" strike="noStrike">
                        <a:solidFill>
                          <a:srgbClr val="000000"/>
                        </a:solidFill>
                        <a:effectLst/>
                        <a:latin typeface="Aptos Narrow" panose="020B0004020202020204" pitchFamily="34" charset="0"/>
                      </a:endParaRPr>
                    </a:p>
                  </a:txBody>
                  <a:tcPr marL="2750" marR="2750" marT="2750" marB="0" anchor="ctr">
                    <a:solidFill>
                      <a:srgbClr val="92D050"/>
                    </a:solidFill>
                  </a:tcPr>
                </a:tc>
                <a:tc>
                  <a:txBody>
                    <a:bodyPr/>
                    <a:lstStyle/>
                    <a:p>
                      <a:pPr algn="ctr" fontAlgn="ctr">
                        <a:buNone/>
                      </a:pPr>
                      <a:r>
                        <a:rPr lang="en-US" sz="900" u="none" strike="noStrike">
                          <a:effectLst/>
                        </a:rPr>
                        <a:t>4</a:t>
                      </a:r>
                      <a:endParaRPr lang="en-US" sz="900" b="0" i="0" u="none" strike="noStrike">
                        <a:solidFill>
                          <a:srgbClr val="000000"/>
                        </a:solidFill>
                        <a:effectLst/>
                        <a:latin typeface="Aptos Narrow" panose="020B0004020202020204" pitchFamily="34" charset="0"/>
                      </a:endParaRPr>
                    </a:p>
                  </a:txBody>
                  <a:tcPr marL="2750" marR="2750" marT="2750" marB="0" anchor="ctr">
                    <a:solidFill>
                      <a:srgbClr val="92D050"/>
                    </a:solidFill>
                  </a:tcPr>
                </a:tc>
                <a:tc>
                  <a:txBody>
                    <a:bodyPr/>
                    <a:lstStyle/>
                    <a:p>
                      <a:pPr algn="ctr" fontAlgn="ctr">
                        <a:buNone/>
                      </a:pPr>
                      <a:r>
                        <a:rPr lang="en-US" sz="900" u="none" strike="noStrike">
                          <a:effectLst/>
                        </a:rPr>
                        <a:t>112</a:t>
                      </a:r>
                      <a:endParaRPr lang="en-US" sz="900" b="0" i="0" u="none" strike="noStrike">
                        <a:solidFill>
                          <a:srgbClr val="000000"/>
                        </a:solidFill>
                        <a:effectLst/>
                        <a:latin typeface="Aptos Narrow" panose="020B0004020202020204" pitchFamily="34" charset="0"/>
                      </a:endParaRPr>
                    </a:p>
                  </a:txBody>
                  <a:tcPr marL="2750" marR="2750" marT="2750" marB="0" anchor="ctr">
                    <a:solidFill>
                      <a:srgbClr val="92D050"/>
                    </a:solidFill>
                  </a:tcPr>
                </a:tc>
                <a:tc>
                  <a:txBody>
                    <a:bodyPr/>
                    <a:lstStyle/>
                    <a:p>
                      <a:pPr algn="l" fontAlgn="ctr">
                        <a:buNone/>
                      </a:pPr>
                      <a:r>
                        <a:rPr lang="en-US" sz="900" u="none" strike="noStrike" dirty="0">
                          <a:effectLst/>
                        </a:rPr>
                        <a:t>Replace worn joints; tighten tolerance</a:t>
                      </a:r>
                      <a:endParaRPr lang="en-US" sz="900" b="0" i="0" u="none" strike="noStrike" dirty="0">
                        <a:solidFill>
                          <a:srgbClr val="000000"/>
                        </a:solidFill>
                        <a:effectLst/>
                        <a:latin typeface="Aptos Narrow" panose="020B0004020202020204" pitchFamily="34" charset="0"/>
                      </a:endParaRPr>
                    </a:p>
                  </a:txBody>
                  <a:tcPr marL="2750" marR="2750" marT="2750" marB="0" anchor="ctr">
                    <a:solidFill>
                      <a:srgbClr val="92D050"/>
                    </a:solidFill>
                  </a:tcPr>
                </a:tc>
                <a:extLst>
                  <a:ext uri="{0D108BD9-81ED-4DB2-BD59-A6C34878D82A}">
                    <a16:rowId xmlns:a16="http://schemas.microsoft.com/office/drawing/2014/main" val="3260530749"/>
                  </a:ext>
                </a:extLst>
              </a:tr>
              <a:tr h="324526">
                <a:tc>
                  <a:txBody>
                    <a:bodyPr/>
                    <a:lstStyle/>
                    <a:p>
                      <a:pPr algn="l" fontAlgn="ctr">
                        <a:buNone/>
                      </a:pPr>
                      <a:r>
                        <a:rPr lang="en-US" sz="900" u="none" strike="noStrike">
                          <a:effectLst/>
                        </a:rPr>
                        <a:t>Actuation</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l" fontAlgn="ctr">
                        <a:buNone/>
                      </a:pPr>
                      <a:r>
                        <a:rPr lang="en-US" sz="900" u="none" strike="noStrike">
                          <a:effectLst/>
                        </a:rPr>
                        <a:t>Servo motor (x3)</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l" fontAlgn="ctr">
                        <a:buNone/>
                      </a:pPr>
                      <a:r>
                        <a:rPr lang="en-US" sz="900" u="none" strike="noStrike">
                          <a:effectLst/>
                        </a:rPr>
                        <a:t>Tilt plate corners</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l" fontAlgn="ctr">
                        <a:buNone/>
                      </a:pPr>
                      <a:r>
                        <a:rPr lang="en-US" sz="900" u="none" strike="noStrike">
                          <a:effectLst/>
                        </a:rPr>
                        <a:t>One servo fails or drifts</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l" fontAlgn="ctr">
                        <a:buNone/>
                      </a:pPr>
                      <a:r>
                        <a:rPr lang="en-US" sz="900" u="none" strike="noStrike">
                          <a:effectLst/>
                        </a:rPr>
                        <a:t>Plate tilts diagonally; unstable system</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ctr" fontAlgn="ctr">
                        <a:buNone/>
                      </a:pPr>
                      <a:r>
                        <a:rPr lang="en-US" sz="900" u="none" strike="noStrike">
                          <a:effectLst/>
                        </a:rPr>
                        <a:t>9</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l" fontAlgn="ctr">
                        <a:buNone/>
                      </a:pPr>
                      <a:r>
                        <a:rPr lang="en-US" sz="900" u="none" strike="noStrike">
                          <a:effectLst/>
                        </a:rPr>
                        <a:t>Uneven load; motor failure</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ctr" fontAlgn="ctr">
                        <a:buNone/>
                      </a:pPr>
                      <a:r>
                        <a:rPr lang="en-US" sz="900" u="none" strike="noStrike">
                          <a:effectLst/>
                        </a:rPr>
                        <a:t>3</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l" fontAlgn="ctr">
                        <a:buNone/>
                      </a:pPr>
                      <a:r>
                        <a:rPr lang="en-US" sz="900" u="none" strike="noStrike">
                          <a:effectLst/>
                        </a:rPr>
                        <a:t>Matched servos; torque sizing</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ctr" fontAlgn="ctr">
                        <a:buNone/>
                      </a:pPr>
                      <a:r>
                        <a:rPr lang="en-US" sz="900" u="none" strike="noStrike">
                          <a:effectLst/>
                        </a:rPr>
                        <a:t>3</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ctr" fontAlgn="ctr">
                        <a:buNone/>
                      </a:pPr>
                      <a:r>
                        <a:rPr lang="en-US" sz="900" u="none" strike="noStrike">
                          <a:effectLst/>
                        </a:rPr>
                        <a:t>81</a:t>
                      </a:r>
                      <a:endParaRPr lang="en-US" sz="900" b="0" i="0" u="none" strike="noStrike">
                        <a:solidFill>
                          <a:srgbClr val="000000"/>
                        </a:solidFill>
                        <a:effectLst/>
                        <a:latin typeface="Aptos Narrow" panose="020B0004020202020204" pitchFamily="34" charset="0"/>
                      </a:endParaRPr>
                    </a:p>
                  </a:txBody>
                  <a:tcPr marL="2750" marR="2750" marT="2750" marB="0" anchor="ctr"/>
                </a:tc>
                <a:tc>
                  <a:txBody>
                    <a:bodyPr/>
                    <a:lstStyle/>
                    <a:p>
                      <a:pPr algn="l" fontAlgn="ctr">
                        <a:buNone/>
                      </a:pPr>
                      <a:r>
                        <a:rPr lang="en-US" sz="900" u="none" strike="noStrike">
                          <a:effectLst/>
                        </a:rPr>
                        <a:t>Use identical servos; test prior to demo</a:t>
                      </a:r>
                      <a:endParaRPr lang="en-US" sz="900" b="0" i="0" u="none" strike="noStrike">
                        <a:solidFill>
                          <a:srgbClr val="000000"/>
                        </a:solidFill>
                        <a:effectLst/>
                        <a:latin typeface="Aptos Narrow" panose="020B0004020202020204" pitchFamily="34" charset="0"/>
                      </a:endParaRPr>
                    </a:p>
                  </a:txBody>
                  <a:tcPr marL="2750" marR="2750" marT="2750" marB="0" anchor="ctr"/>
                </a:tc>
                <a:extLst>
                  <a:ext uri="{0D108BD9-81ED-4DB2-BD59-A6C34878D82A}">
                    <a16:rowId xmlns:a16="http://schemas.microsoft.com/office/drawing/2014/main" val="3733517176"/>
                  </a:ext>
                </a:extLst>
              </a:tr>
              <a:tr h="324526">
                <a:tc>
                  <a:txBody>
                    <a:bodyPr/>
                    <a:lstStyle/>
                    <a:p>
                      <a:pPr algn="l" fontAlgn="ctr">
                        <a:buNone/>
                      </a:pPr>
                      <a:r>
                        <a:rPr lang="en-US" sz="900" u="none" strike="noStrike">
                          <a:effectLst/>
                        </a:rPr>
                        <a:t>Actuation</a:t>
                      </a:r>
                      <a:endParaRPr lang="en-US" sz="900" b="0" i="0" u="none" strike="noStrike">
                        <a:solidFill>
                          <a:srgbClr val="000000"/>
                        </a:solidFill>
                        <a:effectLst/>
                        <a:latin typeface="Aptos Narrow" panose="020B0004020202020204" pitchFamily="34" charset="0"/>
                      </a:endParaRPr>
                    </a:p>
                  </a:txBody>
                  <a:tcPr marL="2750" marR="2750" marT="2750" marB="0" anchor="ctr">
                    <a:solidFill>
                      <a:srgbClr val="92D050"/>
                    </a:solidFill>
                  </a:tcPr>
                </a:tc>
                <a:tc>
                  <a:txBody>
                    <a:bodyPr/>
                    <a:lstStyle/>
                    <a:p>
                      <a:pPr algn="l" fontAlgn="ctr">
                        <a:buNone/>
                      </a:pPr>
                      <a:r>
                        <a:rPr lang="en-US" sz="900" u="none" strike="noStrike">
                          <a:effectLst/>
                        </a:rPr>
                        <a:t>Servo motor (x3)</a:t>
                      </a:r>
                      <a:endParaRPr lang="en-US" sz="900" b="0" i="0" u="none" strike="noStrike">
                        <a:solidFill>
                          <a:srgbClr val="000000"/>
                        </a:solidFill>
                        <a:effectLst/>
                        <a:latin typeface="Aptos Narrow" panose="020B0004020202020204" pitchFamily="34" charset="0"/>
                      </a:endParaRPr>
                    </a:p>
                  </a:txBody>
                  <a:tcPr marL="2750" marR="2750" marT="2750" marB="0" anchor="ctr">
                    <a:solidFill>
                      <a:srgbClr val="92D050"/>
                    </a:solidFill>
                  </a:tcPr>
                </a:tc>
                <a:tc>
                  <a:txBody>
                    <a:bodyPr/>
                    <a:lstStyle/>
                    <a:p>
                      <a:pPr algn="l" fontAlgn="ctr">
                        <a:buNone/>
                      </a:pPr>
                      <a:r>
                        <a:rPr lang="en-US" sz="900" u="none" strike="noStrike">
                          <a:effectLst/>
                        </a:rPr>
                        <a:t>Continuous motion</a:t>
                      </a:r>
                      <a:endParaRPr lang="en-US" sz="900" b="0" i="0" u="none" strike="noStrike">
                        <a:solidFill>
                          <a:srgbClr val="000000"/>
                        </a:solidFill>
                        <a:effectLst/>
                        <a:latin typeface="Aptos Narrow" panose="020B0004020202020204" pitchFamily="34" charset="0"/>
                      </a:endParaRPr>
                    </a:p>
                  </a:txBody>
                  <a:tcPr marL="2750" marR="2750" marT="2750" marB="0" anchor="ctr">
                    <a:solidFill>
                      <a:srgbClr val="92D050"/>
                    </a:solidFill>
                  </a:tcPr>
                </a:tc>
                <a:tc>
                  <a:txBody>
                    <a:bodyPr/>
                    <a:lstStyle/>
                    <a:p>
                      <a:pPr algn="l" fontAlgn="ctr">
                        <a:buNone/>
                      </a:pPr>
                      <a:r>
                        <a:rPr lang="en-US" sz="900" u="none" strike="noStrike">
                          <a:effectLst/>
                        </a:rPr>
                        <a:t>Overheats or stalls</a:t>
                      </a:r>
                      <a:endParaRPr lang="en-US" sz="900" b="0" i="0" u="none" strike="noStrike">
                        <a:solidFill>
                          <a:srgbClr val="000000"/>
                        </a:solidFill>
                        <a:effectLst/>
                        <a:latin typeface="Aptos Narrow" panose="020B0004020202020204" pitchFamily="34" charset="0"/>
                      </a:endParaRPr>
                    </a:p>
                  </a:txBody>
                  <a:tcPr marL="2750" marR="2750" marT="2750" marB="0" anchor="ctr">
                    <a:solidFill>
                      <a:srgbClr val="92D050"/>
                    </a:solidFill>
                  </a:tcPr>
                </a:tc>
                <a:tc>
                  <a:txBody>
                    <a:bodyPr/>
                    <a:lstStyle/>
                    <a:p>
                      <a:pPr algn="l" fontAlgn="ctr">
                        <a:buNone/>
                      </a:pPr>
                      <a:r>
                        <a:rPr lang="en-US" sz="900" u="none" strike="noStrike">
                          <a:effectLst/>
                        </a:rPr>
                        <a:t>System shutdown mid-demo</a:t>
                      </a:r>
                      <a:endParaRPr lang="en-US" sz="900" b="0" i="0" u="none" strike="noStrike">
                        <a:solidFill>
                          <a:srgbClr val="000000"/>
                        </a:solidFill>
                        <a:effectLst/>
                        <a:latin typeface="Aptos Narrow" panose="020B0004020202020204" pitchFamily="34" charset="0"/>
                      </a:endParaRPr>
                    </a:p>
                  </a:txBody>
                  <a:tcPr marL="2750" marR="2750" marT="2750" marB="0" anchor="ctr">
                    <a:solidFill>
                      <a:srgbClr val="92D050"/>
                    </a:solidFill>
                  </a:tcPr>
                </a:tc>
                <a:tc>
                  <a:txBody>
                    <a:bodyPr/>
                    <a:lstStyle/>
                    <a:p>
                      <a:pPr algn="ctr" fontAlgn="ctr">
                        <a:buNone/>
                      </a:pPr>
                      <a:r>
                        <a:rPr lang="en-US" sz="900" u="none" strike="noStrike">
                          <a:effectLst/>
                        </a:rPr>
                        <a:t>8</a:t>
                      </a:r>
                      <a:endParaRPr lang="en-US" sz="900" b="0" i="0" u="none" strike="noStrike">
                        <a:solidFill>
                          <a:srgbClr val="000000"/>
                        </a:solidFill>
                        <a:effectLst/>
                        <a:latin typeface="Aptos Narrow" panose="020B0004020202020204" pitchFamily="34" charset="0"/>
                      </a:endParaRPr>
                    </a:p>
                  </a:txBody>
                  <a:tcPr marL="2750" marR="2750" marT="2750" marB="0" anchor="ctr">
                    <a:solidFill>
                      <a:srgbClr val="92D050"/>
                    </a:solidFill>
                  </a:tcPr>
                </a:tc>
                <a:tc>
                  <a:txBody>
                    <a:bodyPr/>
                    <a:lstStyle/>
                    <a:p>
                      <a:pPr algn="l" fontAlgn="ctr">
                        <a:buNone/>
                      </a:pPr>
                      <a:r>
                        <a:rPr lang="en-US" sz="900" u="none" strike="noStrike">
                          <a:effectLst/>
                        </a:rPr>
                        <a:t>Aggressive PID; overuse</a:t>
                      </a:r>
                      <a:endParaRPr lang="en-US" sz="900" b="0" i="0" u="none" strike="noStrike">
                        <a:solidFill>
                          <a:srgbClr val="000000"/>
                        </a:solidFill>
                        <a:effectLst/>
                        <a:latin typeface="Aptos Narrow" panose="020B0004020202020204" pitchFamily="34" charset="0"/>
                      </a:endParaRPr>
                    </a:p>
                  </a:txBody>
                  <a:tcPr marL="2750" marR="2750" marT="2750" marB="0" anchor="ctr">
                    <a:solidFill>
                      <a:srgbClr val="92D050"/>
                    </a:solidFill>
                  </a:tcPr>
                </a:tc>
                <a:tc>
                  <a:txBody>
                    <a:bodyPr/>
                    <a:lstStyle/>
                    <a:p>
                      <a:pPr algn="ctr" fontAlgn="ctr">
                        <a:buNone/>
                      </a:pPr>
                      <a:r>
                        <a:rPr lang="en-US" sz="900" u="none" strike="noStrike">
                          <a:effectLst/>
                        </a:rPr>
                        <a:t>3</a:t>
                      </a:r>
                      <a:endParaRPr lang="en-US" sz="900" b="0" i="0" u="none" strike="noStrike">
                        <a:solidFill>
                          <a:srgbClr val="000000"/>
                        </a:solidFill>
                        <a:effectLst/>
                        <a:latin typeface="Aptos Narrow" panose="020B0004020202020204" pitchFamily="34" charset="0"/>
                      </a:endParaRPr>
                    </a:p>
                  </a:txBody>
                  <a:tcPr marL="2750" marR="2750" marT="2750" marB="0" anchor="ctr">
                    <a:solidFill>
                      <a:srgbClr val="92D050"/>
                    </a:solidFill>
                  </a:tcPr>
                </a:tc>
                <a:tc>
                  <a:txBody>
                    <a:bodyPr/>
                    <a:lstStyle/>
                    <a:p>
                      <a:pPr algn="l" fontAlgn="ctr">
                        <a:buNone/>
                      </a:pPr>
                      <a:r>
                        <a:rPr lang="en-US" sz="900" u="none" strike="noStrike">
                          <a:effectLst/>
                        </a:rPr>
                        <a:t>Temperature testing</a:t>
                      </a:r>
                      <a:endParaRPr lang="en-US" sz="900" b="0" i="0" u="none" strike="noStrike">
                        <a:solidFill>
                          <a:srgbClr val="000000"/>
                        </a:solidFill>
                        <a:effectLst/>
                        <a:latin typeface="Aptos Narrow" panose="020B0004020202020204" pitchFamily="34" charset="0"/>
                      </a:endParaRPr>
                    </a:p>
                  </a:txBody>
                  <a:tcPr marL="2750" marR="2750" marT="2750" marB="0" anchor="ctr">
                    <a:solidFill>
                      <a:srgbClr val="92D050"/>
                    </a:solidFill>
                  </a:tcPr>
                </a:tc>
                <a:tc>
                  <a:txBody>
                    <a:bodyPr/>
                    <a:lstStyle/>
                    <a:p>
                      <a:pPr algn="ctr" fontAlgn="ctr">
                        <a:buNone/>
                      </a:pPr>
                      <a:r>
                        <a:rPr lang="en-US" sz="900" u="none" strike="noStrike">
                          <a:effectLst/>
                        </a:rPr>
                        <a:t>4</a:t>
                      </a:r>
                      <a:endParaRPr lang="en-US" sz="900" b="0" i="0" u="none" strike="noStrike">
                        <a:solidFill>
                          <a:srgbClr val="000000"/>
                        </a:solidFill>
                        <a:effectLst/>
                        <a:latin typeface="Aptos Narrow" panose="020B0004020202020204" pitchFamily="34" charset="0"/>
                      </a:endParaRPr>
                    </a:p>
                  </a:txBody>
                  <a:tcPr marL="2750" marR="2750" marT="2750" marB="0" anchor="ctr">
                    <a:solidFill>
                      <a:srgbClr val="92D050"/>
                    </a:solidFill>
                  </a:tcPr>
                </a:tc>
                <a:tc>
                  <a:txBody>
                    <a:bodyPr/>
                    <a:lstStyle/>
                    <a:p>
                      <a:pPr algn="ctr" fontAlgn="ctr">
                        <a:buNone/>
                      </a:pPr>
                      <a:r>
                        <a:rPr lang="en-US" sz="900" u="none" strike="noStrike">
                          <a:effectLst/>
                        </a:rPr>
                        <a:t>96</a:t>
                      </a:r>
                      <a:endParaRPr lang="en-US" sz="900" b="0" i="0" u="none" strike="noStrike">
                        <a:solidFill>
                          <a:srgbClr val="000000"/>
                        </a:solidFill>
                        <a:effectLst/>
                        <a:latin typeface="Aptos Narrow" panose="020B0004020202020204" pitchFamily="34" charset="0"/>
                      </a:endParaRPr>
                    </a:p>
                  </a:txBody>
                  <a:tcPr marL="2750" marR="2750" marT="2750" marB="0" anchor="ctr">
                    <a:solidFill>
                      <a:srgbClr val="92D050"/>
                    </a:solidFill>
                  </a:tcPr>
                </a:tc>
                <a:tc>
                  <a:txBody>
                    <a:bodyPr/>
                    <a:lstStyle/>
                    <a:p>
                      <a:pPr algn="l" fontAlgn="ctr">
                        <a:buNone/>
                      </a:pPr>
                      <a:r>
                        <a:rPr lang="en-US" sz="900" u="none" strike="noStrike" dirty="0">
                          <a:effectLst/>
                        </a:rPr>
                        <a:t>Add cooling; tune PID gains</a:t>
                      </a:r>
                      <a:endParaRPr lang="en-US" sz="900" b="0" i="0" u="none" strike="noStrike" dirty="0">
                        <a:solidFill>
                          <a:srgbClr val="000000"/>
                        </a:solidFill>
                        <a:effectLst/>
                        <a:latin typeface="Aptos Narrow" panose="020B0004020202020204" pitchFamily="34" charset="0"/>
                      </a:endParaRPr>
                    </a:p>
                  </a:txBody>
                  <a:tcPr marL="2750" marR="2750" marT="2750" marB="0" anchor="ctr">
                    <a:solidFill>
                      <a:srgbClr val="92D050"/>
                    </a:solidFill>
                  </a:tcPr>
                </a:tc>
                <a:extLst>
                  <a:ext uri="{0D108BD9-81ED-4DB2-BD59-A6C34878D82A}">
                    <a16:rowId xmlns:a16="http://schemas.microsoft.com/office/drawing/2014/main" val="307534969"/>
                  </a:ext>
                </a:extLst>
              </a:tr>
            </a:tbl>
          </a:graphicData>
        </a:graphic>
      </p:graphicFrame>
      <p:sp>
        <p:nvSpPr>
          <p:cNvPr id="8" name="TextBox 7">
            <a:extLst>
              <a:ext uri="{FF2B5EF4-FFF2-40B4-BE49-F238E27FC236}">
                <a16:creationId xmlns:a16="http://schemas.microsoft.com/office/drawing/2014/main" id="{8EB570B7-F199-703A-BF9E-30C37C7044A2}"/>
              </a:ext>
            </a:extLst>
          </p:cNvPr>
          <p:cNvSpPr txBox="1"/>
          <p:nvPr/>
        </p:nvSpPr>
        <p:spPr>
          <a:xfrm>
            <a:off x="5241933" y="5935458"/>
            <a:ext cx="1688122" cy="261610"/>
          </a:xfrm>
          <a:prstGeom prst="rect">
            <a:avLst/>
          </a:prstGeom>
          <a:noFill/>
        </p:spPr>
        <p:txBody>
          <a:bodyPr wrap="square" lIns="91440" tIns="45720" rIns="91440" bIns="45720" rtlCol="0" anchor="t">
            <a:spAutoFit/>
          </a:bodyPr>
          <a:lstStyle/>
          <a:p>
            <a:r>
              <a:rPr lang="en-US" sz="1100" dirty="0"/>
              <a:t>Figure </a:t>
            </a:r>
            <a:r>
              <a:rPr lang="en-US" sz="1100"/>
              <a:t>6</a:t>
            </a:r>
            <a:r>
              <a:rPr lang="en-US" sz="1100" dirty="0"/>
              <a:t>: Robot 2 FMEA</a:t>
            </a:r>
          </a:p>
        </p:txBody>
      </p:sp>
      <p:sp>
        <p:nvSpPr>
          <p:cNvPr id="9" name="TextBox 8">
            <a:extLst>
              <a:ext uri="{FF2B5EF4-FFF2-40B4-BE49-F238E27FC236}">
                <a16:creationId xmlns:a16="http://schemas.microsoft.com/office/drawing/2014/main" id="{118FBAA6-95A5-5E39-E78E-4813BE66E43C}"/>
              </a:ext>
            </a:extLst>
          </p:cNvPr>
          <p:cNvSpPr txBox="1"/>
          <p:nvPr/>
        </p:nvSpPr>
        <p:spPr>
          <a:xfrm>
            <a:off x="-12770" y="6486926"/>
            <a:ext cx="34222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Freddy – </a:t>
            </a:r>
            <a:r>
              <a:rPr lang="en-US" sz="1600"/>
              <a:t>19</a:t>
            </a:r>
            <a:endParaRPr lang="en-US" sz="1600" dirty="0"/>
          </a:p>
        </p:txBody>
      </p:sp>
    </p:spTree>
    <p:extLst>
      <p:ext uri="{BB962C8B-B14F-4D97-AF65-F5344CB8AC3E}">
        <p14:creationId xmlns:p14="http://schemas.microsoft.com/office/powerpoint/2010/main" val="2045008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748CF3-FD56-B988-643A-F9C95D3259BC}"/>
            </a:ext>
          </a:extLst>
        </p:cNvPr>
        <p:cNvGrpSpPr/>
        <p:nvPr/>
      </p:nvGrpSpPr>
      <p:grpSpPr>
        <a:xfrm>
          <a:off x="0" y="0"/>
          <a:ext cx="0" cy="0"/>
          <a:chOff x="0" y="0"/>
          <a:chExt cx="0" cy="0"/>
        </a:xfrm>
      </p:grpSpPr>
      <p:sp useBgFill="1">
        <p:nvSpPr>
          <p:cNvPr id="131" name="Rectangle 130">
            <a:extLst>
              <a:ext uri="{FF2B5EF4-FFF2-40B4-BE49-F238E27FC236}">
                <a16:creationId xmlns:a16="http://schemas.microsoft.com/office/drawing/2014/main" id="{A173122F-D466-4F08-90FA-0038F7AC2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33" name="Group 132">
            <a:extLst>
              <a:ext uri="{FF2B5EF4-FFF2-40B4-BE49-F238E27FC236}">
                <a16:creationId xmlns:a16="http://schemas.microsoft.com/office/drawing/2014/main" id="{B19EC7B8-C390-4F1B-8960-E6D3245103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34" name="Straight Connector 133">
              <a:extLst>
                <a:ext uri="{FF2B5EF4-FFF2-40B4-BE49-F238E27FC236}">
                  <a16:creationId xmlns:a16="http://schemas.microsoft.com/office/drawing/2014/main" id="{7CEE1CC1-2CD0-4957-8A12-48FA80C0CC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4901FEB-A7C2-457B-A124-AD433B0417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C76048A8-79AA-454C-BD3E-3004F74268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77B51975-25FE-4328-9815-2AA302F28A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440B47E-6D3E-4978-B887-B53DA0BFF5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FD94D0A1-D760-40DE-B758-008B93D588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F9E590CB-0538-40D7-9CAC-1BBD39CC27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5D7C67DA-B2AA-46E2-8065-1F862A6F7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0C2ED54-1B65-4F4A-B14B-41FC05B372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EAE5BBBC-F576-4D54-BF67-C00BB1F4F9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90D490E7-12F8-40DC-A9C1-D119667EEF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6C855383-9F21-4BDA-8FCA-22AF3D69FF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FC3E600C-E08A-418E-B30E-2B0FC15DF9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E980D58F-BD3F-4B47-9BD2-888B0D9D19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43544818-9B28-4A71-8D7B-80727A5326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101FFBC7-035F-48C5-91FA-4A4973FCD6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D6195BC5-BB4E-4F3F-8378-0B308B4252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02404171-AF5C-4FA1-9D4E-DCF75562BD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BAD45A86-9385-473D-9DBF-565E0A94AF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BA5A228-913F-4D4F-AB25-5372936246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A87E8BFE-D92E-4EB3-ADD1-FB75CAA683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8756FCD-8335-4089-B4EE-13D629E53E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A9707D7B-937E-4DC3-87BA-B7B7042682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B1A72DC-3F29-4488-9051-C21E1CBB7E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956DAD76-815C-4F16-98CF-8E8BE1965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1AF2F8C5-6691-4EBD-B42E-4B17DF1ED2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D32ED14D-1C00-41C8-849C-030A1434E4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62F296F5-9867-45CA-BF0A-EF216F6A80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53B72471-9DB5-428B-AF52-E11E03B9FD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B8656B49-5277-4610-BD7B-F5D98170B5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F1A47399-8F78-4DB1-BD21-1166BCB267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66" name="Right Triangle 165">
            <a:extLst>
              <a:ext uri="{FF2B5EF4-FFF2-40B4-BE49-F238E27FC236}">
                <a16:creationId xmlns:a16="http://schemas.microsoft.com/office/drawing/2014/main" id="{F952A221-69C2-46B3-890D-354CA5961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152530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9FF53ACF-E370-9058-F048-D96647937544}"/>
              </a:ext>
            </a:extLst>
          </p:cNvPr>
          <p:cNvSpPr>
            <a:spLocks noGrp="1"/>
          </p:cNvSpPr>
          <p:nvPr>
            <p:ph type="ctrTitle"/>
          </p:nvPr>
        </p:nvSpPr>
        <p:spPr>
          <a:xfrm>
            <a:off x="691078" y="722904"/>
            <a:ext cx="5408713" cy="1410378"/>
          </a:xfrm>
        </p:spPr>
        <p:txBody>
          <a:bodyPr anchor="b">
            <a:normAutofit/>
          </a:bodyPr>
          <a:lstStyle/>
          <a:p>
            <a:pPr>
              <a:lnSpc>
                <a:spcPct val="90000"/>
              </a:lnSpc>
            </a:pPr>
            <a:r>
              <a:rPr lang="en-US" sz="4600" dirty="0"/>
              <a:t>Robot 2 – FMEA </a:t>
            </a:r>
            <a:r>
              <a:rPr lang="en-US" sz="4600"/>
              <a:t>Continued</a:t>
            </a:r>
          </a:p>
        </p:txBody>
      </p:sp>
      <p:graphicFrame>
        <p:nvGraphicFramePr>
          <p:cNvPr id="5" name="Table 4">
            <a:extLst>
              <a:ext uri="{FF2B5EF4-FFF2-40B4-BE49-F238E27FC236}">
                <a16:creationId xmlns:a16="http://schemas.microsoft.com/office/drawing/2014/main" id="{DEB1AD16-CD2E-521F-847B-C154A6AE6440}"/>
              </a:ext>
            </a:extLst>
          </p:cNvPr>
          <p:cNvGraphicFramePr>
            <a:graphicFrameLocks noGrp="1"/>
          </p:cNvGraphicFramePr>
          <p:nvPr>
            <p:extLst>
              <p:ext uri="{D42A27DB-BD31-4B8C-83A1-F6EECF244321}">
                <p14:modId xmlns:p14="http://schemas.microsoft.com/office/powerpoint/2010/main" val="1892134751"/>
              </p:ext>
            </p:extLst>
          </p:nvPr>
        </p:nvGraphicFramePr>
        <p:xfrm>
          <a:off x="677374" y="2480843"/>
          <a:ext cx="10325596" cy="3520319"/>
        </p:xfrm>
        <a:graphic>
          <a:graphicData uri="http://schemas.openxmlformats.org/drawingml/2006/table">
            <a:tbl>
              <a:tblPr firstRow="1" bandRow="1">
                <a:tableStyleId>{5C22544A-7EE6-4342-B048-85BDC9FD1C3A}</a:tableStyleId>
              </a:tblPr>
              <a:tblGrid>
                <a:gridCol w="794140">
                  <a:extLst>
                    <a:ext uri="{9D8B030D-6E8A-4147-A177-3AD203B41FA5}">
                      <a16:colId xmlns:a16="http://schemas.microsoft.com/office/drawing/2014/main" val="1081115086"/>
                    </a:ext>
                  </a:extLst>
                </a:gridCol>
                <a:gridCol w="870360">
                  <a:extLst>
                    <a:ext uri="{9D8B030D-6E8A-4147-A177-3AD203B41FA5}">
                      <a16:colId xmlns:a16="http://schemas.microsoft.com/office/drawing/2014/main" val="1442761005"/>
                    </a:ext>
                  </a:extLst>
                </a:gridCol>
                <a:gridCol w="1213352">
                  <a:extLst>
                    <a:ext uri="{9D8B030D-6E8A-4147-A177-3AD203B41FA5}">
                      <a16:colId xmlns:a16="http://schemas.microsoft.com/office/drawing/2014/main" val="147812325"/>
                    </a:ext>
                  </a:extLst>
                </a:gridCol>
                <a:gridCol w="1008143">
                  <a:extLst>
                    <a:ext uri="{9D8B030D-6E8A-4147-A177-3AD203B41FA5}">
                      <a16:colId xmlns:a16="http://schemas.microsoft.com/office/drawing/2014/main" val="3066629467"/>
                    </a:ext>
                  </a:extLst>
                </a:gridCol>
                <a:gridCol w="1103419">
                  <a:extLst>
                    <a:ext uri="{9D8B030D-6E8A-4147-A177-3AD203B41FA5}">
                      <a16:colId xmlns:a16="http://schemas.microsoft.com/office/drawing/2014/main" val="293525197"/>
                    </a:ext>
                  </a:extLst>
                </a:gridCol>
                <a:gridCol w="171186">
                  <a:extLst>
                    <a:ext uri="{9D8B030D-6E8A-4147-A177-3AD203B41FA5}">
                      <a16:colId xmlns:a16="http://schemas.microsoft.com/office/drawing/2014/main" val="2600258100"/>
                    </a:ext>
                  </a:extLst>
                </a:gridCol>
                <a:gridCol w="1571001">
                  <a:extLst>
                    <a:ext uri="{9D8B030D-6E8A-4147-A177-3AD203B41FA5}">
                      <a16:colId xmlns:a16="http://schemas.microsoft.com/office/drawing/2014/main" val="2961621913"/>
                    </a:ext>
                  </a:extLst>
                </a:gridCol>
                <a:gridCol w="184377">
                  <a:extLst>
                    <a:ext uri="{9D8B030D-6E8A-4147-A177-3AD203B41FA5}">
                      <a16:colId xmlns:a16="http://schemas.microsoft.com/office/drawing/2014/main" val="931863727"/>
                    </a:ext>
                  </a:extLst>
                </a:gridCol>
                <a:gridCol w="1169378">
                  <a:extLst>
                    <a:ext uri="{9D8B030D-6E8A-4147-A177-3AD203B41FA5}">
                      <a16:colId xmlns:a16="http://schemas.microsoft.com/office/drawing/2014/main" val="51161511"/>
                    </a:ext>
                  </a:extLst>
                </a:gridCol>
                <a:gridCol w="178514">
                  <a:extLst>
                    <a:ext uri="{9D8B030D-6E8A-4147-A177-3AD203B41FA5}">
                      <a16:colId xmlns:a16="http://schemas.microsoft.com/office/drawing/2014/main" val="1779515025"/>
                    </a:ext>
                  </a:extLst>
                </a:gridCol>
                <a:gridCol w="341216">
                  <a:extLst>
                    <a:ext uri="{9D8B030D-6E8A-4147-A177-3AD203B41FA5}">
                      <a16:colId xmlns:a16="http://schemas.microsoft.com/office/drawing/2014/main" val="700240590"/>
                    </a:ext>
                  </a:extLst>
                </a:gridCol>
                <a:gridCol w="1720510">
                  <a:extLst>
                    <a:ext uri="{9D8B030D-6E8A-4147-A177-3AD203B41FA5}">
                      <a16:colId xmlns:a16="http://schemas.microsoft.com/office/drawing/2014/main" val="2965713340"/>
                    </a:ext>
                  </a:extLst>
                </a:gridCol>
              </a:tblGrid>
              <a:tr h="320029">
                <a:tc>
                  <a:txBody>
                    <a:bodyPr/>
                    <a:lstStyle/>
                    <a:p>
                      <a:pPr algn="ctr" fontAlgn="ctr">
                        <a:buNone/>
                      </a:pPr>
                      <a:r>
                        <a:rPr lang="en-US" sz="900" u="none" strike="noStrike">
                          <a:effectLst/>
                        </a:rPr>
                        <a:t>Subassembly</a:t>
                      </a:r>
                      <a:endParaRPr lang="en-US" sz="900" b="1" i="0" u="none" strike="noStrike">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a:effectLst/>
                        </a:rPr>
                        <a:t>Component</a:t>
                      </a:r>
                      <a:endParaRPr lang="en-US" sz="900" b="1" i="0" u="none" strike="noStrike">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a:effectLst/>
                        </a:rPr>
                        <a:t>Function</a:t>
                      </a:r>
                      <a:endParaRPr lang="en-US" sz="900" b="1" i="0" u="none" strike="noStrike">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dirty="0">
                          <a:effectLst/>
                        </a:rPr>
                        <a:t>Potential Failure Mode</a:t>
                      </a:r>
                      <a:endParaRPr lang="en-US" sz="900" b="1" i="0" u="none" strike="noStrike" dirty="0">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a:effectLst/>
                        </a:rPr>
                        <a:t>Potential Effect(s) of Failure</a:t>
                      </a:r>
                      <a:endParaRPr lang="en-US" sz="900" b="1" i="0" u="none" strike="noStrike">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a:effectLst/>
                        </a:rPr>
                        <a:t>S</a:t>
                      </a:r>
                      <a:endParaRPr lang="en-US" sz="900" b="1" i="0" u="none" strike="noStrike">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a:effectLst/>
                        </a:rPr>
                        <a:t>Potential Cause(s) And Mechanisms of Failure</a:t>
                      </a:r>
                      <a:endParaRPr lang="en-US" sz="900" b="1" i="0" u="none" strike="noStrike">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a:effectLst/>
                        </a:rPr>
                        <a:t>O</a:t>
                      </a:r>
                      <a:endParaRPr lang="en-US" sz="900" b="1" i="0" u="none" strike="noStrike">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a:effectLst/>
                        </a:rPr>
                        <a:t>Current Design Controls Test</a:t>
                      </a:r>
                      <a:endParaRPr lang="en-US" sz="900" b="1" i="0" u="none" strike="noStrike">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a:effectLst/>
                        </a:rPr>
                        <a:t>D</a:t>
                      </a:r>
                      <a:endParaRPr lang="en-US" sz="900" b="1" i="0" u="none" strike="noStrike">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a:effectLst/>
                        </a:rPr>
                        <a:t>RPN</a:t>
                      </a:r>
                      <a:endParaRPr lang="en-US" sz="900" b="1" i="0" u="none" strike="noStrike">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a:effectLst/>
                        </a:rPr>
                        <a:t>Recommended Action</a:t>
                      </a:r>
                      <a:endParaRPr lang="en-US" sz="900" b="1" i="0" u="none" strike="noStrike">
                        <a:solidFill>
                          <a:srgbClr val="000000"/>
                        </a:solidFill>
                        <a:effectLst/>
                        <a:latin typeface="Aptos Narrow" panose="020B0004020202020204" pitchFamily="34" charset="0"/>
                      </a:endParaRPr>
                    </a:p>
                  </a:txBody>
                  <a:tcPr marL="4828" marR="4828" marT="4828" marB="0" anchor="ctr"/>
                </a:tc>
                <a:extLst>
                  <a:ext uri="{0D108BD9-81ED-4DB2-BD59-A6C34878D82A}">
                    <a16:rowId xmlns:a16="http://schemas.microsoft.com/office/drawing/2014/main" val="1523915068"/>
                  </a:ext>
                </a:extLst>
              </a:tr>
              <a:tr h="320029">
                <a:tc>
                  <a:txBody>
                    <a:bodyPr/>
                    <a:lstStyle/>
                    <a:p>
                      <a:pPr algn="l" fontAlgn="ctr">
                        <a:buNone/>
                      </a:pPr>
                      <a:r>
                        <a:rPr lang="en-US" sz="900" u="none" strike="noStrike">
                          <a:effectLst/>
                        </a:rPr>
                        <a:t>Actuation</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Servo mount</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Hold motor to frame</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dirty="0">
                          <a:effectLst/>
                        </a:rPr>
                        <a:t>Bracket cracks or shifts</a:t>
                      </a:r>
                      <a:endParaRPr lang="en-US" sz="900" b="0" i="0" u="none" strike="noStrike" dirty="0">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Loss of accuracy; vibration</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a:effectLst/>
                        </a:rPr>
                        <a:t>7</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Brittle print; fatigue</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a:effectLst/>
                        </a:rPr>
                        <a:t>3</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Reinforced bracket</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a:effectLst/>
                        </a:rPr>
                        <a:t>3</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a:effectLst/>
                        </a:rPr>
                        <a:t>63</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Use metal bracket or denser print infill</a:t>
                      </a:r>
                      <a:endParaRPr lang="en-US" sz="900" b="0" i="0" u="none" strike="noStrike">
                        <a:solidFill>
                          <a:srgbClr val="000000"/>
                        </a:solidFill>
                        <a:effectLst/>
                        <a:latin typeface="Aptos Narrow" panose="020B0004020202020204" pitchFamily="34" charset="0"/>
                      </a:endParaRPr>
                    </a:p>
                  </a:txBody>
                  <a:tcPr marL="4828" marR="4828" marT="4828" marB="0" anchor="ctr"/>
                </a:tc>
                <a:extLst>
                  <a:ext uri="{0D108BD9-81ED-4DB2-BD59-A6C34878D82A}">
                    <a16:rowId xmlns:a16="http://schemas.microsoft.com/office/drawing/2014/main" val="2140972838"/>
                  </a:ext>
                </a:extLst>
              </a:tr>
              <a:tr h="320029">
                <a:tc>
                  <a:txBody>
                    <a:bodyPr/>
                    <a:lstStyle/>
                    <a:p>
                      <a:pPr algn="l" fontAlgn="ctr">
                        <a:buNone/>
                      </a:pPr>
                      <a:r>
                        <a:rPr lang="en-US" sz="900" u="none" strike="noStrike">
                          <a:effectLst/>
                        </a:rPr>
                        <a:t>Sensing / Vision</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Overhead camera</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Detect ball position (XY)</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Camera misaligned</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Incorrect position data</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a:effectLst/>
                        </a:rPr>
                        <a:t>8</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Vibration; bump</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a:effectLst/>
                        </a:rPr>
                        <a:t>3</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Fixed mount; calibration grid</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a:effectLst/>
                        </a:rPr>
                        <a:t>3</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a:effectLst/>
                        </a:rPr>
                        <a:t>72</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Add adjustable mount; re-calibrate before demos</a:t>
                      </a:r>
                      <a:endParaRPr lang="en-US" sz="900" b="0" i="0" u="none" strike="noStrike">
                        <a:solidFill>
                          <a:srgbClr val="000000"/>
                        </a:solidFill>
                        <a:effectLst/>
                        <a:latin typeface="Aptos Narrow" panose="020B0004020202020204" pitchFamily="34" charset="0"/>
                      </a:endParaRPr>
                    </a:p>
                  </a:txBody>
                  <a:tcPr marL="4828" marR="4828" marT="4828" marB="0" anchor="ctr"/>
                </a:tc>
                <a:extLst>
                  <a:ext uri="{0D108BD9-81ED-4DB2-BD59-A6C34878D82A}">
                    <a16:rowId xmlns:a16="http://schemas.microsoft.com/office/drawing/2014/main" val="3308342749"/>
                  </a:ext>
                </a:extLst>
              </a:tr>
              <a:tr h="320029">
                <a:tc>
                  <a:txBody>
                    <a:bodyPr/>
                    <a:lstStyle/>
                    <a:p>
                      <a:pPr algn="l" fontAlgn="ctr">
                        <a:buNone/>
                      </a:pPr>
                      <a:r>
                        <a:rPr lang="en-US" sz="900" u="none" strike="noStrike">
                          <a:effectLst/>
                        </a:rPr>
                        <a:t>Sensing / Vision</a:t>
                      </a:r>
                      <a:endParaRPr lang="en-US" sz="900" b="0" i="0" u="none" strike="noStrike">
                        <a:solidFill>
                          <a:srgbClr val="000000"/>
                        </a:solidFill>
                        <a:effectLst/>
                        <a:latin typeface="Aptos Narrow" panose="020B0004020202020204" pitchFamily="34" charset="0"/>
                      </a:endParaRPr>
                    </a:p>
                  </a:txBody>
                  <a:tcPr marL="4828" marR="4828" marT="4828" marB="0" anchor="ctr">
                    <a:solidFill>
                      <a:srgbClr val="92D050"/>
                    </a:solidFill>
                  </a:tcPr>
                </a:tc>
                <a:tc>
                  <a:txBody>
                    <a:bodyPr/>
                    <a:lstStyle/>
                    <a:p>
                      <a:pPr algn="l" fontAlgn="ctr">
                        <a:buNone/>
                      </a:pPr>
                      <a:r>
                        <a:rPr lang="en-US" sz="900" u="none" strike="noStrike">
                          <a:effectLst/>
                        </a:rPr>
                        <a:t>Overhead camera</a:t>
                      </a:r>
                      <a:endParaRPr lang="en-US" sz="900" b="0" i="0" u="none" strike="noStrike">
                        <a:solidFill>
                          <a:srgbClr val="000000"/>
                        </a:solidFill>
                        <a:effectLst/>
                        <a:latin typeface="Aptos Narrow" panose="020B0004020202020204" pitchFamily="34" charset="0"/>
                      </a:endParaRPr>
                    </a:p>
                  </a:txBody>
                  <a:tcPr marL="4828" marR="4828" marT="4828" marB="0" anchor="ctr">
                    <a:solidFill>
                      <a:srgbClr val="92D050"/>
                    </a:solidFill>
                  </a:tcPr>
                </a:tc>
                <a:tc>
                  <a:txBody>
                    <a:bodyPr/>
                    <a:lstStyle/>
                    <a:p>
                      <a:pPr algn="l" fontAlgn="ctr">
                        <a:buNone/>
                      </a:pPr>
                      <a:r>
                        <a:rPr lang="en-US" sz="900" u="none" strike="noStrike">
                          <a:effectLst/>
                        </a:rPr>
                        <a:t>Detect ball position</a:t>
                      </a:r>
                      <a:endParaRPr lang="en-US" sz="900" b="0" i="0" u="none" strike="noStrike">
                        <a:solidFill>
                          <a:srgbClr val="000000"/>
                        </a:solidFill>
                        <a:effectLst/>
                        <a:latin typeface="Aptos Narrow" panose="020B0004020202020204" pitchFamily="34" charset="0"/>
                      </a:endParaRPr>
                    </a:p>
                  </a:txBody>
                  <a:tcPr marL="4828" marR="4828" marT="4828" marB="0" anchor="ctr">
                    <a:solidFill>
                      <a:srgbClr val="92D050"/>
                    </a:solidFill>
                  </a:tcPr>
                </a:tc>
                <a:tc>
                  <a:txBody>
                    <a:bodyPr/>
                    <a:lstStyle/>
                    <a:p>
                      <a:pPr algn="l" fontAlgn="ctr">
                        <a:buNone/>
                      </a:pPr>
                      <a:r>
                        <a:rPr lang="en-US" sz="900" u="none" strike="noStrike">
                          <a:effectLst/>
                        </a:rPr>
                        <a:t>Lighting interference</a:t>
                      </a:r>
                      <a:endParaRPr lang="en-US" sz="900" b="0" i="0" u="none" strike="noStrike">
                        <a:solidFill>
                          <a:srgbClr val="000000"/>
                        </a:solidFill>
                        <a:effectLst/>
                        <a:latin typeface="Aptos Narrow" panose="020B0004020202020204" pitchFamily="34" charset="0"/>
                      </a:endParaRPr>
                    </a:p>
                  </a:txBody>
                  <a:tcPr marL="4828" marR="4828" marT="4828" marB="0" anchor="ctr">
                    <a:solidFill>
                      <a:srgbClr val="92D050"/>
                    </a:solidFill>
                  </a:tcPr>
                </a:tc>
                <a:tc>
                  <a:txBody>
                    <a:bodyPr/>
                    <a:lstStyle/>
                    <a:p>
                      <a:pPr algn="l" fontAlgn="ctr">
                        <a:buNone/>
                      </a:pPr>
                      <a:r>
                        <a:rPr lang="en-US" sz="900" u="none" strike="noStrike">
                          <a:effectLst/>
                        </a:rPr>
                        <a:t>Tracking errors</a:t>
                      </a:r>
                      <a:endParaRPr lang="en-US" sz="900" b="0" i="0" u="none" strike="noStrike">
                        <a:solidFill>
                          <a:srgbClr val="000000"/>
                        </a:solidFill>
                        <a:effectLst/>
                        <a:latin typeface="Aptos Narrow" panose="020B0004020202020204" pitchFamily="34" charset="0"/>
                      </a:endParaRPr>
                    </a:p>
                  </a:txBody>
                  <a:tcPr marL="4828" marR="4828" marT="4828" marB="0" anchor="ctr">
                    <a:solidFill>
                      <a:srgbClr val="92D050"/>
                    </a:solidFill>
                  </a:tcPr>
                </a:tc>
                <a:tc>
                  <a:txBody>
                    <a:bodyPr/>
                    <a:lstStyle/>
                    <a:p>
                      <a:pPr algn="ctr" fontAlgn="ctr">
                        <a:buNone/>
                      </a:pPr>
                      <a:r>
                        <a:rPr lang="en-US" sz="900" u="none" strike="noStrike">
                          <a:effectLst/>
                        </a:rPr>
                        <a:t>7</a:t>
                      </a:r>
                      <a:endParaRPr lang="en-US" sz="900" b="0" i="0" u="none" strike="noStrike">
                        <a:solidFill>
                          <a:srgbClr val="000000"/>
                        </a:solidFill>
                        <a:effectLst/>
                        <a:latin typeface="Aptos Narrow" panose="020B0004020202020204" pitchFamily="34" charset="0"/>
                      </a:endParaRPr>
                    </a:p>
                  </a:txBody>
                  <a:tcPr marL="4828" marR="4828" marT="4828" marB="0" anchor="ctr">
                    <a:solidFill>
                      <a:srgbClr val="92D050"/>
                    </a:solidFill>
                  </a:tcPr>
                </a:tc>
                <a:tc>
                  <a:txBody>
                    <a:bodyPr/>
                    <a:lstStyle/>
                    <a:p>
                      <a:pPr algn="l" fontAlgn="ctr">
                        <a:buNone/>
                      </a:pPr>
                      <a:r>
                        <a:rPr lang="en-US" sz="900" u="none" strike="noStrike">
                          <a:effectLst/>
                        </a:rPr>
                        <a:t>Reflections; bright room</a:t>
                      </a:r>
                      <a:endParaRPr lang="en-US" sz="900" b="0" i="0" u="none" strike="noStrike">
                        <a:solidFill>
                          <a:srgbClr val="000000"/>
                        </a:solidFill>
                        <a:effectLst/>
                        <a:latin typeface="Aptos Narrow" panose="020B0004020202020204" pitchFamily="34" charset="0"/>
                      </a:endParaRPr>
                    </a:p>
                  </a:txBody>
                  <a:tcPr marL="4828" marR="4828" marT="4828" marB="0" anchor="ctr">
                    <a:solidFill>
                      <a:srgbClr val="92D050"/>
                    </a:solidFill>
                  </a:tcPr>
                </a:tc>
                <a:tc>
                  <a:txBody>
                    <a:bodyPr/>
                    <a:lstStyle/>
                    <a:p>
                      <a:pPr algn="ctr" fontAlgn="ctr">
                        <a:buNone/>
                      </a:pPr>
                      <a:r>
                        <a:rPr lang="en-US" sz="900" u="none" strike="noStrike">
                          <a:effectLst/>
                        </a:rPr>
                        <a:t>4</a:t>
                      </a:r>
                      <a:endParaRPr lang="en-US" sz="900" b="0" i="0" u="none" strike="noStrike">
                        <a:solidFill>
                          <a:srgbClr val="000000"/>
                        </a:solidFill>
                        <a:effectLst/>
                        <a:latin typeface="Aptos Narrow" panose="020B0004020202020204" pitchFamily="34" charset="0"/>
                      </a:endParaRPr>
                    </a:p>
                  </a:txBody>
                  <a:tcPr marL="4828" marR="4828" marT="4828" marB="0" anchor="ctr">
                    <a:solidFill>
                      <a:srgbClr val="92D050"/>
                    </a:solidFill>
                  </a:tcPr>
                </a:tc>
                <a:tc>
                  <a:txBody>
                    <a:bodyPr/>
                    <a:lstStyle/>
                    <a:p>
                      <a:pPr algn="l" fontAlgn="ctr">
                        <a:buNone/>
                      </a:pPr>
                      <a:r>
                        <a:rPr lang="en-US" sz="900" u="none" strike="noStrike">
                          <a:effectLst/>
                        </a:rPr>
                        <a:t>Matte surface; controlled lighting</a:t>
                      </a:r>
                      <a:endParaRPr lang="en-US" sz="900" b="0" i="0" u="none" strike="noStrike">
                        <a:solidFill>
                          <a:srgbClr val="000000"/>
                        </a:solidFill>
                        <a:effectLst/>
                        <a:latin typeface="Aptos Narrow" panose="020B0004020202020204" pitchFamily="34" charset="0"/>
                      </a:endParaRPr>
                    </a:p>
                  </a:txBody>
                  <a:tcPr marL="4828" marR="4828" marT="4828" marB="0" anchor="ctr">
                    <a:solidFill>
                      <a:srgbClr val="92D050"/>
                    </a:solidFill>
                  </a:tcPr>
                </a:tc>
                <a:tc>
                  <a:txBody>
                    <a:bodyPr/>
                    <a:lstStyle/>
                    <a:p>
                      <a:pPr algn="ctr" fontAlgn="ctr">
                        <a:buNone/>
                      </a:pPr>
                      <a:r>
                        <a:rPr lang="en-US" sz="900" u="none" strike="noStrike">
                          <a:effectLst/>
                        </a:rPr>
                        <a:t>3</a:t>
                      </a:r>
                      <a:endParaRPr lang="en-US" sz="900" b="0" i="0" u="none" strike="noStrike">
                        <a:solidFill>
                          <a:srgbClr val="000000"/>
                        </a:solidFill>
                        <a:effectLst/>
                        <a:latin typeface="Aptos Narrow" panose="020B0004020202020204" pitchFamily="34" charset="0"/>
                      </a:endParaRPr>
                    </a:p>
                  </a:txBody>
                  <a:tcPr marL="4828" marR="4828" marT="4828" marB="0" anchor="ctr">
                    <a:solidFill>
                      <a:srgbClr val="92D050"/>
                    </a:solidFill>
                  </a:tcPr>
                </a:tc>
                <a:tc>
                  <a:txBody>
                    <a:bodyPr/>
                    <a:lstStyle/>
                    <a:p>
                      <a:pPr algn="ctr" fontAlgn="ctr">
                        <a:buNone/>
                      </a:pPr>
                      <a:r>
                        <a:rPr lang="en-US" sz="900" u="none" strike="noStrike">
                          <a:effectLst/>
                        </a:rPr>
                        <a:t>84</a:t>
                      </a:r>
                      <a:endParaRPr lang="en-US" sz="900" b="0" i="0" u="none" strike="noStrike">
                        <a:solidFill>
                          <a:srgbClr val="000000"/>
                        </a:solidFill>
                        <a:effectLst/>
                        <a:latin typeface="Aptos Narrow" panose="020B0004020202020204" pitchFamily="34" charset="0"/>
                      </a:endParaRPr>
                    </a:p>
                  </a:txBody>
                  <a:tcPr marL="4828" marR="4828" marT="4828" marB="0" anchor="ctr">
                    <a:solidFill>
                      <a:srgbClr val="92D050"/>
                    </a:solidFill>
                  </a:tcPr>
                </a:tc>
                <a:tc>
                  <a:txBody>
                    <a:bodyPr/>
                    <a:lstStyle/>
                    <a:p>
                      <a:pPr algn="l" fontAlgn="ctr">
                        <a:buNone/>
                      </a:pPr>
                      <a:r>
                        <a:rPr lang="en-US" sz="900" u="none" strike="noStrike" dirty="0">
                          <a:effectLst/>
                        </a:rPr>
                        <a:t>Add light shield; auto-exposure tuning</a:t>
                      </a:r>
                      <a:endParaRPr lang="en-US" sz="900" b="0" i="0" u="none" strike="noStrike" dirty="0">
                        <a:solidFill>
                          <a:srgbClr val="000000"/>
                        </a:solidFill>
                        <a:effectLst/>
                        <a:latin typeface="Aptos Narrow" panose="020B0004020202020204" pitchFamily="34" charset="0"/>
                      </a:endParaRPr>
                    </a:p>
                  </a:txBody>
                  <a:tcPr marL="4828" marR="4828" marT="4828" marB="0" anchor="ctr">
                    <a:solidFill>
                      <a:srgbClr val="92D050"/>
                    </a:solidFill>
                  </a:tcPr>
                </a:tc>
                <a:extLst>
                  <a:ext uri="{0D108BD9-81ED-4DB2-BD59-A6C34878D82A}">
                    <a16:rowId xmlns:a16="http://schemas.microsoft.com/office/drawing/2014/main" val="3379403719"/>
                  </a:ext>
                </a:extLst>
              </a:tr>
              <a:tr h="320029">
                <a:tc>
                  <a:txBody>
                    <a:bodyPr/>
                    <a:lstStyle/>
                    <a:p>
                      <a:pPr algn="l" fontAlgn="ctr">
                        <a:buNone/>
                      </a:pPr>
                      <a:r>
                        <a:rPr lang="en-US" sz="900" u="none" strike="noStrike">
                          <a:effectLst/>
                        </a:rPr>
                        <a:t>Sensing / Vision</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Camera housing</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Protect sensor</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Sensor exposed to spills</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Short circuit; failure</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a:effectLst/>
                        </a:rPr>
                        <a:t>8</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K–12 handling</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a:effectLst/>
                        </a:rPr>
                        <a:t>3</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Acrylic cover</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a:effectLst/>
                        </a:rPr>
                        <a:t>3</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a:effectLst/>
                        </a:rPr>
                        <a:t>72</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dirty="0">
                          <a:effectLst/>
                        </a:rPr>
                        <a:t>Add full enclosure; warning labels</a:t>
                      </a:r>
                      <a:endParaRPr lang="en-US" sz="900" b="0" i="0" u="none" strike="noStrike" dirty="0">
                        <a:solidFill>
                          <a:srgbClr val="000000"/>
                        </a:solidFill>
                        <a:effectLst/>
                        <a:latin typeface="Aptos Narrow" panose="020B0004020202020204" pitchFamily="34" charset="0"/>
                      </a:endParaRPr>
                    </a:p>
                  </a:txBody>
                  <a:tcPr marL="4828" marR="4828" marT="4828" marB="0" anchor="ctr"/>
                </a:tc>
                <a:extLst>
                  <a:ext uri="{0D108BD9-81ED-4DB2-BD59-A6C34878D82A}">
                    <a16:rowId xmlns:a16="http://schemas.microsoft.com/office/drawing/2014/main" val="4223901645"/>
                  </a:ext>
                </a:extLst>
              </a:tr>
              <a:tr h="320029">
                <a:tc>
                  <a:txBody>
                    <a:bodyPr/>
                    <a:lstStyle/>
                    <a:p>
                      <a:pPr algn="l" fontAlgn="ctr">
                        <a:buNone/>
                      </a:pPr>
                      <a:r>
                        <a:rPr lang="en-US" sz="900" u="none" strike="noStrike">
                          <a:effectLst/>
                        </a:rPr>
                        <a:t>Control / Electronics</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Controller board</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Process control signal</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Board resets / crashes</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Loss of control; unsafe motion</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a:effectLst/>
                        </a:rPr>
                        <a:t>8</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Voltage drop; noise</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a:effectLst/>
                        </a:rPr>
                        <a:t>3</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Separate power rails</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a:effectLst/>
                        </a:rPr>
                        <a:t>3</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a:effectLst/>
                        </a:rPr>
                        <a:t>72</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Add capacitor; watchdog timer</a:t>
                      </a:r>
                      <a:endParaRPr lang="en-US" sz="900" b="0" i="0" u="none" strike="noStrike">
                        <a:solidFill>
                          <a:srgbClr val="000000"/>
                        </a:solidFill>
                        <a:effectLst/>
                        <a:latin typeface="Aptos Narrow" panose="020B0004020202020204" pitchFamily="34" charset="0"/>
                      </a:endParaRPr>
                    </a:p>
                  </a:txBody>
                  <a:tcPr marL="4828" marR="4828" marT="4828" marB="0" anchor="ctr"/>
                </a:tc>
                <a:extLst>
                  <a:ext uri="{0D108BD9-81ED-4DB2-BD59-A6C34878D82A}">
                    <a16:rowId xmlns:a16="http://schemas.microsoft.com/office/drawing/2014/main" val="2131739883"/>
                  </a:ext>
                </a:extLst>
              </a:tr>
              <a:tr h="320029">
                <a:tc>
                  <a:txBody>
                    <a:bodyPr/>
                    <a:lstStyle/>
                    <a:p>
                      <a:pPr algn="l" fontAlgn="ctr">
                        <a:buNone/>
                      </a:pPr>
                      <a:r>
                        <a:rPr lang="en-US" sz="900" u="none" strike="noStrike">
                          <a:effectLst/>
                        </a:rPr>
                        <a:t>Control / Electronics</a:t>
                      </a:r>
                      <a:endParaRPr lang="en-US" sz="900" b="0" i="0" u="none" strike="noStrike">
                        <a:solidFill>
                          <a:srgbClr val="000000"/>
                        </a:solidFill>
                        <a:effectLst/>
                        <a:latin typeface="Aptos Narrow" panose="020B0004020202020204" pitchFamily="34" charset="0"/>
                      </a:endParaRPr>
                    </a:p>
                  </a:txBody>
                  <a:tcPr marL="4828" marR="4828" marT="4828" marB="0" anchor="ctr">
                    <a:solidFill>
                      <a:srgbClr val="92D050"/>
                    </a:solidFill>
                  </a:tcPr>
                </a:tc>
                <a:tc>
                  <a:txBody>
                    <a:bodyPr/>
                    <a:lstStyle/>
                    <a:p>
                      <a:pPr algn="l" fontAlgn="ctr">
                        <a:buNone/>
                      </a:pPr>
                      <a:r>
                        <a:rPr lang="en-US" sz="900" u="none" strike="noStrike">
                          <a:effectLst/>
                        </a:rPr>
                        <a:t>Breadboard wiring</a:t>
                      </a:r>
                      <a:endParaRPr lang="en-US" sz="900" b="0" i="0" u="none" strike="noStrike">
                        <a:solidFill>
                          <a:srgbClr val="000000"/>
                        </a:solidFill>
                        <a:effectLst/>
                        <a:latin typeface="Aptos Narrow" panose="020B0004020202020204" pitchFamily="34" charset="0"/>
                      </a:endParaRPr>
                    </a:p>
                  </a:txBody>
                  <a:tcPr marL="4828" marR="4828" marT="4828" marB="0" anchor="ctr">
                    <a:solidFill>
                      <a:srgbClr val="92D050"/>
                    </a:solidFill>
                  </a:tcPr>
                </a:tc>
                <a:tc>
                  <a:txBody>
                    <a:bodyPr/>
                    <a:lstStyle/>
                    <a:p>
                      <a:pPr algn="l" fontAlgn="ctr">
                        <a:buNone/>
                      </a:pPr>
                      <a:r>
                        <a:rPr lang="en-US" sz="900" u="none" strike="noStrike">
                          <a:effectLst/>
                        </a:rPr>
                        <a:t>Temporary electrical connections</a:t>
                      </a:r>
                      <a:endParaRPr lang="en-US" sz="900" b="0" i="0" u="none" strike="noStrike">
                        <a:solidFill>
                          <a:srgbClr val="000000"/>
                        </a:solidFill>
                        <a:effectLst/>
                        <a:latin typeface="Aptos Narrow" panose="020B0004020202020204" pitchFamily="34" charset="0"/>
                      </a:endParaRPr>
                    </a:p>
                  </a:txBody>
                  <a:tcPr marL="4828" marR="4828" marT="4828" marB="0" anchor="ctr">
                    <a:solidFill>
                      <a:srgbClr val="92D050"/>
                    </a:solidFill>
                  </a:tcPr>
                </a:tc>
                <a:tc>
                  <a:txBody>
                    <a:bodyPr/>
                    <a:lstStyle/>
                    <a:p>
                      <a:pPr algn="l" fontAlgn="ctr">
                        <a:buNone/>
                      </a:pPr>
                      <a:r>
                        <a:rPr lang="en-US" sz="900" u="none" strike="noStrike">
                          <a:effectLst/>
                        </a:rPr>
                        <a:t>Wire disconnects</a:t>
                      </a:r>
                      <a:endParaRPr lang="en-US" sz="900" b="0" i="0" u="none" strike="noStrike">
                        <a:solidFill>
                          <a:srgbClr val="000000"/>
                        </a:solidFill>
                        <a:effectLst/>
                        <a:latin typeface="Aptos Narrow" panose="020B0004020202020204" pitchFamily="34" charset="0"/>
                      </a:endParaRPr>
                    </a:p>
                  </a:txBody>
                  <a:tcPr marL="4828" marR="4828" marT="4828" marB="0" anchor="ctr">
                    <a:solidFill>
                      <a:srgbClr val="92D050"/>
                    </a:solidFill>
                  </a:tcPr>
                </a:tc>
                <a:tc>
                  <a:txBody>
                    <a:bodyPr/>
                    <a:lstStyle/>
                    <a:p>
                      <a:pPr algn="l" fontAlgn="ctr">
                        <a:buNone/>
                      </a:pPr>
                      <a:r>
                        <a:rPr lang="en-US" sz="900" u="none" strike="noStrike">
                          <a:effectLst/>
                        </a:rPr>
                        <a:t>Unstable behavior</a:t>
                      </a:r>
                      <a:endParaRPr lang="en-US" sz="900" b="0" i="0" u="none" strike="noStrike">
                        <a:solidFill>
                          <a:srgbClr val="000000"/>
                        </a:solidFill>
                        <a:effectLst/>
                        <a:latin typeface="Aptos Narrow" panose="020B0004020202020204" pitchFamily="34" charset="0"/>
                      </a:endParaRPr>
                    </a:p>
                  </a:txBody>
                  <a:tcPr marL="4828" marR="4828" marT="4828" marB="0" anchor="ctr">
                    <a:solidFill>
                      <a:srgbClr val="92D050"/>
                    </a:solidFill>
                  </a:tcPr>
                </a:tc>
                <a:tc>
                  <a:txBody>
                    <a:bodyPr/>
                    <a:lstStyle/>
                    <a:p>
                      <a:pPr algn="ctr" fontAlgn="ctr">
                        <a:buNone/>
                      </a:pPr>
                      <a:r>
                        <a:rPr lang="en-US" sz="900" u="none" strike="noStrike">
                          <a:effectLst/>
                        </a:rPr>
                        <a:t>8</a:t>
                      </a:r>
                      <a:endParaRPr lang="en-US" sz="900" b="0" i="0" u="none" strike="noStrike">
                        <a:solidFill>
                          <a:srgbClr val="000000"/>
                        </a:solidFill>
                        <a:effectLst/>
                        <a:latin typeface="Aptos Narrow" panose="020B0004020202020204" pitchFamily="34" charset="0"/>
                      </a:endParaRPr>
                    </a:p>
                  </a:txBody>
                  <a:tcPr marL="4828" marR="4828" marT="4828" marB="0" anchor="ctr">
                    <a:solidFill>
                      <a:srgbClr val="92D050"/>
                    </a:solidFill>
                  </a:tcPr>
                </a:tc>
                <a:tc>
                  <a:txBody>
                    <a:bodyPr/>
                    <a:lstStyle/>
                    <a:p>
                      <a:pPr algn="l" fontAlgn="ctr">
                        <a:buNone/>
                      </a:pPr>
                      <a:r>
                        <a:rPr lang="en-US" sz="900" u="none" strike="noStrike">
                          <a:effectLst/>
                        </a:rPr>
                        <a:t>Loose wires; student contact</a:t>
                      </a:r>
                      <a:endParaRPr lang="en-US" sz="900" b="0" i="0" u="none" strike="noStrike">
                        <a:solidFill>
                          <a:srgbClr val="000000"/>
                        </a:solidFill>
                        <a:effectLst/>
                        <a:latin typeface="Aptos Narrow" panose="020B0004020202020204" pitchFamily="34" charset="0"/>
                      </a:endParaRPr>
                    </a:p>
                  </a:txBody>
                  <a:tcPr marL="4828" marR="4828" marT="4828" marB="0" anchor="ctr">
                    <a:solidFill>
                      <a:srgbClr val="92D050"/>
                    </a:solidFill>
                  </a:tcPr>
                </a:tc>
                <a:tc>
                  <a:txBody>
                    <a:bodyPr/>
                    <a:lstStyle/>
                    <a:p>
                      <a:pPr algn="ctr" fontAlgn="ctr">
                        <a:buNone/>
                      </a:pPr>
                      <a:r>
                        <a:rPr lang="en-US" sz="900" u="none" strike="noStrike">
                          <a:effectLst/>
                        </a:rPr>
                        <a:t>4</a:t>
                      </a:r>
                      <a:endParaRPr lang="en-US" sz="900" b="0" i="0" u="none" strike="noStrike">
                        <a:solidFill>
                          <a:srgbClr val="000000"/>
                        </a:solidFill>
                        <a:effectLst/>
                        <a:latin typeface="Aptos Narrow" panose="020B0004020202020204" pitchFamily="34" charset="0"/>
                      </a:endParaRPr>
                    </a:p>
                  </a:txBody>
                  <a:tcPr marL="4828" marR="4828" marT="4828" marB="0" anchor="ctr">
                    <a:solidFill>
                      <a:srgbClr val="92D050"/>
                    </a:solidFill>
                  </a:tcPr>
                </a:tc>
                <a:tc>
                  <a:txBody>
                    <a:bodyPr/>
                    <a:lstStyle/>
                    <a:p>
                      <a:pPr algn="l" fontAlgn="ctr">
                        <a:buNone/>
                      </a:pPr>
                      <a:r>
                        <a:rPr lang="en-US" sz="900" u="none" strike="noStrike">
                          <a:effectLst/>
                        </a:rPr>
                        <a:t>Dupont headers; ties</a:t>
                      </a:r>
                      <a:endParaRPr lang="en-US" sz="900" b="0" i="0" u="none" strike="noStrike">
                        <a:solidFill>
                          <a:srgbClr val="000000"/>
                        </a:solidFill>
                        <a:effectLst/>
                        <a:latin typeface="Aptos Narrow" panose="020B0004020202020204" pitchFamily="34" charset="0"/>
                      </a:endParaRPr>
                    </a:p>
                  </a:txBody>
                  <a:tcPr marL="4828" marR="4828" marT="4828" marB="0" anchor="ctr">
                    <a:solidFill>
                      <a:srgbClr val="92D050"/>
                    </a:solidFill>
                  </a:tcPr>
                </a:tc>
                <a:tc>
                  <a:txBody>
                    <a:bodyPr/>
                    <a:lstStyle/>
                    <a:p>
                      <a:pPr algn="ctr" fontAlgn="ctr">
                        <a:buNone/>
                      </a:pPr>
                      <a:r>
                        <a:rPr lang="en-US" sz="900" u="none" strike="noStrike">
                          <a:effectLst/>
                        </a:rPr>
                        <a:t>3</a:t>
                      </a:r>
                      <a:endParaRPr lang="en-US" sz="900" b="0" i="0" u="none" strike="noStrike">
                        <a:solidFill>
                          <a:srgbClr val="000000"/>
                        </a:solidFill>
                        <a:effectLst/>
                        <a:latin typeface="Aptos Narrow" panose="020B0004020202020204" pitchFamily="34" charset="0"/>
                      </a:endParaRPr>
                    </a:p>
                  </a:txBody>
                  <a:tcPr marL="4828" marR="4828" marT="4828" marB="0" anchor="ctr">
                    <a:solidFill>
                      <a:srgbClr val="92D050"/>
                    </a:solidFill>
                  </a:tcPr>
                </a:tc>
                <a:tc>
                  <a:txBody>
                    <a:bodyPr/>
                    <a:lstStyle/>
                    <a:p>
                      <a:pPr algn="ctr" fontAlgn="ctr">
                        <a:buNone/>
                      </a:pPr>
                      <a:r>
                        <a:rPr lang="en-US" sz="900" u="none" strike="noStrike">
                          <a:effectLst/>
                        </a:rPr>
                        <a:t>96</a:t>
                      </a:r>
                      <a:endParaRPr lang="en-US" sz="900" b="0" i="0" u="none" strike="noStrike">
                        <a:solidFill>
                          <a:srgbClr val="000000"/>
                        </a:solidFill>
                        <a:effectLst/>
                        <a:latin typeface="Aptos Narrow" panose="020B0004020202020204" pitchFamily="34" charset="0"/>
                      </a:endParaRPr>
                    </a:p>
                  </a:txBody>
                  <a:tcPr marL="4828" marR="4828" marT="4828" marB="0" anchor="ctr">
                    <a:solidFill>
                      <a:srgbClr val="92D050"/>
                    </a:solidFill>
                  </a:tcPr>
                </a:tc>
                <a:tc>
                  <a:txBody>
                    <a:bodyPr/>
                    <a:lstStyle/>
                    <a:p>
                      <a:pPr algn="l" fontAlgn="ctr">
                        <a:buNone/>
                      </a:pPr>
                      <a:r>
                        <a:rPr lang="en-US" sz="900" u="none" strike="noStrike" dirty="0">
                          <a:effectLst/>
                        </a:rPr>
                        <a:t>Move to soldered protoboard; secure wiring</a:t>
                      </a:r>
                      <a:endParaRPr lang="en-US" sz="900" b="0" i="0" u="none" strike="noStrike" dirty="0">
                        <a:solidFill>
                          <a:srgbClr val="000000"/>
                        </a:solidFill>
                        <a:effectLst/>
                        <a:latin typeface="Aptos Narrow" panose="020B0004020202020204" pitchFamily="34" charset="0"/>
                      </a:endParaRPr>
                    </a:p>
                  </a:txBody>
                  <a:tcPr marL="4828" marR="4828" marT="4828" marB="0" anchor="ctr">
                    <a:solidFill>
                      <a:srgbClr val="92D050"/>
                    </a:solidFill>
                  </a:tcPr>
                </a:tc>
                <a:extLst>
                  <a:ext uri="{0D108BD9-81ED-4DB2-BD59-A6C34878D82A}">
                    <a16:rowId xmlns:a16="http://schemas.microsoft.com/office/drawing/2014/main" val="3787059190"/>
                  </a:ext>
                </a:extLst>
              </a:tr>
              <a:tr h="320029">
                <a:tc>
                  <a:txBody>
                    <a:bodyPr/>
                    <a:lstStyle/>
                    <a:p>
                      <a:pPr algn="l" fontAlgn="ctr">
                        <a:buNone/>
                      </a:pPr>
                      <a:r>
                        <a:rPr lang="en-US" sz="900" u="none" strike="noStrike">
                          <a:effectLst/>
                        </a:rPr>
                        <a:t>Control / Electronics</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Exposed terminals</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Safety protection</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User touches live pins</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Shock risk; damage</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a:effectLst/>
                        </a:rPr>
                        <a:t>7</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No enclosure</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a:effectLst/>
                        </a:rPr>
                        <a:t>3</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Visual caution</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a:effectLst/>
                        </a:rPr>
                        <a:t>3</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a:effectLst/>
                        </a:rPr>
                        <a:t>63</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3D-print protective lid; label warnings</a:t>
                      </a:r>
                      <a:endParaRPr lang="en-US" sz="900" b="0" i="0" u="none" strike="noStrike">
                        <a:solidFill>
                          <a:srgbClr val="000000"/>
                        </a:solidFill>
                        <a:effectLst/>
                        <a:latin typeface="Aptos Narrow" panose="020B0004020202020204" pitchFamily="34" charset="0"/>
                      </a:endParaRPr>
                    </a:p>
                  </a:txBody>
                  <a:tcPr marL="4828" marR="4828" marT="4828" marB="0" anchor="ctr"/>
                </a:tc>
                <a:extLst>
                  <a:ext uri="{0D108BD9-81ED-4DB2-BD59-A6C34878D82A}">
                    <a16:rowId xmlns:a16="http://schemas.microsoft.com/office/drawing/2014/main" val="3828988973"/>
                  </a:ext>
                </a:extLst>
              </a:tr>
              <a:tr h="320029">
                <a:tc>
                  <a:txBody>
                    <a:bodyPr/>
                    <a:lstStyle/>
                    <a:p>
                      <a:pPr algn="l" fontAlgn="ctr">
                        <a:buNone/>
                      </a:pPr>
                      <a:r>
                        <a:rPr lang="en-US" sz="900" u="none" strike="noStrike">
                          <a:effectLst/>
                        </a:rPr>
                        <a:t>Power / Safety</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Power supply / battery</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Deliver system power</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Wrong voltage applied</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Damage to components</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a:effectLst/>
                        </a:rPr>
                        <a:t>8</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Misconnection</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a:effectLst/>
                        </a:rPr>
                        <a:t>3</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Labeled connectors</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a:effectLst/>
                        </a:rPr>
                        <a:t>3</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a:effectLst/>
                        </a:rPr>
                        <a:t>72</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Use keyed connectors; color-code leads</a:t>
                      </a:r>
                      <a:endParaRPr lang="en-US" sz="900" b="0" i="0" u="none" strike="noStrike">
                        <a:solidFill>
                          <a:srgbClr val="000000"/>
                        </a:solidFill>
                        <a:effectLst/>
                        <a:latin typeface="Aptos Narrow" panose="020B0004020202020204" pitchFamily="34" charset="0"/>
                      </a:endParaRPr>
                    </a:p>
                  </a:txBody>
                  <a:tcPr marL="4828" marR="4828" marT="4828" marB="0" anchor="ctr"/>
                </a:tc>
                <a:extLst>
                  <a:ext uri="{0D108BD9-81ED-4DB2-BD59-A6C34878D82A}">
                    <a16:rowId xmlns:a16="http://schemas.microsoft.com/office/drawing/2014/main" val="2957271205"/>
                  </a:ext>
                </a:extLst>
              </a:tr>
              <a:tr h="320029">
                <a:tc>
                  <a:txBody>
                    <a:bodyPr/>
                    <a:lstStyle/>
                    <a:p>
                      <a:pPr algn="l" fontAlgn="ctr">
                        <a:buNone/>
                      </a:pPr>
                      <a:r>
                        <a:rPr lang="en-US" sz="900" u="none" strike="noStrike">
                          <a:effectLst/>
                        </a:rPr>
                        <a:t>Power / Safety</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Power supply / battery</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Provide current to servos</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Overcurrent without fuse</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Wires overheat</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a:effectLst/>
                        </a:rPr>
                        <a:t>8</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Servo stall</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a:effectLst/>
                        </a:rPr>
                        <a:t>3</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Current limits</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a:effectLst/>
                        </a:rPr>
                        <a:t>3</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a:effectLst/>
                        </a:rPr>
                        <a:t>72</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Add inline fuse or breaker</a:t>
                      </a:r>
                      <a:endParaRPr lang="en-US" sz="900" b="0" i="0" u="none" strike="noStrike">
                        <a:solidFill>
                          <a:srgbClr val="000000"/>
                        </a:solidFill>
                        <a:effectLst/>
                        <a:latin typeface="Aptos Narrow" panose="020B0004020202020204" pitchFamily="34" charset="0"/>
                      </a:endParaRPr>
                    </a:p>
                  </a:txBody>
                  <a:tcPr marL="4828" marR="4828" marT="4828" marB="0" anchor="ctr"/>
                </a:tc>
                <a:extLst>
                  <a:ext uri="{0D108BD9-81ED-4DB2-BD59-A6C34878D82A}">
                    <a16:rowId xmlns:a16="http://schemas.microsoft.com/office/drawing/2014/main" val="2078502764"/>
                  </a:ext>
                </a:extLst>
              </a:tr>
              <a:tr h="320029">
                <a:tc>
                  <a:txBody>
                    <a:bodyPr/>
                    <a:lstStyle/>
                    <a:p>
                      <a:pPr algn="l" fontAlgn="ctr">
                        <a:buNone/>
                      </a:pPr>
                      <a:r>
                        <a:rPr lang="en-US" sz="900" u="none" strike="noStrike">
                          <a:effectLst/>
                        </a:rPr>
                        <a:t>Power / Safety</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E-stop / main switch</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Allow emergency shutdown</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Not reachable during demo</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dirty="0">
                          <a:effectLst/>
                        </a:rPr>
                        <a:t>Can’t stop runaway plate</a:t>
                      </a:r>
                      <a:endParaRPr lang="en-US" sz="900" b="0" i="0" u="none" strike="noStrike" dirty="0">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a:effectLst/>
                        </a:rPr>
                        <a:t>9</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Poor switch placement</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a:effectLst/>
                        </a:rPr>
                        <a:t>2</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a:effectLst/>
                        </a:rPr>
                        <a:t>Red toggle on frame</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a:effectLst/>
                        </a:rPr>
                        <a:t>2</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ctr" fontAlgn="ctr">
                        <a:buNone/>
                      </a:pPr>
                      <a:r>
                        <a:rPr lang="en-US" sz="900" u="none" strike="noStrike">
                          <a:effectLst/>
                        </a:rPr>
                        <a:t>36</a:t>
                      </a:r>
                      <a:endParaRPr lang="en-US" sz="900" b="0" i="0" u="none" strike="noStrike">
                        <a:solidFill>
                          <a:srgbClr val="000000"/>
                        </a:solidFill>
                        <a:effectLst/>
                        <a:latin typeface="Aptos Narrow" panose="020B0004020202020204" pitchFamily="34" charset="0"/>
                      </a:endParaRPr>
                    </a:p>
                  </a:txBody>
                  <a:tcPr marL="4828" marR="4828" marT="4828" marB="0" anchor="ctr"/>
                </a:tc>
                <a:tc>
                  <a:txBody>
                    <a:bodyPr/>
                    <a:lstStyle/>
                    <a:p>
                      <a:pPr algn="l" fontAlgn="ctr">
                        <a:buNone/>
                      </a:pPr>
                      <a:r>
                        <a:rPr lang="en-US" sz="900" u="none" strike="noStrike" dirty="0">
                          <a:effectLst/>
                        </a:rPr>
                        <a:t>Move switch to front face; mark clearly</a:t>
                      </a:r>
                      <a:endParaRPr lang="en-US" sz="900" b="0" i="0" u="none" strike="noStrike" dirty="0">
                        <a:solidFill>
                          <a:srgbClr val="000000"/>
                        </a:solidFill>
                        <a:effectLst/>
                        <a:latin typeface="Aptos Narrow" panose="020B0004020202020204" pitchFamily="34" charset="0"/>
                      </a:endParaRPr>
                    </a:p>
                  </a:txBody>
                  <a:tcPr marL="4828" marR="4828" marT="4828" marB="0" anchor="ctr"/>
                </a:tc>
                <a:extLst>
                  <a:ext uri="{0D108BD9-81ED-4DB2-BD59-A6C34878D82A}">
                    <a16:rowId xmlns:a16="http://schemas.microsoft.com/office/drawing/2014/main" val="2824413195"/>
                  </a:ext>
                </a:extLst>
              </a:tr>
            </a:tbl>
          </a:graphicData>
        </a:graphic>
      </p:graphicFrame>
      <p:sp>
        <p:nvSpPr>
          <p:cNvPr id="7" name="Subtitle 2">
            <a:extLst>
              <a:ext uri="{FF2B5EF4-FFF2-40B4-BE49-F238E27FC236}">
                <a16:creationId xmlns:a16="http://schemas.microsoft.com/office/drawing/2014/main" id="{90F6C7C1-16B6-C939-B9CC-AFDD114C1856}"/>
              </a:ext>
            </a:extLst>
          </p:cNvPr>
          <p:cNvSpPr>
            <a:spLocks noGrp="1"/>
          </p:cNvSpPr>
          <p:nvPr>
            <p:ph type="subTitle" idx="1"/>
          </p:nvPr>
        </p:nvSpPr>
        <p:spPr>
          <a:xfrm>
            <a:off x="6556375" y="727075"/>
            <a:ext cx="4433888" cy="1406525"/>
          </a:xfrm>
        </p:spPr>
        <p:txBody>
          <a:bodyPr anchor="b">
            <a:normAutofit/>
          </a:bodyPr>
          <a:lstStyle/>
          <a:p>
            <a:pPr marL="342900" indent="-342900">
              <a:buFont typeface="Arial" panose="020B0604020202020204" pitchFamily="34" charset="0"/>
              <a:buChar char="•"/>
            </a:pPr>
            <a:r>
              <a:rPr lang="en-US" dirty="0"/>
              <a:t>Used for Both our Prototype and our Final Design (Ball-on-Plate)</a:t>
            </a:r>
          </a:p>
        </p:txBody>
      </p:sp>
      <p:sp>
        <p:nvSpPr>
          <p:cNvPr id="8" name="TextBox 7">
            <a:extLst>
              <a:ext uri="{FF2B5EF4-FFF2-40B4-BE49-F238E27FC236}">
                <a16:creationId xmlns:a16="http://schemas.microsoft.com/office/drawing/2014/main" id="{E82C32F9-1F3E-47B1-81BE-90766609FBAE}"/>
              </a:ext>
            </a:extLst>
          </p:cNvPr>
          <p:cNvSpPr txBox="1"/>
          <p:nvPr/>
        </p:nvSpPr>
        <p:spPr>
          <a:xfrm>
            <a:off x="4876778" y="6000120"/>
            <a:ext cx="2446025" cy="261610"/>
          </a:xfrm>
          <a:prstGeom prst="rect">
            <a:avLst/>
          </a:prstGeom>
          <a:noFill/>
        </p:spPr>
        <p:txBody>
          <a:bodyPr wrap="square" lIns="91440" tIns="45720" rIns="91440" bIns="45720" rtlCol="0" anchor="t">
            <a:spAutoFit/>
          </a:bodyPr>
          <a:lstStyle/>
          <a:p>
            <a:r>
              <a:rPr lang="en-US" sz="1100" dirty="0"/>
              <a:t>Figure </a:t>
            </a:r>
            <a:r>
              <a:rPr lang="en-US" sz="1100"/>
              <a:t>7</a:t>
            </a:r>
            <a:r>
              <a:rPr lang="en-US" sz="1100" dirty="0"/>
              <a:t>: Robot 2 FMEA Continued</a:t>
            </a:r>
          </a:p>
        </p:txBody>
      </p:sp>
      <p:sp>
        <p:nvSpPr>
          <p:cNvPr id="9" name="TextBox 8">
            <a:extLst>
              <a:ext uri="{FF2B5EF4-FFF2-40B4-BE49-F238E27FC236}">
                <a16:creationId xmlns:a16="http://schemas.microsoft.com/office/drawing/2014/main" id="{C86EC981-D5E7-949B-DEB8-AE523466C388}"/>
              </a:ext>
            </a:extLst>
          </p:cNvPr>
          <p:cNvSpPr txBox="1"/>
          <p:nvPr/>
        </p:nvSpPr>
        <p:spPr>
          <a:xfrm>
            <a:off x="-12770" y="6486926"/>
            <a:ext cx="34222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Freddy – </a:t>
            </a:r>
            <a:r>
              <a:rPr lang="en-US" sz="1600"/>
              <a:t>20</a:t>
            </a:r>
            <a:endParaRPr lang="en-US" sz="1600" dirty="0"/>
          </a:p>
        </p:txBody>
      </p:sp>
    </p:spTree>
    <p:extLst>
      <p:ext uri="{BB962C8B-B14F-4D97-AF65-F5344CB8AC3E}">
        <p14:creationId xmlns:p14="http://schemas.microsoft.com/office/powerpoint/2010/main" val="1608746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74EE3-CE96-2E6D-7B73-89984F3E0779}"/>
              </a:ext>
            </a:extLst>
          </p:cNvPr>
          <p:cNvSpPr>
            <a:spLocks noGrp="1"/>
          </p:cNvSpPr>
          <p:nvPr>
            <p:ph type="title"/>
          </p:nvPr>
        </p:nvSpPr>
        <p:spPr>
          <a:xfrm>
            <a:off x="691079" y="173501"/>
            <a:ext cx="10325000" cy="1442463"/>
          </a:xfrm>
        </p:spPr>
        <p:txBody>
          <a:bodyPr/>
          <a:lstStyle/>
          <a:p>
            <a:r>
              <a:rPr lang="en-US" dirty="0"/>
              <a:t>Robot 2 – Testing Procedures</a:t>
            </a:r>
          </a:p>
        </p:txBody>
      </p:sp>
      <p:sp>
        <p:nvSpPr>
          <p:cNvPr id="3" name="Content Placeholder 2">
            <a:extLst>
              <a:ext uri="{FF2B5EF4-FFF2-40B4-BE49-F238E27FC236}">
                <a16:creationId xmlns:a16="http://schemas.microsoft.com/office/drawing/2014/main" id="{D9A38CCF-3B51-AF7C-C31C-80615B37637E}"/>
              </a:ext>
            </a:extLst>
          </p:cNvPr>
          <p:cNvSpPr>
            <a:spLocks noGrp="1"/>
          </p:cNvSpPr>
          <p:nvPr>
            <p:ph idx="1"/>
          </p:nvPr>
        </p:nvSpPr>
        <p:spPr>
          <a:xfrm>
            <a:off x="691079" y="1749581"/>
            <a:ext cx="10325000" cy="3564436"/>
          </a:xfrm>
        </p:spPr>
        <p:txBody>
          <a:bodyPr>
            <a:normAutofit fontScale="25000" lnSpcReduction="20000"/>
          </a:bodyPr>
          <a:lstStyle/>
          <a:p>
            <a:pPr marL="0" indent="0">
              <a:buNone/>
            </a:pPr>
            <a:r>
              <a:rPr lang="en-US" sz="4800" b="1" dirty="0"/>
              <a:t>Objective: </a:t>
            </a:r>
            <a:r>
              <a:rPr lang="en-US" sz="4800" dirty="0"/>
              <a:t>To verify that the final Ball-on-Plate robot meets all engineering requirements (ERs) related to response time, steady-state error, range of motion, stability, and control accuracy.</a:t>
            </a:r>
          </a:p>
          <a:p>
            <a:pPr marL="0" indent="0">
              <a:buNone/>
            </a:pPr>
            <a:r>
              <a:rPr lang="en-US" sz="4800" b="1" dirty="0"/>
              <a:t>Planned Testing Procedures:</a:t>
            </a:r>
            <a:endParaRPr lang="en-US" sz="4800" dirty="0"/>
          </a:p>
          <a:p>
            <a:r>
              <a:rPr lang="en-US" sz="4800" b="1" dirty="0"/>
              <a:t>System Calibration:</a:t>
            </a:r>
            <a:endParaRPr lang="en-US" sz="4800" dirty="0"/>
          </a:p>
          <a:p>
            <a:pPr lvl="1"/>
            <a:r>
              <a:rPr lang="en-US" sz="4800" dirty="0"/>
              <a:t>Calibrate sensors (camera or ultrasonic) to map pixel or distance readings to precise X–Y coordinates on the plate.</a:t>
            </a:r>
          </a:p>
          <a:p>
            <a:pPr lvl="1"/>
            <a:r>
              <a:rPr lang="en-US" sz="4800" dirty="0"/>
              <a:t>Verify actuator range of motion (±15° per axis).</a:t>
            </a:r>
          </a:p>
          <a:p>
            <a:r>
              <a:rPr lang="en-US" sz="4800" b="1" dirty="0"/>
              <a:t>Static Balance Test:</a:t>
            </a:r>
            <a:endParaRPr lang="en-US" sz="4800" dirty="0"/>
          </a:p>
          <a:p>
            <a:pPr lvl="1"/>
            <a:r>
              <a:rPr lang="en-US" sz="4800" dirty="0"/>
              <a:t>Place ball at the center and confirm system maintains steady position (steady-state error ≤ 5%).</a:t>
            </a:r>
          </a:p>
          <a:p>
            <a:r>
              <a:rPr lang="en-US" sz="4800" b="1" dirty="0"/>
              <a:t>Dynamic Response Test:</a:t>
            </a:r>
            <a:endParaRPr lang="en-US" sz="4800" dirty="0"/>
          </a:p>
          <a:p>
            <a:pPr lvl="1"/>
            <a:r>
              <a:rPr lang="en-US" sz="4800" dirty="0"/>
              <a:t>Displace ball from center and measure return time (response time ≤ 1 s).</a:t>
            </a:r>
          </a:p>
          <a:p>
            <a:pPr lvl="1"/>
            <a:r>
              <a:rPr lang="en-US" sz="4800" dirty="0"/>
              <a:t>Record overshoot, oscillation, and settling behavior.</a:t>
            </a:r>
          </a:p>
          <a:p>
            <a:r>
              <a:rPr lang="en-US" sz="4800" b="1" dirty="0"/>
              <a:t>Cross-Axis Coupling Test:</a:t>
            </a:r>
            <a:endParaRPr lang="en-US" sz="4800" dirty="0"/>
          </a:p>
          <a:p>
            <a:pPr lvl="1"/>
            <a:r>
              <a:rPr lang="en-US" sz="4800" dirty="0"/>
              <a:t>Move the ball along X and Y axes independently to ensure motion in one direction does not induce instability in the other.</a:t>
            </a:r>
          </a:p>
          <a:p>
            <a:r>
              <a:rPr lang="en-US" sz="4800" b="1" dirty="0"/>
              <a:t>Endurance and Reliability Test:</a:t>
            </a:r>
            <a:endParaRPr lang="en-US" sz="4800" dirty="0"/>
          </a:p>
          <a:p>
            <a:pPr lvl="1"/>
            <a:r>
              <a:rPr lang="en-US" sz="4800" dirty="0"/>
              <a:t>Continuous operation for ≥30 minutes to ensure no thermal or component degradation.</a:t>
            </a:r>
          </a:p>
          <a:p>
            <a:r>
              <a:rPr lang="en-US" sz="4800" b="1" dirty="0"/>
              <a:t>Safety and Power Test:</a:t>
            </a:r>
            <a:endParaRPr lang="en-US" sz="4800" dirty="0"/>
          </a:p>
          <a:p>
            <a:pPr lvl="1"/>
            <a:r>
              <a:rPr lang="en-US" sz="4800" dirty="0"/>
              <a:t>Verify system draws &lt;30 W during operation and all high-voltage areas are enclosed.</a:t>
            </a:r>
          </a:p>
          <a:p>
            <a:pPr lvl="1"/>
            <a:r>
              <a:rPr lang="en-US" sz="4800" dirty="0"/>
              <a:t>Test emergency stop or power-cutoff features.</a:t>
            </a:r>
          </a:p>
          <a:p>
            <a:endParaRPr lang="en-US" dirty="0"/>
          </a:p>
        </p:txBody>
      </p:sp>
      <p:sp>
        <p:nvSpPr>
          <p:cNvPr id="4" name="TextBox 3">
            <a:extLst>
              <a:ext uri="{FF2B5EF4-FFF2-40B4-BE49-F238E27FC236}">
                <a16:creationId xmlns:a16="http://schemas.microsoft.com/office/drawing/2014/main" id="{A4DFCC5D-0C92-225B-56C9-E6DF3F9F766E}"/>
              </a:ext>
            </a:extLst>
          </p:cNvPr>
          <p:cNvSpPr txBox="1"/>
          <p:nvPr/>
        </p:nvSpPr>
        <p:spPr>
          <a:xfrm>
            <a:off x="-12770" y="6486926"/>
            <a:ext cx="34222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Freddy – </a:t>
            </a:r>
            <a:r>
              <a:rPr lang="en-US" sz="1600"/>
              <a:t>21</a:t>
            </a:r>
            <a:endParaRPr lang="en-US" sz="1600" dirty="0"/>
          </a:p>
        </p:txBody>
      </p:sp>
    </p:spTree>
    <p:extLst>
      <p:ext uri="{BB962C8B-B14F-4D97-AF65-F5344CB8AC3E}">
        <p14:creationId xmlns:p14="http://schemas.microsoft.com/office/powerpoint/2010/main" val="996194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C3B28-08A7-5F72-45D2-877CF2AE4E46}"/>
              </a:ext>
            </a:extLst>
          </p:cNvPr>
          <p:cNvSpPr>
            <a:spLocks noGrp="1"/>
          </p:cNvSpPr>
          <p:nvPr>
            <p:ph type="title"/>
          </p:nvPr>
        </p:nvSpPr>
        <p:spPr/>
        <p:txBody>
          <a:bodyPr/>
          <a:lstStyle/>
          <a:p>
            <a:r>
              <a:rPr lang="en-US" dirty="0"/>
              <a:t>Robot 2 - Equipment</a:t>
            </a:r>
          </a:p>
        </p:txBody>
      </p:sp>
      <p:sp>
        <p:nvSpPr>
          <p:cNvPr id="3" name="Content Placeholder 2">
            <a:extLst>
              <a:ext uri="{FF2B5EF4-FFF2-40B4-BE49-F238E27FC236}">
                <a16:creationId xmlns:a16="http://schemas.microsoft.com/office/drawing/2014/main" id="{05FAEF82-55FB-2F8B-B3E1-5CED2A1B5DE6}"/>
              </a:ext>
            </a:extLst>
          </p:cNvPr>
          <p:cNvSpPr>
            <a:spLocks noGrp="1"/>
          </p:cNvSpPr>
          <p:nvPr>
            <p:ph idx="1"/>
          </p:nvPr>
        </p:nvSpPr>
        <p:spPr/>
        <p:txBody>
          <a:bodyPr>
            <a:normAutofit fontScale="55000" lnSpcReduction="20000"/>
          </a:bodyPr>
          <a:lstStyle/>
          <a:p>
            <a:r>
              <a:rPr lang="en-US" b="1" dirty="0"/>
              <a:t>Klein Tools Lightweight Wire Cutters</a:t>
            </a:r>
            <a:r>
              <a:rPr lang="en-US" dirty="0"/>
              <a:t> – Used to trim electrical leads and cut wires to proper length during circuit assembly.</a:t>
            </a:r>
          </a:p>
          <a:p>
            <a:r>
              <a:rPr lang="en-US" b="1" dirty="0"/>
              <a:t>WGGE Professional Wire Multitool/Crimper</a:t>
            </a:r>
            <a:r>
              <a:rPr lang="en-US" dirty="0"/>
              <a:t> – Multi-functional tool for cutting, stripping, and crimping wires for clean and secure electrical connections.</a:t>
            </a:r>
          </a:p>
          <a:p>
            <a:r>
              <a:rPr lang="en-US" b="1" dirty="0" err="1"/>
              <a:t>Elegoo</a:t>
            </a:r>
            <a:r>
              <a:rPr lang="en-US" b="1" dirty="0"/>
              <a:t> Solderless Breadboards (3-Pack)</a:t>
            </a:r>
            <a:r>
              <a:rPr lang="en-US" dirty="0"/>
              <a:t> – Provides a reusable platform for testing and assembling temporary circuits without soldering.</a:t>
            </a:r>
          </a:p>
          <a:p>
            <a:r>
              <a:rPr lang="en-US" b="1" dirty="0"/>
              <a:t>YUEONEWIN Electronics Assortment Kit</a:t>
            </a:r>
            <a:r>
              <a:rPr lang="en-US" dirty="0"/>
              <a:t> – Contains essential components (resistors, capacitors, transistors, etc.) for testing circuit behavior and fine-tuning control systems.</a:t>
            </a:r>
          </a:p>
          <a:p>
            <a:r>
              <a:rPr lang="en-US" b="1" dirty="0" err="1"/>
              <a:t>Minidodoca</a:t>
            </a:r>
            <a:r>
              <a:rPr lang="en-US" b="1" dirty="0"/>
              <a:t> IC Assortment Kit</a:t>
            </a:r>
            <a:r>
              <a:rPr lang="en-US" dirty="0"/>
              <a:t> – Provides various logic ICs (transceivers, counters, multiplexers, decoders, etc.) for experimenting with signal control and feedback logic.</a:t>
            </a:r>
          </a:p>
          <a:p>
            <a:r>
              <a:rPr lang="en-US" b="1" dirty="0"/>
              <a:t>TUOFENG Hookup Wire Set (6 colors)</a:t>
            </a:r>
            <a:r>
              <a:rPr lang="en-US" dirty="0"/>
              <a:t> – Color-coded wire rolls used for organized and durable breadboard or protoboard connections.</a:t>
            </a:r>
          </a:p>
          <a:p>
            <a:r>
              <a:rPr lang="en-US" b="1" dirty="0"/>
              <a:t>Generic Protoboards (PCB-style)</a:t>
            </a:r>
            <a:r>
              <a:rPr lang="en-US" dirty="0"/>
              <a:t> – Used to simulate the physical layout of the printed circuit board (PCB) for early-stage testing and prototyping.</a:t>
            </a:r>
          </a:p>
          <a:p>
            <a:r>
              <a:rPr lang="en-US" b="1" dirty="0" err="1"/>
              <a:t>Honbay</a:t>
            </a:r>
            <a:r>
              <a:rPr lang="en-US" b="1" dirty="0"/>
              <a:t> 40-Pin Male/Female Header Connector Kit</a:t>
            </a:r>
            <a:r>
              <a:rPr lang="en-US" dirty="0"/>
              <a:t> – Provides reusable header pins for connecting sensors, motors, and other electrical components on protoboards.</a:t>
            </a:r>
          </a:p>
          <a:p>
            <a:r>
              <a:rPr lang="en-US" b="1" dirty="0" err="1"/>
              <a:t>Elegoo</a:t>
            </a:r>
            <a:r>
              <a:rPr lang="en-US" b="1" dirty="0"/>
              <a:t> Dupont Jumper Wires</a:t>
            </a:r>
            <a:r>
              <a:rPr lang="en-US" dirty="0"/>
              <a:t> – Pre-terminated jumper wires used for quick and reliable interconnections between breadboard components.</a:t>
            </a:r>
          </a:p>
          <a:p>
            <a:endParaRPr lang="en-US" dirty="0"/>
          </a:p>
        </p:txBody>
      </p:sp>
      <p:sp>
        <p:nvSpPr>
          <p:cNvPr id="4" name="TextBox 3">
            <a:extLst>
              <a:ext uri="{FF2B5EF4-FFF2-40B4-BE49-F238E27FC236}">
                <a16:creationId xmlns:a16="http://schemas.microsoft.com/office/drawing/2014/main" id="{51A0B1D2-5082-82EB-2357-3175F3523953}"/>
              </a:ext>
            </a:extLst>
          </p:cNvPr>
          <p:cNvSpPr txBox="1"/>
          <p:nvPr/>
        </p:nvSpPr>
        <p:spPr>
          <a:xfrm>
            <a:off x="-12770" y="6486926"/>
            <a:ext cx="34222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Freddy – </a:t>
            </a:r>
            <a:r>
              <a:rPr lang="en-US" sz="1600"/>
              <a:t>22</a:t>
            </a:r>
            <a:endParaRPr lang="en-US" sz="1600" dirty="0"/>
          </a:p>
        </p:txBody>
      </p:sp>
    </p:spTree>
    <p:extLst>
      <p:ext uri="{BB962C8B-B14F-4D97-AF65-F5344CB8AC3E}">
        <p14:creationId xmlns:p14="http://schemas.microsoft.com/office/powerpoint/2010/main" val="1364325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5" name="Group 154">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4" name="Straight Connector 83">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56" name="Right Triangle 155">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57" name="Rectangle 156">
            <a:extLst>
              <a:ext uri="{FF2B5EF4-FFF2-40B4-BE49-F238E27FC236}">
                <a16:creationId xmlns:a16="http://schemas.microsoft.com/office/drawing/2014/main" id="{4187D111-0A9D-421B-84EB-FC5811C3A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58" name="Group 157">
            <a:extLst>
              <a:ext uri="{FF2B5EF4-FFF2-40B4-BE49-F238E27FC236}">
                <a16:creationId xmlns:a16="http://schemas.microsoft.com/office/drawing/2014/main" id="{015ECF02-0C11-4320-A868-5EC7DD53DE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1" name="Straight Connector 120">
              <a:extLst>
                <a:ext uri="{FF2B5EF4-FFF2-40B4-BE49-F238E27FC236}">
                  <a16:creationId xmlns:a16="http://schemas.microsoft.com/office/drawing/2014/main" id="{8C74A336-DE5D-4AE0-9A50-8D93C4AA45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A11A81C9-7A36-4A04-B14C-A45B899E4B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AE1DE35-5349-4B57-B255-C07C69270CE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9AFE9588-5F4B-41DF-9FF6-6B4969245C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D4CC9B87-707A-4D04-9336-B1418878A8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58CF5CAA-7C4D-408A-B1A8-E98C0E6633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B462EA1B-90F8-4C08-AE36-FFBA2B45BF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9F7B5623-96F7-42F0-BAC5-78D6789E01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685D83B1-1723-4710-8FC5-18EDC879E4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998838C-DFB6-48F7-A18D-30469E8162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BDB9A78-94CB-422D-B92E-65FD2732EC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A5DBD01-426B-424D-815A-96518F6007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3B0218DF-D55B-4D41-AE23-F1E64BAC60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F8D61EB8-98CC-4243-9E20-33CAC65BF5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A35F0944-B143-45B0-8B72-6CE34D4612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CF68EF7F-67D0-463D-AB84-EA24D18196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AE17074E-4E65-4CBD-B1B0-9C18D6F724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9CC905ED-EF46-4349-9E9B-2174310948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6B91F234-1C65-45AC-8CCE-A1C4AE49CE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4D46B3DB-5DBB-41CF-9FA5-010ECA0C3B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B92A3FF8-F172-47ED-84C6-802C85C1CB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15933982-9CB6-4199-B123-A3669A4FEF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CA832CD-B214-4ABC-AC95-A3DA116ACE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7EBA147-C4BA-4B48-B61D-CA24B8B06F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FA8253B7-461E-48CC-B871-8A255EE3D7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DADE46C3-C2E1-4492-AC59-870160A3C8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2B0052E9-B440-4C1E-BC41-39957D5901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731F119B-638C-42B1-8400-709B94F1EE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E16299ED-D998-4895-9CCF-02427F1954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4442675-84C9-45C8-9524-ABE4E25071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B5BE3E63-4FA5-4EBD-9F3B-E29F5128A8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AC5ED92-F729-25C8-52AF-751CB112C2B7}"/>
              </a:ext>
            </a:extLst>
          </p:cNvPr>
          <p:cNvSpPr>
            <a:spLocks noGrp="1"/>
          </p:cNvSpPr>
          <p:nvPr>
            <p:ph type="title"/>
          </p:nvPr>
        </p:nvSpPr>
        <p:spPr>
          <a:xfrm>
            <a:off x="10695344" y="734109"/>
            <a:ext cx="2345109" cy="1596715"/>
          </a:xfrm>
        </p:spPr>
        <p:txBody>
          <a:bodyPr vert="horz" lIns="91440" tIns="45720" rIns="91440" bIns="45720" rtlCol="0" anchor="b">
            <a:noAutofit/>
          </a:bodyPr>
          <a:lstStyle/>
          <a:p>
            <a:r>
              <a:rPr lang="en-US" sz="4000"/>
              <a:t>Team Gantt Chart </a:t>
            </a:r>
          </a:p>
        </p:txBody>
      </p:sp>
      <p:sp>
        <p:nvSpPr>
          <p:cNvPr id="159" name="Right Triangle 158">
            <a:extLst>
              <a:ext uri="{FF2B5EF4-FFF2-40B4-BE49-F238E27FC236}">
                <a16:creationId xmlns:a16="http://schemas.microsoft.com/office/drawing/2014/main" id="{F0753E91-DF19-4FA4-BFBF-221696B8D7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6297356" y="-287372"/>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A screenshot of a computer&#10;&#10;AI-generated content may be incorrect.">
            <a:extLst>
              <a:ext uri="{FF2B5EF4-FFF2-40B4-BE49-F238E27FC236}">
                <a16:creationId xmlns:a16="http://schemas.microsoft.com/office/drawing/2014/main" id="{2FA92F85-BF6B-3417-3DF6-A29661965C5E}"/>
              </a:ext>
            </a:extLst>
          </p:cNvPr>
          <p:cNvPicPr>
            <a:picLocks noChangeAspect="1"/>
          </p:cNvPicPr>
          <p:nvPr/>
        </p:nvPicPr>
        <p:blipFill>
          <a:blip r:embed="rId3"/>
          <a:stretch>
            <a:fillRect/>
          </a:stretch>
        </p:blipFill>
        <p:spPr>
          <a:xfrm>
            <a:off x="4712" y="-2115"/>
            <a:ext cx="10689021" cy="6858000"/>
          </a:xfrm>
          <a:prstGeom prst="rect">
            <a:avLst/>
          </a:prstGeom>
        </p:spPr>
      </p:pic>
    </p:spTree>
    <p:extLst>
      <p:ext uri="{BB962C8B-B14F-4D97-AF65-F5344CB8AC3E}">
        <p14:creationId xmlns:p14="http://schemas.microsoft.com/office/powerpoint/2010/main" val="4144846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5B079-3314-C21E-81E7-17AF61766A61}"/>
              </a:ext>
            </a:extLst>
          </p:cNvPr>
          <p:cNvSpPr>
            <a:spLocks noGrp="1"/>
          </p:cNvSpPr>
          <p:nvPr>
            <p:ph type="title"/>
          </p:nvPr>
        </p:nvSpPr>
        <p:spPr>
          <a:xfrm>
            <a:off x="676701" y="205318"/>
            <a:ext cx="10501177" cy="797382"/>
          </a:xfrm>
        </p:spPr>
        <p:txBody>
          <a:bodyPr/>
          <a:lstStyle/>
          <a:p>
            <a:r>
              <a:rPr lang="en-US"/>
              <a:t>Budget</a:t>
            </a:r>
          </a:p>
        </p:txBody>
      </p:sp>
      <p:sp>
        <p:nvSpPr>
          <p:cNvPr id="5" name="文本框 4">
            <a:extLst>
              <a:ext uri="{FF2B5EF4-FFF2-40B4-BE49-F238E27FC236}">
                <a16:creationId xmlns:a16="http://schemas.microsoft.com/office/drawing/2014/main" id="{22475353-605C-B205-4EBC-6BD7CA634516}"/>
              </a:ext>
            </a:extLst>
          </p:cNvPr>
          <p:cNvSpPr txBox="1"/>
          <p:nvPr/>
        </p:nvSpPr>
        <p:spPr>
          <a:xfrm>
            <a:off x="914099" y="1250872"/>
            <a:ext cx="4618606"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CN">
                <a:ea typeface="+mn-lt"/>
                <a:cs typeface="+mn-lt"/>
              </a:rPr>
              <a:t>Our spending remains within budget, and the remaining balance will be used for additional functional components and system adjustments.</a:t>
            </a:r>
          </a:p>
          <a:p>
            <a:endParaRPr lang="zh-CN" altLang="en-US"/>
          </a:p>
        </p:txBody>
      </p:sp>
      <p:graphicFrame>
        <p:nvGraphicFramePr>
          <p:cNvPr id="10" name="表格 9">
            <a:extLst>
              <a:ext uri="{FF2B5EF4-FFF2-40B4-BE49-F238E27FC236}">
                <a16:creationId xmlns:a16="http://schemas.microsoft.com/office/drawing/2014/main" id="{885004CF-A6DF-02C3-98DA-86E2DEE2DF69}"/>
              </a:ext>
            </a:extLst>
          </p:cNvPr>
          <p:cNvGraphicFramePr>
            <a:graphicFrameLocks noGrp="1"/>
          </p:cNvGraphicFramePr>
          <p:nvPr>
            <p:extLst>
              <p:ext uri="{D42A27DB-BD31-4B8C-83A1-F6EECF244321}">
                <p14:modId xmlns:p14="http://schemas.microsoft.com/office/powerpoint/2010/main" val="2998129685"/>
              </p:ext>
            </p:extLst>
          </p:nvPr>
        </p:nvGraphicFramePr>
        <p:xfrm>
          <a:off x="204247" y="2568804"/>
          <a:ext cx="5294358" cy="3566160"/>
        </p:xfrm>
        <a:graphic>
          <a:graphicData uri="http://schemas.openxmlformats.org/drawingml/2006/table">
            <a:tbl>
              <a:tblPr firstRow="1" bandRow="1">
                <a:tableStyleId>{5C22544A-7EE6-4342-B048-85BDC9FD1C3A}</a:tableStyleId>
              </a:tblPr>
              <a:tblGrid>
                <a:gridCol w="1764786">
                  <a:extLst>
                    <a:ext uri="{9D8B030D-6E8A-4147-A177-3AD203B41FA5}">
                      <a16:colId xmlns:a16="http://schemas.microsoft.com/office/drawing/2014/main" val="3872202922"/>
                    </a:ext>
                  </a:extLst>
                </a:gridCol>
                <a:gridCol w="1764786">
                  <a:extLst>
                    <a:ext uri="{9D8B030D-6E8A-4147-A177-3AD203B41FA5}">
                      <a16:colId xmlns:a16="http://schemas.microsoft.com/office/drawing/2014/main" val="3991837583"/>
                    </a:ext>
                  </a:extLst>
                </a:gridCol>
                <a:gridCol w="1764786">
                  <a:extLst>
                    <a:ext uri="{9D8B030D-6E8A-4147-A177-3AD203B41FA5}">
                      <a16:colId xmlns:a16="http://schemas.microsoft.com/office/drawing/2014/main" val="68274948"/>
                    </a:ext>
                  </a:extLst>
                </a:gridCol>
              </a:tblGrid>
              <a:tr h="791039">
                <a:tc>
                  <a:txBody>
                    <a:bodyPr/>
                    <a:lstStyle/>
                    <a:p>
                      <a:pPr lvl="0">
                        <a:buNone/>
                      </a:pPr>
                      <a:r>
                        <a:rPr lang="en-US" altLang="zh-CN" sz="2400" b="1" kern="1200" noProof="0">
                          <a:solidFill>
                            <a:schemeClr val="lt1"/>
                          </a:solidFill>
                          <a:latin typeface="+mn-lt"/>
                          <a:ea typeface="+mn-ea"/>
                          <a:cs typeface="+mn-cs"/>
                        </a:rPr>
                        <a:t>Usage Category</a:t>
                      </a:r>
                      <a:endParaRPr lang="zh-CN" altLang="en-US" sz="2400" b="1" kern="1200">
                        <a:solidFill>
                          <a:schemeClr val="lt1"/>
                        </a:solidFill>
                        <a:latin typeface="+mn-lt"/>
                        <a:ea typeface="+mn-ea"/>
                        <a:cs typeface="+mn-cs"/>
                      </a:endParaRPr>
                    </a:p>
                  </a:txBody>
                  <a:tcPr/>
                </a:tc>
                <a:tc>
                  <a:txBody>
                    <a:bodyPr/>
                    <a:lstStyle/>
                    <a:p>
                      <a:pPr lvl="0">
                        <a:buNone/>
                      </a:pPr>
                      <a:r>
                        <a:rPr lang="en-US" altLang="zh-CN" sz="2400" b="1" kern="1200" noProof="0">
                          <a:solidFill>
                            <a:schemeClr val="lt1"/>
                          </a:solidFill>
                          <a:latin typeface="+mn-lt"/>
                          <a:ea typeface="+mn-ea"/>
                          <a:cs typeface="+mn-cs"/>
                        </a:rPr>
                        <a:t>Allocation (USD)</a:t>
                      </a:r>
                      <a:endParaRPr lang="zh-CN" altLang="en-US" sz="2400" b="1" kern="1200">
                        <a:solidFill>
                          <a:schemeClr val="lt1"/>
                        </a:solidFill>
                        <a:latin typeface="+mn-lt"/>
                        <a:ea typeface="+mn-ea"/>
                        <a:cs typeface="+mn-cs"/>
                      </a:endParaRPr>
                    </a:p>
                  </a:txBody>
                  <a:tcPr/>
                </a:tc>
                <a:tc>
                  <a:txBody>
                    <a:bodyPr/>
                    <a:lstStyle/>
                    <a:p>
                      <a:r>
                        <a:rPr lang="zh-CN" altLang="en-US" sz="2400"/>
                        <a:t>Remaining</a:t>
                      </a:r>
                    </a:p>
                  </a:txBody>
                  <a:tcPr/>
                </a:tc>
                <a:extLst>
                  <a:ext uri="{0D108BD9-81ED-4DB2-BD59-A6C34878D82A}">
                    <a16:rowId xmlns:a16="http://schemas.microsoft.com/office/drawing/2014/main" val="3629977304"/>
                  </a:ext>
                </a:extLst>
              </a:tr>
              <a:tr h="812134">
                <a:tc>
                  <a:txBody>
                    <a:bodyPr/>
                    <a:lstStyle/>
                    <a:p>
                      <a:pPr lvl="0">
                        <a:buNone/>
                      </a:pPr>
                      <a:r>
                        <a:rPr lang="en-US" altLang="zh-CN" sz="1800" kern="1200" noProof="0">
                          <a:solidFill>
                            <a:schemeClr val="dk1"/>
                          </a:solidFill>
                          <a:latin typeface="+mn-lt"/>
                          <a:ea typeface="+mn-ea"/>
                          <a:cs typeface="+mn-cs"/>
                        </a:rPr>
                        <a:t>Robot #1 Prototype Development</a:t>
                      </a:r>
                      <a:endParaRPr lang="zh-CN" altLang="en-US" sz="1800" kern="1200">
                        <a:solidFill>
                          <a:schemeClr val="dk1"/>
                        </a:solidFill>
                        <a:latin typeface="+mn-lt"/>
                        <a:ea typeface="+mn-ea"/>
                        <a:cs typeface="+mn-cs"/>
                      </a:endParaRPr>
                    </a:p>
                  </a:txBody>
                  <a:tcPr/>
                </a:tc>
                <a:tc>
                  <a:txBody>
                    <a:bodyPr/>
                    <a:lstStyle/>
                    <a:p>
                      <a:pPr lvl="0">
                        <a:buNone/>
                      </a:pPr>
                      <a:r>
                        <a:rPr lang="en-US" altLang="zh-CN" sz="1800" kern="1200" noProof="0">
                          <a:solidFill>
                            <a:schemeClr val="dk1"/>
                          </a:solidFill>
                          <a:latin typeface="+mn-lt"/>
                          <a:ea typeface="+mn-ea"/>
                          <a:cs typeface="+mn-cs"/>
                        </a:rPr>
                        <a:t>$1500</a:t>
                      </a:r>
                      <a:endParaRPr lang="zh-CN" altLang="en-US" sz="1800" kern="1200">
                        <a:solidFill>
                          <a:schemeClr val="dk1"/>
                        </a:solidFill>
                        <a:latin typeface="+mn-lt"/>
                        <a:ea typeface="+mn-ea"/>
                        <a:cs typeface="+mn-cs"/>
                      </a:endParaRPr>
                    </a:p>
                  </a:txBody>
                  <a:tcPr/>
                </a:tc>
                <a:tc>
                  <a:txBody>
                    <a:bodyPr/>
                    <a:lstStyle/>
                    <a:p>
                      <a:pPr lvl="0">
                        <a:buNone/>
                      </a:pPr>
                      <a:r>
                        <a:rPr lang="en-US" altLang="zh-CN" sz="1800" kern="1200" noProof="0">
                          <a:solidFill>
                            <a:schemeClr val="dk1"/>
                          </a:solidFill>
                          <a:latin typeface="+mn-lt"/>
                          <a:ea typeface="+mn-ea"/>
                          <a:cs typeface="+mn-cs"/>
                        </a:rPr>
                        <a:t>$</a:t>
                      </a:r>
                      <a:r>
                        <a:rPr lang="zh-CN" altLang="en-US"/>
                        <a:t>1</a:t>
                      </a:r>
                      <a:r>
                        <a:rPr lang="zh-CN" altLang="en-US" sz="1800" kern="1200">
                          <a:solidFill>
                            <a:schemeClr val="dk1"/>
                          </a:solidFill>
                          <a:latin typeface="+mn-lt"/>
                          <a:ea typeface="+mn-ea"/>
                          <a:cs typeface="+mn-cs"/>
                        </a:rPr>
                        <a:t>291.47</a:t>
                      </a:r>
                    </a:p>
                  </a:txBody>
                  <a:tcPr/>
                </a:tc>
                <a:extLst>
                  <a:ext uri="{0D108BD9-81ED-4DB2-BD59-A6C34878D82A}">
                    <a16:rowId xmlns:a16="http://schemas.microsoft.com/office/drawing/2014/main" val="3400545573"/>
                  </a:ext>
                </a:extLst>
              </a:tr>
              <a:tr h="812134">
                <a:tc>
                  <a:txBody>
                    <a:bodyPr/>
                    <a:lstStyle/>
                    <a:p>
                      <a:pPr lvl="0">
                        <a:buNone/>
                      </a:pPr>
                      <a:r>
                        <a:rPr lang="en-US" altLang="zh-CN" sz="1800" kern="1200" noProof="0">
                          <a:solidFill>
                            <a:schemeClr val="dk1"/>
                          </a:solidFill>
                          <a:latin typeface="+mn-lt"/>
                          <a:ea typeface="+mn-ea"/>
                          <a:cs typeface="+mn-cs"/>
                        </a:rPr>
                        <a:t>Robot #2 Prototype Development</a:t>
                      </a:r>
                      <a:endParaRPr lang="zh-CN" altLang="en-US" sz="1800" kern="1200">
                        <a:solidFill>
                          <a:schemeClr val="dk1"/>
                        </a:solidFill>
                        <a:latin typeface="+mn-lt"/>
                        <a:ea typeface="+mn-ea"/>
                        <a:cs typeface="+mn-cs"/>
                      </a:endParaRPr>
                    </a:p>
                  </a:txBody>
                  <a:tcPr/>
                </a:tc>
                <a:tc>
                  <a:txBody>
                    <a:bodyPr/>
                    <a:lstStyle/>
                    <a:p>
                      <a:pPr lvl="0">
                        <a:buNone/>
                      </a:pPr>
                      <a:r>
                        <a:rPr lang="en-US" altLang="zh-CN" sz="1800" kern="1200" noProof="0">
                          <a:solidFill>
                            <a:schemeClr val="dk1"/>
                          </a:solidFill>
                          <a:latin typeface="+mn-lt"/>
                          <a:ea typeface="+mn-ea"/>
                          <a:cs typeface="+mn-cs"/>
                        </a:rPr>
                        <a:t>$1500</a:t>
                      </a:r>
                      <a:endParaRPr lang="zh-CN" altLang="en-US" sz="1800" kern="1200">
                        <a:solidFill>
                          <a:schemeClr val="dk1"/>
                        </a:solidFill>
                        <a:latin typeface="+mn-lt"/>
                        <a:ea typeface="+mn-ea"/>
                        <a:cs typeface="+mn-cs"/>
                      </a:endParaRPr>
                    </a:p>
                  </a:txBody>
                  <a:tcPr/>
                </a:tc>
                <a:tc>
                  <a:txBody>
                    <a:bodyPr/>
                    <a:lstStyle/>
                    <a:p>
                      <a:pPr lvl="0">
                        <a:buNone/>
                      </a:pPr>
                      <a:r>
                        <a:rPr lang="en-US" altLang="zh-CN" sz="1800" kern="1200" noProof="0">
                          <a:solidFill>
                            <a:schemeClr val="dk1"/>
                          </a:solidFill>
                          <a:latin typeface="+mn-lt"/>
                          <a:ea typeface="+mn-ea"/>
                          <a:cs typeface="+mn-cs"/>
                        </a:rPr>
                        <a:t>$</a:t>
                      </a:r>
                      <a:r>
                        <a:rPr lang="zh-CN" altLang="en-US"/>
                        <a:t>1208</a:t>
                      </a:r>
                    </a:p>
                  </a:txBody>
                  <a:tcPr/>
                </a:tc>
                <a:extLst>
                  <a:ext uri="{0D108BD9-81ED-4DB2-BD59-A6C34878D82A}">
                    <a16:rowId xmlns:a16="http://schemas.microsoft.com/office/drawing/2014/main" val="4151273818"/>
                  </a:ext>
                </a:extLst>
              </a:tr>
              <a:tr h="812134">
                <a:tc>
                  <a:txBody>
                    <a:bodyPr/>
                    <a:lstStyle/>
                    <a:p>
                      <a:pPr lvl="0">
                        <a:buNone/>
                      </a:pPr>
                      <a:r>
                        <a:rPr lang="en-US" altLang="zh-CN" sz="1800" kern="1200" noProof="0">
                          <a:solidFill>
                            <a:schemeClr val="dk1"/>
                          </a:solidFill>
                          <a:latin typeface="+mn-lt"/>
                          <a:ea typeface="+mn-ea"/>
                          <a:cs typeface="+mn-cs"/>
                        </a:rPr>
                        <a:t>Adjustments &amp; Redesign Phase</a:t>
                      </a:r>
                      <a:endParaRPr lang="zh-CN" altLang="en-US" sz="1800" kern="1200">
                        <a:solidFill>
                          <a:schemeClr val="dk1"/>
                        </a:solidFill>
                        <a:latin typeface="+mn-lt"/>
                        <a:ea typeface="+mn-ea"/>
                        <a:cs typeface="+mn-cs"/>
                      </a:endParaRPr>
                    </a:p>
                  </a:txBody>
                  <a:tcPr/>
                </a:tc>
                <a:tc>
                  <a:txBody>
                    <a:bodyPr/>
                    <a:lstStyle/>
                    <a:p>
                      <a:pPr lvl="0">
                        <a:buNone/>
                      </a:pPr>
                      <a:r>
                        <a:rPr lang="en-US" altLang="zh-CN" sz="1800" kern="1200" noProof="0">
                          <a:solidFill>
                            <a:schemeClr val="dk1"/>
                          </a:solidFill>
                          <a:latin typeface="+mn-lt"/>
                          <a:ea typeface="+mn-ea"/>
                          <a:cs typeface="+mn-cs"/>
                        </a:rPr>
                        <a:t>$2000</a:t>
                      </a:r>
                      <a:endParaRPr lang="zh-CN" altLang="en-US" sz="1800" kern="1200">
                        <a:solidFill>
                          <a:schemeClr val="dk1"/>
                        </a:solidFill>
                        <a:latin typeface="+mn-lt"/>
                        <a:ea typeface="+mn-ea"/>
                        <a:cs typeface="+mn-cs"/>
                      </a:endParaRPr>
                    </a:p>
                  </a:txBody>
                  <a:tcPr/>
                </a:tc>
                <a:tc>
                  <a:txBody>
                    <a:bodyPr/>
                    <a:lstStyle/>
                    <a:p>
                      <a:pPr lvl="0">
                        <a:buNone/>
                      </a:pPr>
                      <a:r>
                        <a:rPr lang="en-US" altLang="zh-CN" sz="1800" kern="1200" noProof="0">
                          <a:solidFill>
                            <a:schemeClr val="dk1"/>
                          </a:solidFill>
                          <a:latin typeface="+mn-lt"/>
                          <a:ea typeface="+mn-ea"/>
                          <a:cs typeface="+mn-cs"/>
                        </a:rPr>
                        <a:t>$</a:t>
                      </a:r>
                      <a:r>
                        <a:rPr lang="zh-CN" altLang="en-US"/>
                        <a:t>2000</a:t>
                      </a:r>
                    </a:p>
                  </a:txBody>
                  <a:tcPr/>
                </a:tc>
                <a:extLst>
                  <a:ext uri="{0D108BD9-81ED-4DB2-BD59-A6C34878D82A}">
                    <a16:rowId xmlns:a16="http://schemas.microsoft.com/office/drawing/2014/main" val="2171481683"/>
                  </a:ext>
                </a:extLst>
              </a:tr>
            </a:tbl>
          </a:graphicData>
        </a:graphic>
      </p:graphicFrame>
      <p:sp>
        <p:nvSpPr>
          <p:cNvPr id="11" name="文本框 10">
            <a:extLst>
              <a:ext uri="{FF2B5EF4-FFF2-40B4-BE49-F238E27FC236}">
                <a16:creationId xmlns:a16="http://schemas.microsoft.com/office/drawing/2014/main" id="{774FCF0E-5D0C-0706-A090-EBA6F085F0C2}"/>
              </a:ext>
            </a:extLst>
          </p:cNvPr>
          <p:cNvSpPr txBox="1"/>
          <p:nvPr/>
        </p:nvSpPr>
        <p:spPr>
          <a:xfrm>
            <a:off x="6097874" y="5095863"/>
            <a:ext cx="577577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CN">
                <a:ea typeface="+mn-lt"/>
                <a:cs typeface="+mn-lt"/>
              </a:rPr>
              <a:t>Future fundraising efforts will be flexibly incorporated into the budget plan.</a:t>
            </a:r>
            <a:endParaRPr lang="zh-CN"/>
          </a:p>
        </p:txBody>
      </p:sp>
      <p:pic>
        <p:nvPicPr>
          <p:cNvPr id="3" name="图片 2" descr="用户上传的图片">
            <a:extLst>
              <a:ext uri="{FF2B5EF4-FFF2-40B4-BE49-F238E27FC236}">
                <a16:creationId xmlns:a16="http://schemas.microsoft.com/office/drawing/2014/main" id="{9E0C748A-E02B-951F-DA6E-8CBF77039B1D}"/>
              </a:ext>
            </a:extLst>
          </p:cNvPr>
          <p:cNvPicPr>
            <a:picLocks noChangeAspect="1"/>
          </p:cNvPicPr>
          <p:nvPr/>
        </p:nvPicPr>
        <p:blipFill>
          <a:blip r:embed="rId3"/>
          <a:stretch>
            <a:fillRect/>
          </a:stretch>
        </p:blipFill>
        <p:spPr>
          <a:xfrm>
            <a:off x="5500915" y="717762"/>
            <a:ext cx="6183085" cy="3201789"/>
          </a:xfrm>
          <a:prstGeom prst="rect">
            <a:avLst/>
          </a:prstGeom>
        </p:spPr>
      </p:pic>
    </p:spTree>
    <p:extLst>
      <p:ext uri="{BB962C8B-B14F-4D97-AF65-F5344CB8AC3E}">
        <p14:creationId xmlns:p14="http://schemas.microsoft.com/office/powerpoint/2010/main" val="2540459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9F8042-B285-2704-E4A5-04A22633A97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1" name="Straight Connector 10">
              <a:extLst>
                <a:ext uri="{FF2B5EF4-FFF2-40B4-BE49-F238E27FC236}">
                  <a16:creationId xmlns:a16="http://schemas.microsoft.com/office/drawing/2014/main" id="{5F28962D-50BA-43F8-8863-28ECE711D3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80F5939-D4E0-46FD-9A5A-5D648E3810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633D331-78CB-40A1-B167-8185EC5D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12E4B1-E78E-49E7-AA36-374CC1B084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7D46340-CBFC-490F-B44E-7AA8FBF58B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575C26C-3EBD-4AA9-BA4D-2561E295D6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35DB6BE-E065-4559-BF5C-36B56B3790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DA54272-CD9D-4F68-BBAB-4F0C0C3E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02CE8F-9256-4F2C-B474-5887371711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9C9DE9F-4252-401D-913E-B74C9E326F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FE4E69B-534F-4A80-9E1C-798BEE1B07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564E1C-009C-4832-AE8D-E98286693F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305DF1C-5801-43F2-A8B9-535136941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06E71C8-0783-4E17-9B34-F51231DD29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D908F17-2A89-4B0A-A2EA-692390969F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BE22751-380F-44F9-BEED-0A553CF87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7B27910-846F-4E4E-B588-F5B2E026FE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6E0501E-134E-46D7-984F-3A382B0BB2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A83974-CBD7-4A69-9D84-2D3BBDE027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503E931-00D4-4B0C-BC69-49FE5C7665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7732A30-BE2F-4D71-BC37-60F7B44591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C8EB840-DE7D-4E67-989C-F4D8F50E15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05D2CC2-53CC-487E-A72E-42B1E9B184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3A12D6B-1D60-4F26-8FB9-74AD5B070B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1895D00-2D63-443C-95A8-5EB6E5EECB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AC50652-2A56-4382-95D0-971644EE0F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A50A374-8880-482D-B54F-F74E0D7BE1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66364D8-CCC7-4AAF-94BC-766EC160D9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A0DC409-26E2-4453-89FD-745EA849BE7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39ED039-D66C-4A5E-AA35-E7A5FA2E64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72C13DC-161E-49CF-96B5-5383AA052A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Right Triangle 42">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5" name="Rectangle 44">
            <a:extLst>
              <a:ext uri="{FF2B5EF4-FFF2-40B4-BE49-F238E27FC236}">
                <a16:creationId xmlns:a16="http://schemas.microsoft.com/office/drawing/2014/main" id="{9663BDD8-36FC-48B0-8862-3B51BE4F7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7" name="Group 46">
            <a:extLst>
              <a:ext uri="{FF2B5EF4-FFF2-40B4-BE49-F238E27FC236}">
                <a16:creationId xmlns:a16="http://schemas.microsoft.com/office/drawing/2014/main" id="{7188C579-6F01-4060-BF31-C045C99A6C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8" name="Straight Connector 47">
              <a:extLst>
                <a:ext uri="{FF2B5EF4-FFF2-40B4-BE49-F238E27FC236}">
                  <a16:creationId xmlns:a16="http://schemas.microsoft.com/office/drawing/2014/main" id="{0CBA8DA8-7039-4026-8733-D3F4908603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4B834BE-C330-4AFA-9B27-8969E16F05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141B717-A199-4EEE-8434-CBC9E5DDEA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B5222AF-AB0D-4F6E-896E-C17796EB66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7C2DAFE-2FB9-4D8D-BD2D-ED9F5F84F2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F3CD814-26D5-4D79-87E0-19D14406A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27D5AAA-C842-4E1C-BC3A-1075F625FE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5A2BF58-94DC-466E-8A14-22A3DB4795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B34C7E0-0590-48E8-96F6-F360D134B6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C0978ED-0E33-431F-AB9B-9982B4ABCD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B69CC66-E364-4939-9117-F8C4F07AC5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F26B350-296D-48C7-BC91-284315CE9A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6EF6201-58A9-4F7B-84D5-9B02266EC1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37A0E2A-071B-4227-ACA6-A749AB0DC6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B607F85-6A97-46C7-B9BC-B8505E1D67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CE1BD4B-04FC-4BDC-A11E-35BD219580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AF4F244-77B9-4EB1-AD29-2582BBCFF3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6CFC8A-72E2-4020-90D4-EE0E7DB39B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0F84F9E-4134-4152-959A-C2871B8013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5FEA8FE-6283-4B9B-BEDC-A1E7B16612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03E4F08-4425-45C0-A346-73394B795B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ECBF93D-BA10-477C-B721-ABCBD81D0E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F94D0A0-D5E2-47F4-B493-370EA21A26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0E9B354-9221-4A81-BFAE-3F702FB537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9066CD6-AB8B-4DAA-9790-FE285D793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CD472A8-84A4-4E1A-83B4-DE91C32E6A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C8D1A4B-4E3D-422F-984A-9891E2DDFD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146BA3F-F373-412C-869A-D8736E0348D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B07C00C-AFB6-4E7D-87B9-44268CE733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D7C4703-6318-4A09-87E7-1D19FB1ADA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3DFFC6F-F715-482D-BC44-6DE29BEDFC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0" name="Right Triangle 79">
            <a:extLst>
              <a:ext uri="{FF2B5EF4-FFF2-40B4-BE49-F238E27FC236}">
                <a16:creationId xmlns:a16="http://schemas.microsoft.com/office/drawing/2014/main" id="{42DA35F9-950C-4AD3-AAD4-731D45E42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142" y="2068181"/>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E95E896-B540-C155-5B39-E8BE62ECB35D}"/>
              </a:ext>
            </a:extLst>
          </p:cNvPr>
          <p:cNvSpPr>
            <a:spLocks noGrp="1"/>
          </p:cNvSpPr>
          <p:nvPr>
            <p:ph type="title"/>
          </p:nvPr>
        </p:nvSpPr>
        <p:spPr>
          <a:xfrm>
            <a:off x="691079" y="725951"/>
            <a:ext cx="10325000" cy="1926288"/>
          </a:xfrm>
        </p:spPr>
        <p:txBody>
          <a:bodyPr vert="horz" lIns="91440" tIns="45720" rIns="91440" bIns="45720" rtlCol="0" anchor="b">
            <a:normAutofit/>
          </a:bodyPr>
          <a:lstStyle/>
          <a:p>
            <a:r>
              <a:rPr lang="en-US" dirty="0"/>
              <a:t>Fundraising Updates </a:t>
            </a:r>
          </a:p>
        </p:txBody>
      </p:sp>
      <p:graphicFrame>
        <p:nvGraphicFramePr>
          <p:cNvPr id="6" name="TextBox 3">
            <a:extLst>
              <a:ext uri="{FF2B5EF4-FFF2-40B4-BE49-F238E27FC236}">
                <a16:creationId xmlns:a16="http://schemas.microsoft.com/office/drawing/2014/main" id="{A247E3DB-ACA1-BCB6-2BB7-567495495D0C}"/>
              </a:ext>
            </a:extLst>
          </p:cNvPr>
          <p:cNvGraphicFramePr/>
          <p:nvPr>
            <p:extLst>
              <p:ext uri="{D42A27DB-BD31-4B8C-83A1-F6EECF244321}">
                <p14:modId xmlns:p14="http://schemas.microsoft.com/office/powerpoint/2010/main" val="2187713986"/>
              </p:ext>
            </p:extLst>
          </p:nvPr>
        </p:nvGraphicFramePr>
        <p:xfrm>
          <a:off x="690563" y="2883015"/>
          <a:ext cx="10325100" cy="3257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74D6453-2600-B37A-C5BC-CEEF29397D39}"/>
              </a:ext>
            </a:extLst>
          </p:cNvPr>
          <p:cNvSpPr txBox="1"/>
          <p:nvPr/>
        </p:nvSpPr>
        <p:spPr>
          <a:xfrm>
            <a:off x="-12770" y="6486926"/>
            <a:ext cx="34222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Freddy – </a:t>
            </a:r>
            <a:r>
              <a:rPr lang="en-US" sz="1600"/>
              <a:t>25</a:t>
            </a:r>
            <a:endParaRPr lang="en-US" sz="1600" dirty="0"/>
          </a:p>
        </p:txBody>
      </p:sp>
    </p:spTree>
    <p:extLst>
      <p:ext uri="{BB962C8B-B14F-4D97-AF65-F5344CB8AC3E}">
        <p14:creationId xmlns:p14="http://schemas.microsoft.com/office/powerpoint/2010/main" val="3769237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0" name="Straight Connector 9">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2" name="Right Triangle 41">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4" name="Rectangle 43">
            <a:extLst>
              <a:ext uri="{FF2B5EF4-FFF2-40B4-BE49-F238E27FC236}">
                <a16:creationId xmlns:a16="http://schemas.microsoft.com/office/drawing/2014/main" id="{A173122F-D466-4F08-90FA-0038F7AC2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6" name="Group 45">
            <a:extLst>
              <a:ext uri="{FF2B5EF4-FFF2-40B4-BE49-F238E27FC236}">
                <a16:creationId xmlns:a16="http://schemas.microsoft.com/office/drawing/2014/main" id="{B19EC7B8-C390-4F1B-8960-E6D3245103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7" name="Straight Connector 46">
              <a:extLst>
                <a:ext uri="{FF2B5EF4-FFF2-40B4-BE49-F238E27FC236}">
                  <a16:creationId xmlns:a16="http://schemas.microsoft.com/office/drawing/2014/main" id="{7CEE1CC1-2CD0-4957-8A12-48FA80C0CC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4901FEB-A7C2-457B-A124-AD433B0417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76048A8-79AA-454C-BD3E-3004F74268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7B51975-25FE-4328-9815-2AA302F28A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440B47E-6D3E-4978-B887-B53DA0BFF5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D94D0A1-D760-40DE-B758-008B93D588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9E590CB-0538-40D7-9CAC-1BBD39CC27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D7C67DA-B2AA-46E2-8065-1F862A6F7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0C2ED54-1B65-4F4A-B14B-41FC05B372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AE5BBBC-F576-4D54-BF67-C00BB1F4F9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0D490E7-12F8-40DC-A9C1-D119667EEF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C855383-9F21-4BDA-8FCA-22AF3D69FF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C3E600C-E08A-418E-B30E-2B0FC15DF9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980D58F-BD3F-4B47-9BD2-888B0D9D19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3544818-9B28-4A71-8D7B-80727A5326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01FFBC7-035F-48C5-91FA-4A4973FCD6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6195BC5-BB4E-4F3F-8378-0B308B4252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2404171-AF5C-4FA1-9D4E-DCF75562BD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AD45A86-9385-473D-9DBF-565E0A94AF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BA5A228-913F-4D4F-AB25-5372936246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87E8BFE-D92E-4EB3-ADD1-FB75CAA683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8756FCD-8335-4089-B4EE-13D629E53E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9707D7B-937E-4DC3-87BA-B7B7042682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B1A72DC-3F29-4488-9051-C21E1CBB7E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56DAD76-815C-4F16-98CF-8E8BE1965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AF2F8C5-6691-4EBD-B42E-4B17DF1ED2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32ED14D-1C00-41C8-849C-030A1434E4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2F296F5-9867-45CA-BF0A-EF216F6A80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3B72471-9DB5-428B-AF52-E11E03B9FD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8656B49-5277-4610-BD7B-F5D98170B5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1A47399-8F78-4DB1-BD21-1166BCB267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79" name="Right Triangle 78">
            <a:extLst>
              <a:ext uri="{FF2B5EF4-FFF2-40B4-BE49-F238E27FC236}">
                <a16:creationId xmlns:a16="http://schemas.microsoft.com/office/drawing/2014/main" id="{F952A221-69C2-46B3-890D-354CA5961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5810332" y="-28672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E96FAA0-F4F0-4F8F-3465-8429C646572C}"/>
              </a:ext>
            </a:extLst>
          </p:cNvPr>
          <p:cNvSpPr>
            <a:spLocks noGrp="1"/>
          </p:cNvSpPr>
          <p:nvPr>
            <p:ph type="title"/>
          </p:nvPr>
        </p:nvSpPr>
        <p:spPr>
          <a:xfrm>
            <a:off x="1169071" y="722904"/>
            <a:ext cx="9821130" cy="1075904"/>
          </a:xfrm>
        </p:spPr>
        <p:txBody>
          <a:bodyPr vert="horz" lIns="91440" tIns="45720" rIns="91440" bIns="45720" rtlCol="0" anchor="b">
            <a:normAutofit/>
          </a:bodyPr>
          <a:lstStyle/>
          <a:p>
            <a:pPr algn="ctr"/>
            <a:r>
              <a:rPr lang="en-US" sz="5400" dirty="0"/>
              <a:t>Thank You</a:t>
            </a:r>
          </a:p>
        </p:txBody>
      </p:sp>
      <p:pic>
        <p:nvPicPr>
          <p:cNvPr id="6" name="Graphic 5" descr="Smiling Face with No Fill">
            <a:extLst>
              <a:ext uri="{FF2B5EF4-FFF2-40B4-BE49-F238E27FC236}">
                <a16:creationId xmlns:a16="http://schemas.microsoft.com/office/drawing/2014/main" id="{ED01D3CD-5198-D707-8B6C-895B78DD72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64223" y="2884564"/>
            <a:ext cx="3257291" cy="3257291"/>
          </a:xfrm>
          <a:prstGeom prst="rect">
            <a:avLst/>
          </a:prstGeom>
        </p:spPr>
      </p:pic>
    </p:spTree>
    <p:extLst>
      <p:ext uri="{BB962C8B-B14F-4D97-AF65-F5344CB8AC3E}">
        <p14:creationId xmlns:p14="http://schemas.microsoft.com/office/powerpoint/2010/main" val="3564354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1" name="Straight Connector 10">
              <a:extLst>
                <a:ext uri="{FF2B5EF4-FFF2-40B4-BE49-F238E27FC236}">
                  <a16:creationId xmlns:a16="http://schemas.microsoft.com/office/drawing/2014/main" id="{5F28962D-50BA-43F8-8863-28ECE711D3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80F5939-D4E0-46FD-9A5A-5D648E3810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633D331-78CB-40A1-B167-8185EC5D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12E4B1-E78E-49E7-AA36-374CC1B084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7D46340-CBFC-490F-B44E-7AA8FBF58B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575C26C-3EBD-4AA9-BA4D-2561E295D6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35DB6BE-E065-4559-BF5C-36B56B3790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DA54272-CD9D-4F68-BBAB-4F0C0C3E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02CE8F-9256-4F2C-B474-5887371711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9C9DE9F-4252-401D-913E-B74C9E326F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FE4E69B-534F-4A80-9E1C-798BEE1B07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564E1C-009C-4832-AE8D-E98286693F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305DF1C-5801-43F2-A8B9-535136941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06E71C8-0783-4E17-9B34-F51231DD29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D908F17-2A89-4B0A-A2EA-692390969F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BE22751-380F-44F9-BEED-0A553CF87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7B27910-846F-4E4E-B588-F5B2E026FE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6E0501E-134E-46D7-984F-3A382B0BB2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A83974-CBD7-4A69-9D84-2D3BBDE027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503E931-00D4-4B0C-BC69-49FE5C7665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7732A30-BE2F-4D71-BC37-60F7B44591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C8EB840-DE7D-4E67-989C-F4D8F50E15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05D2CC2-53CC-487E-A72E-42B1E9B184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3A12D6B-1D60-4F26-8FB9-74AD5B070B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1895D00-2D63-443C-95A8-5EB6E5EECB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AC50652-2A56-4382-95D0-971644EE0F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A50A374-8880-482D-B54F-F74E0D7BE1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66364D8-CCC7-4AAF-94BC-766EC160D9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A0DC409-26E2-4453-89FD-745EA849BE7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39ED039-D66C-4A5E-AA35-E7A5FA2E64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72C13DC-161E-49CF-96B5-5383AA052A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9" name="Right Triangle 8">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2" name="Rectangle 41">
            <a:extLst>
              <a:ext uri="{FF2B5EF4-FFF2-40B4-BE49-F238E27FC236}">
                <a16:creationId xmlns:a16="http://schemas.microsoft.com/office/drawing/2014/main" id="{2FD1FEA2-AFB3-4160-AD46-30A807296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7" name="Group 46">
            <a:extLst>
              <a:ext uri="{FF2B5EF4-FFF2-40B4-BE49-F238E27FC236}">
                <a16:creationId xmlns:a16="http://schemas.microsoft.com/office/drawing/2014/main" id="{514AF8D4-8E5C-4E3A-999F-1FE86654EE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8" name="Straight Connector 47">
              <a:extLst>
                <a:ext uri="{FF2B5EF4-FFF2-40B4-BE49-F238E27FC236}">
                  <a16:creationId xmlns:a16="http://schemas.microsoft.com/office/drawing/2014/main" id="{AA8BE230-DCEC-4180-B5D3-EA65C4A343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4034248-80AA-4C75-A898-0CBAF23E74D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27431FC-0100-44D0-999E-3EF9B361E1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71491DF-0796-4A80-B724-6CAAD85E57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C3FFC75-C94A-4427-85D1-26F0028AC6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0F1554D-792C-4554-B623-F99A47B1B2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6371075-9273-4FF4-A45B-606B943060D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844A38F-298C-477B-8764-0A32E50DD6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F78CA47-3A09-4651-B57D-690F14C783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CB69771-B806-4E29-834E-E0BBE273B8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7EE3C0-1B82-43F3-AF55-5D1D6FBF47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1898DA7-BA6E-4B4C-8139-596D59F482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F121E84-2FAA-4948-B3B3-F1FE69ED877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1C2C1AC-3864-47AA-B22A-D350A3A04E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DFADCA4-3AD3-4D6C-81B7-259F203594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6D515CD-A4F0-4B0A-B6BB-11A2774FBB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CB97DD1-8D17-426C-BC2A-B34FE58368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5865967-B063-41EC-85BC-A5CF90367EE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BC63DB2-5B99-42B5-9B7F-826B0BD876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6B694AB-9FC1-4857-A6CD-1FEC6D183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42AE103-97D9-407D-BCE0-9FA4756612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30AC9FC-9BF1-4F78-B0F9-4E024D0C6D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C77E885-6F2C-4E94-88DF-7E6BEF98AC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62840B5-21D6-4B05-802E-549F1A92A1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B21055F-E4D5-474F-B6C7-C44BC1244B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C49B031-FD8F-422C-AA54-9FB482600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AF843B0-2A4F-4989-8B91-BDB7FECE75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0BC5B75-FAF9-427D-BD65-D37C1BF973D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0BFA052-2C6E-4F70-BF95-50DAC0649E1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DD7C7F8-6562-470D-B38E-21F56B2AB2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6C7B2A1-F80D-4F4A-88E1-5FFB02B703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49D1FBD-1309-9F3E-BAE2-A49BE8775C42}"/>
              </a:ext>
            </a:extLst>
          </p:cNvPr>
          <p:cNvSpPr>
            <a:spLocks noGrp="1"/>
          </p:cNvSpPr>
          <p:nvPr>
            <p:ph type="title"/>
          </p:nvPr>
        </p:nvSpPr>
        <p:spPr>
          <a:xfrm>
            <a:off x="691079" y="725952"/>
            <a:ext cx="10325000" cy="1387118"/>
          </a:xfrm>
        </p:spPr>
        <p:txBody>
          <a:bodyPr vert="horz" lIns="91440" tIns="45720" rIns="91440" bIns="45720" rtlCol="0" anchor="b">
            <a:normAutofit/>
          </a:bodyPr>
          <a:lstStyle/>
          <a:p>
            <a:r>
              <a:rPr lang="en-US" dirty="0"/>
              <a:t>References</a:t>
            </a:r>
          </a:p>
        </p:txBody>
      </p:sp>
      <p:sp>
        <p:nvSpPr>
          <p:cNvPr id="80" name="Right Triangle 79">
            <a:extLst>
              <a:ext uri="{FF2B5EF4-FFF2-40B4-BE49-F238E27FC236}">
                <a16:creationId xmlns:a16="http://schemas.microsoft.com/office/drawing/2014/main" id="{9AA2BC59-928B-43C3-B9E7-D77D4F3EE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95947" y="151620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787BEE42-E1C5-4A2F-3290-A7AC8B8AF8BE}"/>
              </a:ext>
            </a:extLst>
          </p:cNvPr>
          <p:cNvSpPr txBox="1"/>
          <p:nvPr/>
        </p:nvSpPr>
        <p:spPr>
          <a:xfrm>
            <a:off x="1202548" y="2340129"/>
            <a:ext cx="8817702" cy="3836833"/>
          </a:xfrm>
          <a:prstGeom prst="rect">
            <a:avLst/>
          </a:prstGeom>
        </p:spPr>
        <p:txBody>
          <a:bodyPr vert="horz" lIns="91440" tIns="45720" rIns="91440" bIns="45720" rtlCol="0" anchor="t">
            <a:normAutofit/>
          </a:bodyPr>
          <a:lstStyle/>
          <a:p>
            <a:pPr marL="285750" indent="-228600">
              <a:lnSpc>
                <a:spcPct val="110000"/>
              </a:lnSpc>
              <a:spcAft>
                <a:spcPts val="600"/>
              </a:spcAft>
              <a:buClr>
                <a:schemeClr val="tx2">
                  <a:lumMod val="50000"/>
                  <a:lumOff val="50000"/>
                </a:schemeClr>
              </a:buClr>
              <a:buSzPct val="75000"/>
              <a:buFont typeface="Wingdings" panose="05000000000000000000" pitchFamily="2" charset="2"/>
              <a:buChar char="§"/>
            </a:pPr>
            <a:r>
              <a:rPr lang="en-US" sz="1100" dirty="0">
                <a:solidFill>
                  <a:schemeClr val="tx2"/>
                </a:solidFill>
              </a:rPr>
              <a:t>[</a:t>
            </a:r>
            <a:r>
              <a:rPr lang="en-US" sz="1100">
                <a:solidFill>
                  <a:schemeClr val="tx2"/>
                </a:solidFill>
              </a:rPr>
              <a:t>1] H. Schmidt, M. Käß, R. Lichtinger, and M. Hülsebrock, "Simulation-based FMEA for the reliability assessment of printed circuit boards," Microelectronics Reliability, vol. 125, p. 115613, 2025. DOI: 10.1016/j.microrel.2025.115613. Accessed Nov. 06, 2025</a:t>
            </a:r>
          </a:p>
          <a:p>
            <a:pPr marL="285750" indent="-228600">
              <a:lnSpc>
                <a:spcPct val="110000"/>
              </a:lnSpc>
              <a:spcAft>
                <a:spcPts val="600"/>
              </a:spcAft>
              <a:buClr>
                <a:srgbClr val="8D87A6"/>
              </a:buClr>
              <a:buSzPct val="75000"/>
              <a:buFont typeface="Wingdings" panose="05000000000000000000" pitchFamily="2" charset="2"/>
              <a:buChar char="§"/>
            </a:pPr>
            <a:r>
              <a:rPr lang="en-US" sz="1100">
                <a:solidFill>
                  <a:schemeClr val="tx2"/>
                </a:solidFill>
              </a:rPr>
              <a:t>[2] </a:t>
            </a:r>
            <a:r>
              <a:rPr lang="en-US" sz="1100">
                <a:solidFill>
                  <a:srgbClr val="000000"/>
                </a:solidFill>
              </a:rPr>
              <a:t>A. Md. Khairul Alam, M. R. Karim, and S. M. Mahmud Hasan, “Stabilising a cart inverted pendulum system using pole placement control method,” in 2017 3rd Int. Conf. on Electrical Information and Communication Technology (EICT), Khulna, Bangladesh, 2017, pp. 1–6. doi: 10.1109/EICT.2017.8168481. [Online]. Available: </a:t>
            </a:r>
            <a:r>
              <a:rPr lang="en-US" sz="1100">
                <a:solidFill>
                  <a:schemeClr val="tx2"/>
                </a:solidFill>
                <a:hlinkClick r:id="rId2">
                  <a:extLst>
                    <a:ext uri="{A12FA001-AC4F-418D-AE19-62706E023703}">
                      <ahyp:hlinkClr xmlns:ahyp="http://schemas.microsoft.com/office/drawing/2018/hyperlinkcolor" val="tx"/>
                    </a:ext>
                  </a:extLst>
                </a:hlinkClick>
              </a:rPr>
              <a:t>https://ieeexplore.ieee.org/abstract/document/8168481</a:t>
            </a:r>
            <a:r>
              <a:rPr lang="en-US" sz="1100">
                <a:solidFill>
                  <a:srgbClr val="000000"/>
                </a:solidFill>
              </a:rPr>
              <a:t>. [Accessed: Sept. 13, 2025].</a:t>
            </a:r>
            <a:endParaRPr lang="en-US" sz="1100">
              <a:solidFill>
                <a:srgbClr val="2A2735"/>
              </a:solidFill>
            </a:endParaRPr>
          </a:p>
          <a:p>
            <a:pPr marL="285750" indent="-228600">
              <a:lnSpc>
                <a:spcPct val="110000"/>
              </a:lnSpc>
              <a:spcAft>
                <a:spcPts val="600"/>
              </a:spcAft>
              <a:buClr>
                <a:srgbClr val="8D87A6"/>
              </a:buClr>
              <a:buSzPct val="75000"/>
              <a:buFont typeface="Wingdings,Sans-Serif" panose="05000000000000000000" pitchFamily="2" charset="2"/>
              <a:buChar char="§"/>
            </a:pPr>
            <a:r>
              <a:rPr lang="en-US" sz="1100">
                <a:solidFill>
                  <a:schemeClr val="tx2"/>
                </a:solidFill>
                <a:ea typeface="+mn-lt"/>
                <a:cs typeface="+mn-lt"/>
              </a:rPr>
              <a:t>[3] S. Anand and R. K. Prasad, “Dynamics and Control of Ball and Beam System,” International Journal on Recent and Innovation Trends in Computing and Communication (IJRITCC), vol. 5, no. 5, pp. 1332–1339, May 2017. Accessed: Nov. 3, 2025.</a:t>
            </a:r>
          </a:p>
          <a:p>
            <a:pPr marL="285750" indent="-228600">
              <a:lnSpc>
                <a:spcPct val="110000"/>
              </a:lnSpc>
              <a:spcAft>
                <a:spcPts val="600"/>
              </a:spcAft>
              <a:buClr>
                <a:srgbClr val="8D87A6"/>
              </a:buClr>
              <a:buSzPct val="75000"/>
              <a:buFont typeface="Wingdings" panose="05000000000000000000" pitchFamily="2" charset="2"/>
              <a:buChar char="§"/>
            </a:pPr>
            <a:endParaRPr lang="en-US" sz="1100">
              <a:solidFill>
                <a:schemeClr val="tx2"/>
              </a:solidFill>
              <a:ea typeface="+mn-lt"/>
              <a:cs typeface="+mn-lt"/>
            </a:endParaRPr>
          </a:p>
        </p:txBody>
      </p:sp>
    </p:spTree>
    <p:extLst>
      <p:ext uri="{BB962C8B-B14F-4D97-AF65-F5344CB8AC3E}">
        <p14:creationId xmlns:p14="http://schemas.microsoft.com/office/powerpoint/2010/main" val="1769491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A2124-D61B-76CC-4797-4F24EA6D7253}"/>
              </a:ext>
            </a:extLst>
          </p:cNvPr>
          <p:cNvSpPr>
            <a:spLocks noGrp="1"/>
          </p:cNvSpPr>
          <p:nvPr>
            <p:ph type="title"/>
          </p:nvPr>
        </p:nvSpPr>
        <p:spPr>
          <a:xfrm>
            <a:off x="691079" y="328852"/>
            <a:ext cx="10325000" cy="798520"/>
          </a:xfrm>
        </p:spPr>
        <p:txBody>
          <a:bodyPr/>
          <a:lstStyle/>
          <a:p>
            <a:r>
              <a:rPr lang="en-US" dirty="0"/>
              <a:t>Project Description</a:t>
            </a:r>
          </a:p>
        </p:txBody>
      </p:sp>
      <p:sp>
        <p:nvSpPr>
          <p:cNvPr id="3" name="Content Placeholder 2">
            <a:extLst>
              <a:ext uri="{FF2B5EF4-FFF2-40B4-BE49-F238E27FC236}">
                <a16:creationId xmlns:a16="http://schemas.microsoft.com/office/drawing/2014/main" id="{16F915BE-98B0-F6F3-5E5B-C0DD5D429476}"/>
              </a:ext>
            </a:extLst>
          </p:cNvPr>
          <p:cNvSpPr>
            <a:spLocks noGrp="1"/>
          </p:cNvSpPr>
          <p:nvPr>
            <p:ph idx="1"/>
          </p:nvPr>
        </p:nvSpPr>
        <p:spPr>
          <a:xfrm>
            <a:off x="691079" y="1464906"/>
            <a:ext cx="10325000" cy="4439661"/>
          </a:xfrm>
        </p:spPr>
        <p:txBody>
          <a:bodyPr vert="horz" lIns="91440" tIns="45720" rIns="91440" bIns="45720" rtlCol="0" anchor="t">
            <a:normAutofit fontScale="92500" lnSpcReduction="20000"/>
          </a:bodyPr>
          <a:lstStyle/>
          <a:p>
            <a:r>
              <a:rPr lang="en-US" dirty="0">
                <a:ea typeface="+mn-lt"/>
                <a:cs typeface="+mn-lt"/>
              </a:rPr>
              <a:t>Our senior capstone project focuses on developing </a:t>
            </a:r>
            <a:r>
              <a:rPr lang="en-US" b="1" dirty="0">
                <a:ea typeface="+mn-lt"/>
                <a:cs typeface="+mn-lt"/>
              </a:rPr>
              <a:t>two educational control-system robots</a:t>
            </a:r>
            <a:r>
              <a:rPr lang="en-US" dirty="0">
                <a:ea typeface="+mn-lt"/>
                <a:cs typeface="+mn-lt"/>
              </a:rPr>
              <a:t> for K–12 STEM outreach in collaboration with our client, </a:t>
            </a:r>
            <a:r>
              <a:rPr lang="en-US" b="1" dirty="0">
                <a:ea typeface="+mn-lt"/>
                <a:cs typeface="+mn-lt"/>
              </a:rPr>
              <a:t>Dr. Michael Shafer</a:t>
            </a:r>
            <a:r>
              <a:rPr lang="en-US" dirty="0">
                <a:ea typeface="+mn-lt"/>
                <a:cs typeface="+mn-lt"/>
              </a:rPr>
              <a:t>. The goal is to create </a:t>
            </a:r>
            <a:r>
              <a:rPr lang="en-US" b="1" dirty="0">
                <a:ea typeface="+mn-lt"/>
                <a:cs typeface="+mn-lt"/>
              </a:rPr>
              <a:t>low-cost, classroom-ready robots</a:t>
            </a:r>
            <a:r>
              <a:rPr lang="en-US" dirty="0">
                <a:ea typeface="+mn-lt"/>
                <a:cs typeface="+mn-lt"/>
              </a:rPr>
              <a:t> that demonstrate fundamental control and mechatronic concepts in a hands-on, interactive format.</a:t>
            </a:r>
            <a:endParaRPr lang="en-US" dirty="0"/>
          </a:p>
          <a:p>
            <a:pPr>
              <a:buClr>
                <a:srgbClr val="8D87A6"/>
              </a:buClr>
            </a:pPr>
            <a:r>
              <a:rPr lang="en-US" dirty="0">
                <a:ea typeface="+mn-lt"/>
                <a:cs typeface="+mn-lt"/>
              </a:rPr>
              <a:t>For the 2025 design cycle, our team is developing:</a:t>
            </a:r>
            <a:endParaRPr lang="en-US" dirty="0"/>
          </a:p>
          <a:p>
            <a:pPr lvl="1">
              <a:buClr>
                <a:srgbClr val="8D87A6"/>
              </a:buClr>
              <a:buFont typeface="Courier New" panose="05000000000000000000" pitchFamily="2" charset="2"/>
              <a:buChar char="o"/>
            </a:pPr>
            <a:r>
              <a:rPr lang="en-US" b="1" dirty="0">
                <a:ea typeface="+mn-lt"/>
                <a:cs typeface="+mn-lt"/>
              </a:rPr>
              <a:t>Robot #1 – Inverted Pendulum Robot:</a:t>
            </a:r>
            <a:r>
              <a:rPr lang="en-US" dirty="0">
                <a:ea typeface="+mn-lt"/>
                <a:cs typeface="+mn-lt"/>
              </a:rPr>
              <a:t> A self-balancing pendulum system that demonstrates feedback control and stability.</a:t>
            </a:r>
            <a:endParaRPr lang="en-US" dirty="0"/>
          </a:p>
          <a:p>
            <a:pPr lvl="1">
              <a:buClr>
                <a:srgbClr val="8D87A6"/>
              </a:buClr>
              <a:buFont typeface="Courier New" panose="05000000000000000000" pitchFamily="2" charset="2"/>
              <a:buChar char="o"/>
            </a:pPr>
            <a:r>
              <a:rPr lang="en-US" b="1" dirty="0">
                <a:ea typeface="+mn-lt"/>
                <a:cs typeface="+mn-lt"/>
              </a:rPr>
              <a:t>Robot #2 – </a:t>
            </a:r>
            <a:r>
              <a:rPr lang="en-US" b="1">
                <a:ea typeface="+mn-lt"/>
                <a:cs typeface="+mn-lt"/>
              </a:rPr>
              <a:t>Ball-on-Plate</a:t>
            </a:r>
            <a:r>
              <a:rPr lang="en-US" b="1" dirty="0">
                <a:ea typeface="+mn-lt"/>
                <a:cs typeface="+mn-lt"/>
              </a:rPr>
              <a:t> System:</a:t>
            </a:r>
            <a:r>
              <a:rPr lang="en-US" dirty="0">
                <a:ea typeface="+mn-lt"/>
                <a:cs typeface="+mn-lt"/>
              </a:rPr>
              <a:t> A dynamic balance platform where a motor-controlled beam adjusts to stabilize a rolling ball at a desired position.</a:t>
            </a:r>
            <a:endParaRPr lang="en-US" dirty="0"/>
          </a:p>
          <a:p>
            <a:pPr>
              <a:buClr>
                <a:srgbClr val="8D87A6"/>
              </a:buClr>
            </a:pPr>
            <a:r>
              <a:rPr lang="en-US" dirty="0">
                <a:ea typeface="+mn-lt"/>
                <a:cs typeface="+mn-lt"/>
              </a:rPr>
              <a:t>The project aims to ensure both robots are </a:t>
            </a:r>
            <a:r>
              <a:rPr lang="en-US" b="1" dirty="0">
                <a:ea typeface="+mn-lt"/>
                <a:cs typeface="+mn-lt"/>
              </a:rPr>
              <a:t>mass-producible, reliable, and easy to use</a:t>
            </a:r>
            <a:r>
              <a:rPr lang="en-US" dirty="0">
                <a:ea typeface="+mn-lt"/>
                <a:cs typeface="+mn-lt"/>
              </a:rPr>
              <a:t> for teachers and students. Each design emphasizes durability, safety, and educational value while staying within the client’s specified budget and outreach goals.</a:t>
            </a:r>
            <a:endParaRPr lang="en-US" dirty="0"/>
          </a:p>
          <a:p>
            <a:pPr>
              <a:buClr>
                <a:srgbClr val="8D87A6"/>
              </a:buClr>
            </a:pPr>
            <a:r>
              <a:rPr lang="en-US" dirty="0">
                <a:ea typeface="+mn-lt"/>
                <a:cs typeface="+mn-lt"/>
              </a:rPr>
              <a:t>Currently, the focus for </a:t>
            </a:r>
            <a:r>
              <a:rPr lang="en-US" b="1" dirty="0">
                <a:ea typeface="+mn-lt"/>
                <a:cs typeface="+mn-lt"/>
              </a:rPr>
              <a:t>Robot #2</a:t>
            </a:r>
            <a:r>
              <a:rPr lang="en-US" dirty="0">
                <a:ea typeface="+mn-lt"/>
                <a:cs typeface="+mn-lt"/>
              </a:rPr>
              <a:t> is on the </a:t>
            </a:r>
            <a:r>
              <a:rPr lang="en-US" b="1" dirty="0">
                <a:ea typeface="+mn-lt"/>
                <a:cs typeface="+mn-lt"/>
              </a:rPr>
              <a:t>ball-on-beam prototype</a:t>
            </a:r>
            <a:r>
              <a:rPr lang="en-US" dirty="0">
                <a:ea typeface="+mn-lt"/>
                <a:cs typeface="+mn-lt"/>
              </a:rPr>
              <a:t>, which will later evolve into a </a:t>
            </a:r>
            <a:r>
              <a:rPr lang="en-US" b="1" dirty="0">
                <a:ea typeface="+mn-lt"/>
                <a:cs typeface="+mn-lt"/>
              </a:rPr>
              <a:t>ball-on-plate system</a:t>
            </a:r>
            <a:r>
              <a:rPr lang="en-US" dirty="0">
                <a:ea typeface="+mn-lt"/>
                <a:cs typeface="+mn-lt"/>
              </a:rPr>
              <a:t> with two-axis control. This phase allows the team to refine motor control, sensing, and feedback algorithms before scaling to the full design.</a:t>
            </a:r>
            <a:endParaRPr lang="en-US" dirty="0"/>
          </a:p>
          <a:p>
            <a:pPr>
              <a:buClr>
                <a:srgbClr val="8D87A6"/>
              </a:buClr>
            </a:pPr>
            <a:endParaRPr lang="en-US" dirty="0"/>
          </a:p>
        </p:txBody>
      </p:sp>
      <p:sp>
        <p:nvSpPr>
          <p:cNvPr id="5" name="TextBox 4">
            <a:extLst>
              <a:ext uri="{FF2B5EF4-FFF2-40B4-BE49-F238E27FC236}">
                <a16:creationId xmlns:a16="http://schemas.microsoft.com/office/drawing/2014/main" id="{B9FDB3BE-285D-5CC1-FE63-BA149FC92F6F}"/>
              </a:ext>
            </a:extLst>
          </p:cNvPr>
          <p:cNvSpPr txBox="1"/>
          <p:nvPr/>
        </p:nvSpPr>
        <p:spPr>
          <a:xfrm>
            <a:off x="-12770" y="6486926"/>
            <a:ext cx="34222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Freddy – 03</a:t>
            </a:r>
          </a:p>
        </p:txBody>
      </p:sp>
    </p:spTree>
    <p:extLst>
      <p:ext uri="{BB962C8B-B14F-4D97-AF65-F5344CB8AC3E}">
        <p14:creationId xmlns:p14="http://schemas.microsoft.com/office/powerpoint/2010/main" val="1316578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1257D-B38A-B008-4D97-0396F44EFBA5}"/>
              </a:ext>
            </a:extLst>
          </p:cNvPr>
          <p:cNvSpPr>
            <a:spLocks noGrp="1"/>
          </p:cNvSpPr>
          <p:nvPr>
            <p:ph type="title"/>
          </p:nvPr>
        </p:nvSpPr>
        <p:spPr>
          <a:xfrm>
            <a:off x="691078" y="365715"/>
            <a:ext cx="10312571" cy="688095"/>
          </a:xfrm>
        </p:spPr>
        <p:txBody>
          <a:bodyPr>
            <a:normAutofit fontScale="90000"/>
          </a:bodyPr>
          <a:lstStyle/>
          <a:p>
            <a:r>
              <a:rPr lang="en-US" dirty="0"/>
              <a:t>Customer and Engineering Requirements</a:t>
            </a:r>
          </a:p>
        </p:txBody>
      </p:sp>
      <p:sp>
        <p:nvSpPr>
          <p:cNvPr id="3" name="Content Placeholder 2">
            <a:extLst>
              <a:ext uri="{FF2B5EF4-FFF2-40B4-BE49-F238E27FC236}">
                <a16:creationId xmlns:a16="http://schemas.microsoft.com/office/drawing/2014/main" id="{12DC823F-5F17-9501-893A-2BE9AEB6A5EA}"/>
              </a:ext>
            </a:extLst>
          </p:cNvPr>
          <p:cNvSpPr>
            <a:spLocks noGrp="1"/>
          </p:cNvSpPr>
          <p:nvPr>
            <p:ph sz="half" idx="1"/>
          </p:nvPr>
        </p:nvSpPr>
        <p:spPr>
          <a:xfrm>
            <a:off x="500578" y="1357625"/>
            <a:ext cx="5200084" cy="4822183"/>
          </a:xfrm>
        </p:spPr>
        <p:txBody>
          <a:bodyPr>
            <a:normAutofit fontScale="62500" lnSpcReduction="20000"/>
          </a:bodyPr>
          <a:lstStyle/>
          <a:p>
            <a:pPr marL="0" indent="0">
              <a:buNone/>
            </a:pPr>
            <a:r>
              <a:rPr lang="en-US" dirty="0"/>
              <a:t>Customer:</a:t>
            </a:r>
          </a:p>
          <a:p>
            <a:r>
              <a:rPr lang="en-US" dirty="0"/>
              <a:t>Demonstrates control theory concepts clearly and safely for classroom settings.</a:t>
            </a:r>
          </a:p>
          <a:p>
            <a:r>
              <a:rPr lang="en-US" dirty="0"/>
              <a:t>Easy for instructors and students to operate with minimal setup.</a:t>
            </a:r>
          </a:p>
          <a:p>
            <a:r>
              <a:rPr lang="en-US" dirty="0"/>
              <a:t>Visually engaging and interactive for outreach demonstrations.</a:t>
            </a:r>
          </a:p>
          <a:p>
            <a:r>
              <a:rPr lang="en-US" dirty="0"/>
              <a:t>Durable and reliable through repeated classroom use and transport.</a:t>
            </a:r>
          </a:p>
          <a:p>
            <a:r>
              <a:rPr lang="en-US" dirty="0"/>
              <a:t>Compact and lightweight for portability to schools and events.</a:t>
            </a:r>
          </a:p>
          <a:p>
            <a:r>
              <a:rPr lang="en-US" dirty="0"/>
              <a:t>Cost-effective to manufacture and reproduce for future educational kits.</a:t>
            </a:r>
          </a:p>
          <a:p>
            <a:r>
              <a:rPr lang="en-US" dirty="0"/>
              <a:t>Modular design allowing upgrades or replacement of parts (e.g., different sensors or controllers).</a:t>
            </a:r>
          </a:p>
          <a:p>
            <a:r>
              <a:rPr lang="en-US" dirty="0"/>
              <a:t>Complies with safety standards for educational demonstrations.</a:t>
            </a:r>
          </a:p>
          <a:p>
            <a:r>
              <a:rPr lang="en-US" dirty="0"/>
              <a:t>Provides real-time feedback (e.g., angle, position) for learning purposes.</a:t>
            </a:r>
          </a:p>
          <a:p>
            <a:r>
              <a:rPr lang="en-US" dirty="0"/>
              <a:t>Demonstrates distinct types of control problems (stability vs. tracking) across the two robots.</a:t>
            </a:r>
          </a:p>
        </p:txBody>
      </p:sp>
      <p:sp>
        <p:nvSpPr>
          <p:cNvPr id="4" name="Text Placeholder 3">
            <a:extLst>
              <a:ext uri="{FF2B5EF4-FFF2-40B4-BE49-F238E27FC236}">
                <a16:creationId xmlns:a16="http://schemas.microsoft.com/office/drawing/2014/main" id="{176749F2-7CE2-CD69-3766-5C5E3393601A}"/>
              </a:ext>
            </a:extLst>
          </p:cNvPr>
          <p:cNvSpPr>
            <a:spLocks noGrp="1"/>
          </p:cNvSpPr>
          <p:nvPr>
            <p:ph sz="half" idx="2"/>
          </p:nvPr>
        </p:nvSpPr>
        <p:spPr>
          <a:xfrm>
            <a:off x="5851732" y="1357625"/>
            <a:ext cx="5199541" cy="4822183"/>
          </a:xfrm>
        </p:spPr>
        <p:txBody>
          <a:bodyPr vert="horz" lIns="91440" tIns="45720" rIns="91440" bIns="45720" rtlCol="0" anchor="t">
            <a:normAutofit fontScale="62500" lnSpcReduction="20000"/>
          </a:bodyPr>
          <a:lstStyle/>
          <a:p>
            <a:pPr marL="0" indent="0">
              <a:buNone/>
            </a:pPr>
            <a:r>
              <a:rPr lang="en-US" dirty="0"/>
              <a:t>Engineering</a:t>
            </a:r>
          </a:p>
          <a:p>
            <a:r>
              <a:rPr lang="en-US" dirty="0"/>
              <a:t>Response time: ≤ 1 s to reach steady-state position after disturbance.</a:t>
            </a:r>
          </a:p>
          <a:p>
            <a:r>
              <a:rPr lang="en-US" dirty="0"/>
              <a:t>Steady-state error: ≤ 5 % of reference signal.</a:t>
            </a:r>
          </a:p>
          <a:p>
            <a:r>
              <a:rPr lang="en-US" dirty="0"/>
              <a:t>Operating angle (inverted pendulum): ± 15° without instability.</a:t>
            </a:r>
          </a:p>
          <a:p>
            <a:r>
              <a:rPr lang="en-US" dirty="0"/>
              <a:t>Beam/plate tilt range: ± 15° with ± 2 mm position accuracy.</a:t>
            </a:r>
          </a:p>
          <a:p>
            <a:r>
              <a:rPr lang="en-US" dirty="0"/>
              <a:t>Controller sample rate: ≥ 50 Hz for stable feedback.</a:t>
            </a:r>
          </a:p>
          <a:p>
            <a:r>
              <a:rPr lang="en-US" dirty="0"/>
              <a:t>System mass: ≤ 3 kg total for portability.</a:t>
            </a:r>
          </a:p>
          <a:p>
            <a:r>
              <a:rPr lang="en-US" dirty="0"/>
              <a:t>System footprint: ≤ 0.5 m × 0.5 m.</a:t>
            </a:r>
          </a:p>
          <a:p>
            <a:r>
              <a:rPr lang="en-US" dirty="0"/>
              <a:t>Total cost: ≤ $1500 per robot.</a:t>
            </a:r>
          </a:p>
          <a:p>
            <a:r>
              <a:rPr lang="en-US" dirty="0"/>
              <a:t>Power source: 5–12 V DC, &lt; 30 W consumption.</a:t>
            </a:r>
          </a:p>
          <a:p>
            <a:r>
              <a:rPr lang="en-US" dirty="0"/>
              <a:t>Operational duration: ≥ 30 min continuous operation.</a:t>
            </a:r>
          </a:p>
          <a:p>
            <a:r>
              <a:rPr lang="en-US" dirty="0"/>
              <a:t>Noise level: ≤ 60 dB during operation.</a:t>
            </a:r>
          </a:p>
          <a:p>
            <a:r>
              <a:rPr lang="en-US" dirty="0"/>
              <a:t>Safety margin: No exposed high-voltage components; emergency stop accessible.</a:t>
            </a:r>
          </a:p>
          <a:p>
            <a:r>
              <a:rPr lang="en-US" dirty="0"/>
              <a:t>Reproducibility: All parts 3D-printable or off-the-shelf for &lt; 2-week fabrication time.</a:t>
            </a:r>
          </a:p>
          <a:p>
            <a:endParaRPr lang="en-US" dirty="0"/>
          </a:p>
        </p:txBody>
      </p:sp>
      <p:sp>
        <p:nvSpPr>
          <p:cNvPr id="13" name="TextBox 12">
            <a:extLst>
              <a:ext uri="{FF2B5EF4-FFF2-40B4-BE49-F238E27FC236}">
                <a16:creationId xmlns:a16="http://schemas.microsoft.com/office/drawing/2014/main" id="{3E9B123C-2349-CA85-61B3-5F41B224E79B}"/>
              </a:ext>
            </a:extLst>
          </p:cNvPr>
          <p:cNvSpPr txBox="1"/>
          <p:nvPr/>
        </p:nvSpPr>
        <p:spPr>
          <a:xfrm>
            <a:off x="-12770" y="6486926"/>
            <a:ext cx="34222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Colin – 04</a:t>
            </a:r>
            <a:endParaRPr lang="en-US"/>
          </a:p>
        </p:txBody>
      </p:sp>
    </p:spTree>
    <p:extLst>
      <p:ext uri="{BB962C8B-B14F-4D97-AF65-F5344CB8AC3E}">
        <p14:creationId xmlns:p14="http://schemas.microsoft.com/office/powerpoint/2010/main" val="4120211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8F1024-426C-532A-66F0-06CBF008C486}"/>
              </a:ext>
            </a:extLst>
          </p:cNvPr>
          <p:cNvSpPr txBox="1"/>
          <p:nvPr/>
        </p:nvSpPr>
        <p:spPr>
          <a:xfrm>
            <a:off x="-12770" y="6486926"/>
            <a:ext cx="34222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Andres – 05</a:t>
            </a:r>
          </a:p>
        </p:txBody>
      </p:sp>
      <p:pic>
        <p:nvPicPr>
          <p:cNvPr id="2" name="Picture 1">
            <a:extLst>
              <a:ext uri="{FF2B5EF4-FFF2-40B4-BE49-F238E27FC236}">
                <a16:creationId xmlns:a16="http://schemas.microsoft.com/office/drawing/2014/main" id="{E7E89F7F-3F12-DB9B-201A-053C722C150E}"/>
              </a:ext>
            </a:extLst>
          </p:cNvPr>
          <p:cNvPicPr>
            <a:picLocks noChangeAspect="1"/>
          </p:cNvPicPr>
          <p:nvPr/>
        </p:nvPicPr>
        <p:blipFill>
          <a:blip r:embed="rId3"/>
          <a:stretch>
            <a:fillRect/>
          </a:stretch>
        </p:blipFill>
        <p:spPr>
          <a:xfrm>
            <a:off x="-11206" y="-3401"/>
            <a:ext cx="12192000" cy="6802217"/>
          </a:xfrm>
          <a:prstGeom prst="rect">
            <a:avLst/>
          </a:prstGeom>
        </p:spPr>
      </p:pic>
      <p:sp>
        <p:nvSpPr>
          <p:cNvPr id="5" name="TextBox 4">
            <a:extLst>
              <a:ext uri="{FF2B5EF4-FFF2-40B4-BE49-F238E27FC236}">
                <a16:creationId xmlns:a16="http://schemas.microsoft.com/office/drawing/2014/main" id="{A5841D33-695B-980C-6583-AAE1612A734C}"/>
              </a:ext>
            </a:extLst>
          </p:cNvPr>
          <p:cNvSpPr txBox="1"/>
          <p:nvPr/>
        </p:nvSpPr>
        <p:spPr>
          <a:xfrm>
            <a:off x="67847" y="54277"/>
            <a:ext cx="157405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dirty="0"/>
              <a:t>QFD</a:t>
            </a:r>
          </a:p>
        </p:txBody>
      </p:sp>
      <p:sp>
        <p:nvSpPr>
          <p:cNvPr id="6" name="TextBox 5">
            <a:extLst>
              <a:ext uri="{FF2B5EF4-FFF2-40B4-BE49-F238E27FC236}">
                <a16:creationId xmlns:a16="http://schemas.microsoft.com/office/drawing/2014/main" id="{7EA55F50-18A0-8ABD-B0B9-1235DD3EAE48}"/>
              </a:ext>
            </a:extLst>
          </p:cNvPr>
          <p:cNvSpPr txBox="1"/>
          <p:nvPr/>
        </p:nvSpPr>
        <p:spPr>
          <a:xfrm>
            <a:off x="10795724" y="6488610"/>
            <a:ext cx="139643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Andres – 06</a:t>
            </a:r>
          </a:p>
        </p:txBody>
      </p:sp>
    </p:spTree>
    <p:extLst>
      <p:ext uri="{BB962C8B-B14F-4D97-AF65-F5344CB8AC3E}">
        <p14:creationId xmlns:p14="http://schemas.microsoft.com/office/powerpoint/2010/main" val="3125353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22C102-1954-F4CD-E041-FEEE679630B5}"/>
              </a:ext>
            </a:extLst>
          </p:cNvPr>
          <p:cNvSpPr txBox="1"/>
          <p:nvPr/>
        </p:nvSpPr>
        <p:spPr>
          <a:xfrm>
            <a:off x="203540" y="135694"/>
            <a:ext cx="1221257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t>Robot 1 – CAD Model and Major Subsytems</a:t>
            </a:r>
          </a:p>
        </p:txBody>
      </p:sp>
      <p:pic>
        <p:nvPicPr>
          <p:cNvPr id="6" name="Picture 5">
            <a:extLst>
              <a:ext uri="{FF2B5EF4-FFF2-40B4-BE49-F238E27FC236}">
                <a16:creationId xmlns:a16="http://schemas.microsoft.com/office/drawing/2014/main" id="{18700A68-E9E2-0A1C-57E8-F5567C4666DF}"/>
              </a:ext>
            </a:extLst>
          </p:cNvPr>
          <p:cNvPicPr>
            <a:picLocks noChangeAspect="1"/>
          </p:cNvPicPr>
          <p:nvPr/>
        </p:nvPicPr>
        <p:blipFill>
          <a:blip r:embed="rId3"/>
          <a:stretch>
            <a:fillRect/>
          </a:stretch>
        </p:blipFill>
        <p:spPr>
          <a:xfrm>
            <a:off x="308479" y="881350"/>
            <a:ext cx="5047549" cy="5719590"/>
          </a:xfrm>
          <a:prstGeom prst="rect">
            <a:avLst/>
          </a:prstGeom>
        </p:spPr>
      </p:pic>
      <p:sp>
        <p:nvSpPr>
          <p:cNvPr id="8" name="Content Placeholder 5">
            <a:extLst>
              <a:ext uri="{FF2B5EF4-FFF2-40B4-BE49-F238E27FC236}">
                <a16:creationId xmlns:a16="http://schemas.microsoft.com/office/drawing/2014/main" id="{5F1B0BBD-CF9E-696F-EF9B-8550AE4C56DB}"/>
              </a:ext>
            </a:extLst>
          </p:cNvPr>
          <p:cNvSpPr txBox="1">
            <a:spLocks/>
          </p:cNvSpPr>
          <p:nvPr/>
        </p:nvSpPr>
        <p:spPr>
          <a:xfrm>
            <a:off x="6424984" y="881750"/>
            <a:ext cx="4456888" cy="5715059"/>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2A2735">
                  <a:lumMod val="50000"/>
                  <a:lumOff val="50000"/>
                </a:srgbClr>
              </a:buClr>
              <a:buFont typeface="Wingdings" panose="05000000000000000000" pitchFamily="2" charset="2"/>
              <a:buAutoNum type="arabicPeriod"/>
            </a:pPr>
            <a:r>
              <a:rPr lang="en-US"/>
              <a:t>Mechanical – Frame Design, support structures, all components holding structure together</a:t>
            </a:r>
          </a:p>
          <a:p>
            <a:pPr marL="457200" indent="-457200">
              <a:buClr>
                <a:srgbClr val="8D87A6"/>
              </a:buClr>
              <a:buAutoNum type="arabicPeriod"/>
            </a:pPr>
            <a:r>
              <a:rPr lang="en-US"/>
              <a:t>Pendulum – main function of the robot, motion must act upon the pendulum and the angle must be discernable</a:t>
            </a:r>
          </a:p>
          <a:p>
            <a:pPr marL="457200" indent="-457200">
              <a:buClr>
                <a:srgbClr val="8D87A6"/>
              </a:buClr>
              <a:buAutoNum type="arabicPeriod"/>
            </a:pPr>
            <a:r>
              <a:rPr lang="en-US"/>
              <a:t>Motors – Facilitate both the movement of the robot, and the pendulum</a:t>
            </a:r>
          </a:p>
          <a:p>
            <a:pPr marL="457200" indent="-457200">
              <a:buClr>
                <a:srgbClr val="8D87A6"/>
              </a:buClr>
              <a:buAutoNum type="arabicPeriod"/>
            </a:pPr>
            <a:r>
              <a:rPr lang="en-US"/>
              <a:t>Control – Computation and control system for the robots functions</a:t>
            </a:r>
          </a:p>
          <a:p>
            <a:pPr marL="457200" indent="-457200">
              <a:buClr>
                <a:srgbClr val="8D87A6"/>
              </a:buClr>
              <a:buAutoNum type="arabicPeriod"/>
            </a:pPr>
            <a:r>
              <a:rPr lang="en-US"/>
              <a:t>Battery – Provides power to all other </a:t>
            </a:r>
            <a:r>
              <a:rPr lang="en-US" err="1"/>
              <a:t>subsytems</a:t>
            </a:r>
            <a:r>
              <a:rPr lang="en-US"/>
              <a:t> enabling components to function</a:t>
            </a:r>
          </a:p>
          <a:p>
            <a:pPr marL="457200" indent="-457200">
              <a:buClr>
                <a:srgbClr val="8D87A6"/>
              </a:buClr>
              <a:buFont typeface="Wingdings" panose="05000000000000000000" pitchFamily="2" charset="2"/>
              <a:buAutoNum type="arabicPeriod"/>
            </a:pPr>
            <a:endParaRPr lang="en-US"/>
          </a:p>
          <a:p>
            <a:pPr marL="457200" indent="-457200">
              <a:buClr>
                <a:srgbClr val="8D87A6"/>
              </a:buClr>
              <a:buFont typeface="Wingdings" panose="05000000000000000000" pitchFamily="2" charset="2"/>
              <a:buAutoNum type="arabicPeriod"/>
            </a:pPr>
            <a:endParaRPr lang="en-US"/>
          </a:p>
          <a:p>
            <a:pPr marL="457200" indent="-457200">
              <a:buClr>
                <a:srgbClr val="2A2735">
                  <a:lumMod val="50000"/>
                  <a:lumOff val="50000"/>
                </a:srgbClr>
              </a:buClr>
              <a:buFont typeface="Wingdings" panose="05000000000000000000" pitchFamily="2" charset="2"/>
              <a:buAutoNum type="arabicPeriod"/>
            </a:pPr>
            <a:endParaRPr lang="en-US"/>
          </a:p>
        </p:txBody>
      </p:sp>
      <p:sp>
        <p:nvSpPr>
          <p:cNvPr id="3" name="TextBox 2">
            <a:extLst>
              <a:ext uri="{FF2B5EF4-FFF2-40B4-BE49-F238E27FC236}">
                <a16:creationId xmlns:a16="http://schemas.microsoft.com/office/drawing/2014/main" id="{F719804A-4C3C-B864-9300-95750E18818D}"/>
              </a:ext>
            </a:extLst>
          </p:cNvPr>
          <p:cNvSpPr txBox="1"/>
          <p:nvPr/>
        </p:nvSpPr>
        <p:spPr>
          <a:xfrm>
            <a:off x="10795724" y="6488610"/>
            <a:ext cx="139643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Colin– 07</a:t>
            </a:r>
          </a:p>
        </p:txBody>
      </p:sp>
    </p:spTree>
    <p:extLst>
      <p:ext uri="{BB962C8B-B14F-4D97-AF65-F5344CB8AC3E}">
        <p14:creationId xmlns:p14="http://schemas.microsoft.com/office/powerpoint/2010/main" val="3576201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F9B04-37A7-D5D6-53E1-BF0B29D11C55}"/>
              </a:ext>
            </a:extLst>
          </p:cNvPr>
          <p:cNvSpPr>
            <a:spLocks noGrp="1"/>
          </p:cNvSpPr>
          <p:nvPr>
            <p:ph type="title"/>
          </p:nvPr>
        </p:nvSpPr>
        <p:spPr>
          <a:xfrm>
            <a:off x="691078" y="205316"/>
            <a:ext cx="10305685" cy="774901"/>
          </a:xfrm>
        </p:spPr>
        <p:txBody>
          <a:bodyPr>
            <a:normAutofit/>
          </a:bodyPr>
          <a:lstStyle/>
          <a:p>
            <a:r>
              <a:rPr lang="en-US"/>
              <a:t>Robot 1 - Subsystems</a:t>
            </a:r>
          </a:p>
        </p:txBody>
      </p:sp>
      <p:pic>
        <p:nvPicPr>
          <p:cNvPr id="7" name="Content Placeholder 6" descr="A drawing of a cart&#10;&#10;AI-generated content may be incorrect.">
            <a:extLst>
              <a:ext uri="{FF2B5EF4-FFF2-40B4-BE49-F238E27FC236}">
                <a16:creationId xmlns:a16="http://schemas.microsoft.com/office/drawing/2014/main" id="{0163D46A-B0FA-BC2B-F31B-E8197E166EEF}"/>
              </a:ext>
            </a:extLst>
          </p:cNvPr>
          <p:cNvPicPr>
            <a:picLocks noGrp="1" noChangeAspect="1"/>
          </p:cNvPicPr>
          <p:nvPr>
            <p:ph sz="quarter" idx="4"/>
          </p:nvPr>
        </p:nvPicPr>
        <p:blipFill>
          <a:blip r:embed="rId2"/>
          <a:stretch>
            <a:fillRect/>
          </a:stretch>
        </p:blipFill>
        <p:spPr>
          <a:xfrm>
            <a:off x="524732" y="980708"/>
            <a:ext cx="6206618" cy="5094719"/>
          </a:xfrm>
          <a:prstGeom prst="rect">
            <a:avLst/>
          </a:prstGeom>
        </p:spPr>
      </p:pic>
      <p:sp>
        <p:nvSpPr>
          <p:cNvPr id="9" name="Callout: Bent Line 8">
            <a:extLst>
              <a:ext uri="{FF2B5EF4-FFF2-40B4-BE49-F238E27FC236}">
                <a16:creationId xmlns:a16="http://schemas.microsoft.com/office/drawing/2014/main" id="{241F7D69-4123-BFD2-1E8F-76E123FBCF69}"/>
              </a:ext>
            </a:extLst>
          </p:cNvPr>
          <p:cNvSpPr/>
          <p:nvPr/>
        </p:nvSpPr>
        <p:spPr>
          <a:xfrm>
            <a:off x="5952186" y="1205818"/>
            <a:ext cx="283930" cy="297491"/>
          </a:xfrm>
          <a:prstGeom prst="borderCallout2">
            <a:avLst/>
          </a:prstGeom>
          <a:solidFill>
            <a:schemeClr val="accent1"/>
          </a:solidFill>
          <a:ln w="28575">
            <a:solidFill>
              <a:schemeClr val="accent1">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a:solidFill>
                  <a:schemeClr val="tx1"/>
                </a:solidFill>
              </a:rPr>
              <a:t>1</a:t>
            </a:r>
          </a:p>
        </p:txBody>
      </p:sp>
      <p:sp>
        <p:nvSpPr>
          <p:cNvPr id="11" name="Callout: Bent Line 10">
            <a:extLst>
              <a:ext uri="{FF2B5EF4-FFF2-40B4-BE49-F238E27FC236}">
                <a16:creationId xmlns:a16="http://schemas.microsoft.com/office/drawing/2014/main" id="{BB74E569-0064-34B9-41E8-5E83B65E2EF0}"/>
              </a:ext>
            </a:extLst>
          </p:cNvPr>
          <p:cNvSpPr/>
          <p:nvPr/>
        </p:nvSpPr>
        <p:spPr>
          <a:xfrm>
            <a:off x="3050563" y="4457252"/>
            <a:ext cx="283930" cy="297491"/>
          </a:xfrm>
          <a:prstGeom prst="borderCallout2">
            <a:avLst/>
          </a:prstGeom>
          <a:solidFill>
            <a:schemeClr val="accent1"/>
          </a:solidFill>
          <a:ln w="28575">
            <a:solidFill>
              <a:schemeClr val="accent1">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chemeClr val="tx1"/>
                </a:solidFill>
              </a:rPr>
              <a:t>2</a:t>
            </a:r>
          </a:p>
        </p:txBody>
      </p:sp>
      <p:sp>
        <p:nvSpPr>
          <p:cNvPr id="13" name="Callout: Bent Line 12">
            <a:extLst>
              <a:ext uri="{FF2B5EF4-FFF2-40B4-BE49-F238E27FC236}">
                <a16:creationId xmlns:a16="http://schemas.microsoft.com/office/drawing/2014/main" id="{1F89BE7D-AD3A-7D05-BA32-BCC311E61E50}"/>
              </a:ext>
            </a:extLst>
          </p:cNvPr>
          <p:cNvSpPr/>
          <p:nvPr/>
        </p:nvSpPr>
        <p:spPr>
          <a:xfrm>
            <a:off x="1049165" y="4092084"/>
            <a:ext cx="283930" cy="297491"/>
          </a:xfrm>
          <a:prstGeom prst="borderCallout2">
            <a:avLst/>
          </a:prstGeom>
          <a:solidFill>
            <a:schemeClr val="accent1"/>
          </a:solidFill>
          <a:ln w="28575">
            <a:solidFill>
              <a:schemeClr val="accent1">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chemeClr val="tx1"/>
                </a:solidFill>
              </a:rPr>
              <a:t>3</a:t>
            </a:r>
          </a:p>
        </p:txBody>
      </p:sp>
      <p:sp>
        <p:nvSpPr>
          <p:cNvPr id="15" name="Callout: Bent Line 14">
            <a:extLst>
              <a:ext uri="{FF2B5EF4-FFF2-40B4-BE49-F238E27FC236}">
                <a16:creationId xmlns:a16="http://schemas.microsoft.com/office/drawing/2014/main" id="{456EF3D3-4DEE-E190-17B1-0345DDFC48AD}"/>
              </a:ext>
            </a:extLst>
          </p:cNvPr>
          <p:cNvSpPr/>
          <p:nvPr/>
        </p:nvSpPr>
        <p:spPr>
          <a:xfrm>
            <a:off x="2504439" y="4754037"/>
            <a:ext cx="276809" cy="304615"/>
          </a:xfrm>
          <a:prstGeom prst="borderCallout2">
            <a:avLst/>
          </a:prstGeom>
          <a:solidFill>
            <a:schemeClr val="accent1"/>
          </a:solidFill>
          <a:ln w="28575">
            <a:solidFill>
              <a:schemeClr val="accent1">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chemeClr val="tx1"/>
                </a:solidFill>
              </a:rPr>
              <a:t>4</a:t>
            </a:r>
          </a:p>
        </p:txBody>
      </p:sp>
      <p:sp>
        <p:nvSpPr>
          <p:cNvPr id="19" name="Content Placeholder 5">
            <a:extLst>
              <a:ext uri="{FF2B5EF4-FFF2-40B4-BE49-F238E27FC236}">
                <a16:creationId xmlns:a16="http://schemas.microsoft.com/office/drawing/2014/main" id="{677542BF-385F-6F67-32D8-2C1C84036E81}"/>
              </a:ext>
            </a:extLst>
          </p:cNvPr>
          <p:cNvSpPr txBox="1">
            <a:spLocks/>
          </p:cNvSpPr>
          <p:nvPr/>
        </p:nvSpPr>
        <p:spPr>
          <a:xfrm>
            <a:off x="6949585" y="387891"/>
            <a:ext cx="4914153" cy="6273414"/>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2A2735">
                  <a:lumMod val="50000"/>
                  <a:lumOff val="50000"/>
                </a:srgbClr>
              </a:buClr>
              <a:buFont typeface="Wingdings" panose="05000000000000000000" pitchFamily="2" charset="2"/>
              <a:buAutoNum type="arabicPeriod"/>
            </a:pPr>
            <a:r>
              <a:rPr lang="en-US"/>
              <a:t>Mechanical</a:t>
            </a:r>
          </a:p>
          <a:p>
            <a:pPr marL="685800" lvl="1" indent="-457200">
              <a:buClr>
                <a:srgbClr val="8D87A6"/>
              </a:buClr>
              <a:buFont typeface="Courier New,monospace" panose="05000000000000000000" pitchFamily="2" charset="2"/>
              <a:buChar char="o"/>
            </a:pPr>
            <a:r>
              <a:rPr lang="en-US"/>
              <a:t>Pendulum Robot Frame, all other systems attached to it. (1)</a:t>
            </a:r>
            <a:endParaRPr lang="en-US">
              <a:solidFill>
                <a:srgbClr val="000000"/>
              </a:solidFill>
            </a:endParaRPr>
          </a:p>
          <a:p>
            <a:pPr marL="685800" lvl="1" indent="-457200">
              <a:buClr>
                <a:srgbClr val="8D87A6"/>
              </a:buClr>
              <a:buFont typeface="Courier New,monospace" panose="05000000000000000000" pitchFamily="2" charset="2"/>
              <a:buChar char="o"/>
            </a:pPr>
            <a:r>
              <a:rPr lang="en-US"/>
              <a:t>Motor Bracket, provides means of securing motors to frame.(2)</a:t>
            </a:r>
            <a:endParaRPr lang="en-US">
              <a:solidFill>
                <a:srgbClr val="2A2735"/>
              </a:solidFill>
            </a:endParaRPr>
          </a:p>
          <a:p>
            <a:pPr marL="685800" lvl="1" indent="-457200">
              <a:buClr>
                <a:srgbClr val="8D87A6"/>
              </a:buClr>
              <a:buFont typeface="Courier New,monospace" panose="05000000000000000000" pitchFamily="2" charset="2"/>
              <a:buChar char="o"/>
            </a:pPr>
            <a:r>
              <a:rPr lang="en-US"/>
              <a:t>Pendulum Bearings, supports pendulum while allowing rotation.(3)</a:t>
            </a:r>
          </a:p>
          <a:p>
            <a:pPr marL="685800" lvl="1" indent="-457200">
              <a:buClr>
                <a:srgbClr val="8D87A6"/>
              </a:buClr>
              <a:buFont typeface="Courier New,monospace" panose="05000000000000000000" pitchFamily="2" charset="2"/>
              <a:buChar char="o"/>
            </a:pPr>
            <a:r>
              <a:rPr lang="en-US"/>
              <a:t>Screws for affixing Motor Brackets.(4)</a:t>
            </a:r>
          </a:p>
          <a:p>
            <a:pPr marL="457200" indent="-457200">
              <a:buClr>
                <a:srgbClr val="8D87A6"/>
              </a:buClr>
              <a:buFont typeface="Wingdings" panose="05000000000000000000" pitchFamily="2" charset="2"/>
              <a:buAutoNum type="arabicPeriod"/>
            </a:pPr>
            <a:r>
              <a:rPr lang="en-US"/>
              <a:t>Pendulum</a:t>
            </a:r>
          </a:p>
          <a:p>
            <a:pPr marL="685800" lvl="1" indent="-457200">
              <a:buClr>
                <a:srgbClr val="8D87A6"/>
              </a:buClr>
              <a:buFont typeface="Courier New,monospace" panose="05000000000000000000" pitchFamily="2" charset="2"/>
              <a:buChar char="o"/>
            </a:pPr>
            <a:r>
              <a:rPr lang="en-US"/>
              <a:t>Pendulum Assembly, comprised of 2 arms connected by a central join with point to secure potentiometer.(5)</a:t>
            </a:r>
          </a:p>
          <a:p>
            <a:pPr marL="685800" lvl="1" indent="-457200">
              <a:buClr>
                <a:srgbClr val="8D87A6"/>
              </a:buClr>
              <a:buFont typeface="Courier New,monospace" panose="05000000000000000000" pitchFamily="2" charset="2"/>
              <a:buChar char="o"/>
            </a:pPr>
            <a:r>
              <a:rPr lang="en-US"/>
              <a:t>Potentiometer – measures angle of pendulum. (6)</a:t>
            </a:r>
          </a:p>
          <a:p>
            <a:pPr marL="457200" indent="-457200">
              <a:buClr>
                <a:srgbClr val="8D87A6"/>
              </a:buClr>
              <a:buFont typeface="Wingdings" panose="05000000000000000000" pitchFamily="2" charset="2"/>
              <a:buAutoNum type="arabicPeriod"/>
            </a:pPr>
            <a:r>
              <a:rPr lang="en-US"/>
              <a:t>Motors</a:t>
            </a:r>
          </a:p>
          <a:p>
            <a:pPr marL="685800" lvl="1" indent="-457200">
              <a:buClr>
                <a:srgbClr val="8D87A6"/>
              </a:buClr>
              <a:buFont typeface="Courier New,monospace" panose="05000000000000000000" pitchFamily="2" charset="2"/>
              <a:buChar char="o"/>
            </a:pPr>
            <a:r>
              <a:rPr lang="en-US"/>
              <a:t>L-Type 520 Motors – Facilitate robots motion.(7)</a:t>
            </a:r>
          </a:p>
          <a:p>
            <a:pPr marL="685800" lvl="1" indent="-457200">
              <a:buClr>
                <a:srgbClr val="8D87A6"/>
              </a:buClr>
              <a:buFont typeface="Courier New,monospace" panose="05000000000000000000" pitchFamily="2" charset="2"/>
              <a:buChar char="o"/>
            </a:pPr>
            <a:r>
              <a:rPr lang="en-US"/>
              <a:t>67.5 mm Wheels, </a:t>
            </a:r>
          </a:p>
          <a:p>
            <a:pPr marL="457200" indent="-457200">
              <a:buClr>
                <a:srgbClr val="8D87A6"/>
              </a:buClr>
              <a:buFont typeface="Wingdings" panose="05000000000000000000" pitchFamily="2" charset="2"/>
              <a:buAutoNum type="arabicPeriod"/>
            </a:pPr>
            <a:r>
              <a:rPr lang="en-US"/>
              <a:t>Control</a:t>
            </a:r>
          </a:p>
          <a:p>
            <a:pPr marL="685800" lvl="1" indent="-457200">
              <a:buClr>
                <a:srgbClr val="8D87A6"/>
              </a:buClr>
              <a:buFont typeface="Courier New,monospace" panose="05000000000000000000" pitchFamily="2" charset="2"/>
              <a:buChar char="o"/>
            </a:pPr>
            <a:r>
              <a:rPr lang="en-US"/>
              <a:t>Arduino – Reads angle of pendulum and directs motors to actuate according to what is needed to stabilize pendulum, additionally ensures robot remains within operational area.(8)</a:t>
            </a:r>
          </a:p>
          <a:p>
            <a:pPr marL="457200" indent="-457200">
              <a:buClr>
                <a:srgbClr val="8D87A6"/>
              </a:buClr>
              <a:buFont typeface="Wingdings" panose="05000000000000000000" pitchFamily="2" charset="2"/>
              <a:buAutoNum type="arabicPeriod"/>
            </a:pPr>
            <a:r>
              <a:rPr lang="en-US"/>
              <a:t>Battery</a:t>
            </a:r>
          </a:p>
          <a:p>
            <a:pPr marL="685800" lvl="1" indent="-457200">
              <a:buClr>
                <a:srgbClr val="8D87A6"/>
              </a:buClr>
              <a:buFont typeface="Courier New,monospace" panose="05000000000000000000" pitchFamily="2" charset="2"/>
              <a:buChar char="o"/>
            </a:pPr>
            <a:r>
              <a:rPr lang="en-US"/>
              <a:t>Battery- Provides power supply through voltage and current.(9)</a:t>
            </a:r>
            <a:endParaRPr lang="en-US">
              <a:solidFill>
                <a:srgbClr val="000000"/>
              </a:solidFill>
            </a:endParaRPr>
          </a:p>
          <a:p>
            <a:pPr marL="457200" indent="-457200">
              <a:buClr>
                <a:srgbClr val="8D87A6"/>
              </a:buClr>
              <a:buFont typeface="Wingdings" panose="05000000000000000000" pitchFamily="2" charset="2"/>
              <a:buAutoNum type="arabicPeriod"/>
            </a:pPr>
            <a:r>
              <a:rPr lang="en-US"/>
              <a:t>Other (Tool)</a:t>
            </a:r>
          </a:p>
          <a:p>
            <a:pPr marL="685800" lvl="1" indent="-457200">
              <a:buClr>
                <a:srgbClr val="8D87A6"/>
              </a:buClr>
              <a:buFont typeface="Courier New,monospace" panose="05000000000000000000" pitchFamily="2" charset="2"/>
              <a:buChar char="o"/>
            </a:pPr>
            <a:r>
              <a:rPr lang="en-US"/>
              <a:t>Breadboard (10)</a:t>
            </a:r>
          </a:p>
          <a:p>
            <a:pPr marL="457200" indent="-457200">
              <a:buClr>
                <a:srgbClr val="8D87A6"/>
              </a:buClr>
              <a:buFont typeface="Wingdings" panose="05000000000000000000" pitchFamily="2" charset="2"/>
              <a:buAutoNum type="arabicPeriod"/>
            </a:pPr>
            <a:endParaRPr lang="en-US"/>
          </a:p>
          <a:p>
            <a:pPr marL="457200" indent="-457200">
              <a:buClr>
                <a:srgbClr val="2A2735">
                  <a:lumMod val="50000"/>
                  <a:lumOff val="50000"/>
                </a:srgbClr>
              </a:buClr>
              <a:buFont typeface="Wingdings" panose="05000000000000000000" pitchFamily="2" charset="2"/>
              <a:buAutoNum type="arabicPeriod"/>
            </a:pPr>
            <a:endParaRPr lang="en-US"/>
          </a:p>
        </p:txBody>
      </p:sp>
      <p:sp>
        <p:nvSpPr>
          <p:cNvPr id="21" name="Callout: Bent Line 20">
            <a:extLst>
              <a:ext uri="{FF2B5EF4-FFF2-40B4-BE49-F238E27FC236}">
                <a16:creationId xmlns:a16="http://schemas.microsoft.com/office/drawing/2014/main" id="{78DBD534-E169-8460-CD18-B0B72DAA0559}"/>
              </a:ext>
            </a:extLst>
          </p:cNvPr>
          <p:cNvSpPr/>
          <p:nvPr/>
        </p:nvSpPr>
        <p:spPr>
          <a:xfrm>
            <a:off x="2784323" y="3532830"/>
            <a:ext cx="355145" cy="276130"/>
          </a:xfrm>
          <a:prstGeom prst="borderCallout2">
            <a:avLst/>
          </a:prstGeom>
          <a:solidFill>
            <a:schemeClr val="accent1"/>
          </a:solidFill>
          <a:ln w="28575">
            <a:solidFill>
              <a:schemeClr val="accent1">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chemeClr val="tx1"/>
                </a:solidFill>
              </a:rPr>
              <a:t>5</a:t>
            </a:r>
          </a:p>
        </p:txBody>
      </p:sp>
      <p:sp>
        <p:nvSpPr>
          <p:cNvPr id="23" name="Callout: Double Bent Line 22">
            <a:extLst>
              <a:ext uri="{FF2B5EF4-FFF2-40B4-BE49-F238E27FC236}">
                <a16:creationId xmlns:a16="http://schemas.microsoft.com/office/drawing/2014/main" id="{2357B8AD-60E4-3E7F-F127-00212B0ADF37}"/>
              </a:ext>
            </a:extLst>
          </p:cNvPr>
          <p:cNvSpPr/>
          <p:nvPr/>
        </p:nvSpPr>
        <p:spPr>
          <a:xfrm>
            <a:off x="1618114" y="3936404"/>
            <a:ext cx="337049" cy="312758"/>
          </a:xfrm>
          <a:prstGeom prst="borderCallout3">
            <a:avLst/>
          </a:prstGeom>
          <a:solidFill>
            <a:schemeClr val="accent1"/>
          </a:solid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6</a:t>
            </a:r>
          </a:p>
        </p:txBody>
      </p:sp>
      <p:sp>
        <p:nvSpPr>
          <p:cNvPr id="25" name="Callout: Bent Line 24">
            <a:extLst>
              <a:ext uri="{FF2B5EF4-FFF2-40B4-BE49-F238E27FC236}">
                <a16:creationId xmlns:a16="http://schemas.microsoft.com/office/drawing/2014/main" id="{B1D080EA-6CD1-92B6-B6A8-50CEEB4C3089}"/>
              </a:ext>
            </a:extLst>
          </p:cNvPr>
          <p:cNvSpPr/>
          <p:nvPr/>
        </p:nvSpPr>
        <p:spPr>
          <a:xfrm>
            <a:off x="4178935" y="4604745"/>
            <a:ext cx="248322" cy="254762"/>
          </a:xfrm>
          <a:prstGeom prst="borderCallout2">
            <a:avLst/>
          </a:prstGeom>
          <a:solidFill>
            <a:schemeClr val="accent1"/>
          </a:solidFill>
          <a:ln w="28575">
            <a:solidFill>
              <a:schemeClr val="accent1">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chemeClr val="tx1"/>
                </a:solidFill>
              </a:rPr>
              <a:t>7</a:t>
            </a:r>
          </a:p>
        </p:txBody>
      </p:sp>
      <p:sp>
        <p:nvSpPr>
          <p:cNvPr id="27" name="Callout: Bent Line 26">
            <a:extLst>
              <a:ext uri="{FF2B5EF4-FFF2-40B4-BE49-F238E27FC236}">
                <a16:creationId xmlns:a16="http://schemas.microsoft.com/office/drawing/2014/main" id="{3FA93745-3F62-8D24-0D85-2319D786B9C1}"/>
              </a:ext>
            </a:extLst>
          </p:cNvPr>
          <p:cNvSpPr/>
          <p:nvPr/>
        </p:nvSpPr>
        <p:spPr>
          <a:xfrm>
            <a:off x="2504270" y="5572669"/>
            <a:ext cx="348023" cy="254763"/>
          </a:xfrm>
          <a:prstGeom prst="borderCallout2">
            <a:avLst/>
          </a:prstGeom>
          <a:solidFill>
            <a:schemeClr val="accent1"/>
          </a:solidFill>
          <a:ln w="28575">
            <a:solidFill>
              <a:schemeClr val="accent1">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8</a:t>
            </a:r>
          </a:p>
        </p:txBody>
      </p:sp>
      <p:sp>
        <p:nvSpPr>
          <p:cNvPr id="4" name="Callout: Bent Line 3">
            <a:extLst>
              <a:ext uri="{FF2B5EF4-FFF2-40B4-BE49-F238E27FC236}">
                <a16:creationId xmlns:a16="http://schemas.microsoft.com/office/drawing/2014/main" id="{A5423C4A-CFEE-53DB-2106-40321C1652E8}"/>
              </a:ext>
            </a:extLst>
          </p:cNvPr>
          <p:cNvSpPr/>
          <p:nvPr/>
        </p:nvSpPr>
        <p:spPr>
          <a:xfrm>
            <a:off x="1788174" y="1459705"/>
            <a:ext cx="348023" cy="254763"/>
          </a:xfrm>
          <a:prstGeom prst="borderCallout2">
            <a:avLst/>
          </a:prstGeom>
          <a:solidFill>
            <a:schemeClr val="accent1"/>
          </a:solidFill>
          <a:ln w="28575">
            <a:solidFill>
              <a:schemeClr val="accent1">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8</a:t>
            </a:r>
          </a:p>
        </p:txBody>
      </p:sp>
      <p:sp>
        <p:nvSpPr>
          <p:cNvPr id="6" name="Callout: Bent Line 5">
            <a:extLst>
              <a:ext uri="{FF2B5EF4-FFF2-40B4-BE49-F238E27FC236}">
                <a16:creationId xmlns:a16="http://schemas.microsoft.com/office/drawing/2014/main" id="{E4451A59-3278-1E36-9456-3B3D4A32C42F}"/>
              </a:ext>
            </a:extLst>
          </p:cNvPr>
          <p:cNvSpPr/>
          <p:nvPr/>
        </p:nvSpPr>
        <p:spPr>
          <a:xfrm>
            <a:off x="2719200" y="2272841"/>
            <a:ext cx="248322" cy="254762"/>
          </a:xfrm>
          <a:prstGeom prst="borderCallout2">
            <a:avLst/>
          </a:prstGeom>
          <a:solidFill>
            <a:schemeClr val="accent1"/>
          </a:solidFill>
          <a:ln w="28575">
            <a:solidFill>
              <a:schemeClr val="accent1">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chemeClr val="tx1"/>
                </a:solidFill>
              </a:rPr>
              <a:t>9</a:t>
            </a:r>
          </a:p>
        </p:txBody>
      </p:sp>
      <p:sp>
        <p:nvSpPr>
          <p:cNvPr id="10" name="Callout: Bent Line 9">
            <a:extLst>
              <a:ext uri="{FF2B5EF4-FFF2-40B4-BE49-F238E27FC236}">
                <a16:creationId xmlns:a16="http://schemas.microsoft.com/office/drawing/2014/main" id="{C342CFD9-53A6-ECCD-D35E-37193BB30CE4}"/>
              </a:ext>
            </a:extLst>
          </p:cNvPr>
          <p:cNvSpPr/>
          <p:nvPr/>
        </p:nvSpPr>
        <p:spPr>
          <a:xfrm>
            <a:off x="2853134" y="1102343"/>
            <a:ext cx="447724" cy="361583"/>
          </a:xfrm>
          <a:prstGeom prst="borderCallout2">
            <a:avLst/>
          </a:prstGeom>
          <a:solidFill>
            <a:schemeClr val="accent1"/>
          </a:solidFill>
          <a:ln w="28575">
            <a:solidFill>
              <a:schemeClr val="accent1">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chemeClr val="tx1"/>
                </a:solidFill>
              </a:rPr>
              <a:t>10</a:t>
            </a:r>
          </a:p>
        </p:txBody>
      </p:sp>
      <p:sp>
        <p:nvSpPr>
          <p:cNvPr id="5" name="TextBox 4">
            <a:extLst>
              <a:ext uri="{FF2B5EF4-FFF2-40B4-BE49-F238E27FC236}">
                <a16:creationId xmlns:a16="http://schemas.microsoft.com/office/drawing/2014/main" id="{5D536902-39C9-2E2E-0B2D-8525540B9141}"/>
              </a:ext>
            </a:extLst>
          </p:cNvPr>
          <p:cNvSpPr txBox="1"/>
          <p:nvPr/>
        </p:nvSpPr>
        <p:spPr>
          <a:xfrm>
            <a:off x="10795724" y="6488610"/>
            <a:ext cx="139643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Colin – 08</a:t>
            </a:r>
          </a:p>
        </p:txBody>
      </p:sp>
    </p:spTree>
    <p:extLst>
      <p:ext uri="{BB962C8B-B14F-4D97-AF65-F5344CB8AC3E}">
        <p14:creationId xmlns:p14="http://schemas.microsoft.com/office/powerpoint/2010/main" val="3391903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109E9-DFF3-A10F-92A3-87C9F18DA389}"/>
              </a:ext>
            </a:extLst>
          </p:cNvPr>
          <p:cNvSpPr>
            <a:spLocks noGrp="1"/>
          </p:cNvSpPr>
          <p:nvPr>
            <p:ph type="title"/>
          </p:nvPr>
        </p:nvSpPr>
        <p:spPr>
          <a:xfrm>
            <a:off x="350883" y="295114"/>
            <a:ext cx="9587068" cy="817905"/>
          </a:xfrm>
        </p:spPr>
        <p:txBody>
          <a:bodyPr>
            <a:normAutofit fontScale="90000"/>
          </a:bodyPr>
          <a:lstStyle/>
          <a:p>
            <a:r>
              <a:rPr lang="en-US"/>
              <a:t>Robot 1 – Circuit Design</a:t>
            </a:r>
            <a:br>
              <a:rPr lang="en-US"/>
            </a:br>
            <a:endParaRPr lang="en-US"/>
          </a:p>
        </p:txBody>
      </p:sp>
      <p:pic>
        <p:nvPicPr>
          <p:cNvPr id="5" name="Picture 4" descr="A circuit board with many wires&#10;&#10;AI-generated content may be incorrect.">
            <a:extLst>
              <a:ext uri="{FF2B5EF4-FFF2-40B4-BE49-F238E27FC236}">
                <a16:creationId xmlns:a16="http://schemas.microsoft.com/office/drawing/2014/main" id="{1E2E36EF-D4BB-85BC-9422-30C0E1D41017}"/>
              </a:ext>
            </a:extLst>
          </p:cNvPr>
          <p:cNvPicPr>
            <a:picLocks noChangeAspect="1"/>
          </p:cNvPicPr>
          <p:nvPr/>
        </p:nvPicPr>
        <p:blipFill>
          <a:blip r:embed="rId3"/>
          <a:stretch>
            <a:fillRect/>
          </a:stretch>
        </p:blipFill>
        <p:spPr>
          <a:xfrm>
            <a:off x="5696687" y="123825"/>
            <a:ext cx="6315075" cy="6610350"/>
          </a:xfrm>
          <a:prstGeom prst="rect">
            <a:avLst/>
          </a:prstGeom>
        </p:spPr>
      </p:pic>
      <p:graphicFrame>
        <p:nvGraphicFramePr>
          <p:cNvPr id="7" name="Table 6">
            <a:extLst>
              <a:ext uri="{FF2B5EF4-FFF2-40B4-BE49-F238E27FC236}">
                <a16:creationId xmlns:a16="http://schemas.microsoft.com/office/drawing/2014/main" id="{A33B417A-BEFA-CF24-3DA6-5C3EC4EF420E}"/>
              </a:ext>
            </a:extLst>
          </p:cNvPr>
          <p:cNvGraphicFramePr>
            <a:graphicFrameLocks noGrp="1"/>
          </p:cNvGraphicFramePr>
          <p:nvPr>
            <p:extLst>
              <p:ext uri="{D42A27DB-BD31-4B8C-83A1-F6EECF244321}">
                <p14:modId xmlns:p14="http://schemas.microsoft.com/office/powerpoint/2010/main" val="1335700033"/>
              </p:ext>
            </p:extLst>
          </p:nvPr>
        </p:nvGraphicFramePr>
        <p:xfrm>
          <a:off x="525887" y="708338"/>
          <a:ext cx="5040347" cy="3635760"/>
        </p:xfrm>
        <a:graphic>
          <a:graphicData uri="http://schemas.openxmlformats.org/drawingml/2006/table">
            <a:tbl>
              <a:tblPr bandRow="1">
                <a:tableStyleId>{5C22544A-7EE6-4342-B048-85BDC9FD1C3A}</a:tableStyleId>
              </a:tblPr>
              <a:tblGrid>
                <a:gridCol w="1602564">
                  <a:extLst>
                    <a:ext uri="{9D8B030D-6E8A-4147-A177-3AD203B41FA5}">
                      <a16:colId xmlns:a16="http://schemas.microsoft.com/office/drawing/2014/main" val="1285949127"/>
                    </a:ext>
                  </a:extLst>
                </a:gridCol>
                <a:gridCol w="524200">
                  <a:extLst>
                    <a:ext uri="{9D8B030D-6E8A-4147-A177-3AD203B41FA5}">
                      <a16:colId xmlns:a16="http://schemas.microsoft.com/office/drawing/2014/main" val="1187741840"/>
                    </a:ext>
                  </a:extLst>
                </a:gridCol>
                <a:gridCol w="2913583">
                  <a:extLst>
                    <a:ext uri="{9D8B030D-6E8A-4147-A177-3AD203B41FA5}">
                      <a16:colId xmlns:a16="http://schemas.microsoft.com/office/drawing/2014/main" val="8642858"/>
                    </a:ext>
                  </a:extLst>
                </a:gridCol>
              </a:tblGrid>
              <a:tr h="503800">
                <a:tc>
                  <a:txBody>
                    <a:bodyPr/>
                    <a:lstStyle/>
                    <a:p>
                      <a:pPr algn="ctr">
                        <a:buNone/>
                      </a:pPr>
                      <a:r>
                        <a:rPr lang="en-US" b="1">
                          <a:effectLst/>
                        </a:rPr>
                        <a:t>Name</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buNone/>
                      </a:pPr>
                      <a:r>
                        <a:rPr lang="en-US" b="1">
                          <a:effectLst/>
                        </a:rPr>
                        <a:t>Qty.</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buNone/>
                      </a:pPr>
                      <a:r>
                        <a:rPr lang="en-US" b="1">
                          <a:effectLst/>
                        </a:rPr>
                        <a:t>Component</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096705860"/>
                  </a:ext>
                </a:extLst>
              </a:tr>
              <a:tr h="520594">
                <a:tc>
                  <a:txBody>
                    <a:bodyPr/>
                    <a:lstStyle/>
                    <a:p>
                      <a:pPr algn="ctr">
                        <a:buNone/>
                      </a:pPr>
                      <a:r>
                        <a:rPr lang="en-US">
                          <a:effectLst/>
                        </a:rPr>
                        <a:t>U1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buNone/>
                      </a:pPr>
                      <a:r>
                        <a:rPr lang="en-US"/>
                        <a:t>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buNone/>
                      </a:pPr>
                      <a:r>
                        <a:rPr lang="en-US">
                          <a:effectLst/>
                        </a:rPr>
                        <a:t> Arduino Uno R3</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537148635"/>
                  </a:ext>
                </a:extLst>
              </a:tr>
              <a:tr h="856461">
                <a:tc>
                  <a:txBody>
                    <a:bodyPr/>
                    <a:lstStyle/>
                    <a:p>
                      <a:pPr algn="ctr">
                        <a:buNone/>
                      </a:pPr>
                      <a:r>
                        <a:rPr lang="en-US">
                          <a:effectLst/>
                        </a:rPr>
                        <a:t>Motor w/ encoders M1, M1, M2, M3</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buNone/>
                      </a:pPr>
                      <a:r>
                        <a:rPr lang="en-US"/>
                        <a:t>4</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buNone/>
                      </a:pPr>
                      <a:r>
                        <a:rPr lang="en-US">
                          <a:effectLst/>
                        </a:rPr>
                        <a:t>416 DC Motor with encoder</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926654668"/>
                  </a:ext>
                </a:extLst>
              </a:tr>
              <a:tr h="361057">
                <a:tc>
                  <a:txBody>
                    <a:bodyPr/>
                    <a:lstStyle/>
                    <a:p>
                      <a:pPr algn="ctr">
                        <a:buNone/>
                      </a:pPr>
                      <a:r>
                        <a:rPr lang="en-US">
                          <a:effectLst/>
                        </a:rPr>
                        <a:t>BAT1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buNone/>
                      </a:pPr>
                      <a:r>
                        <a:rPr lang="en-US"/>
                        <a:t>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buNone/>
                      </a:pPr>
                      <a:r>
                        <a:rPr lang="en-US">
                          <a:effectLst/>
                        </a:rPr>
                        <a:t> 9V Battery</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445518599"/>
                  </a:ext>
                </a:extLst>
              </a:tr>
              <a:tr h="688527">
                <a:tc>
                  <a:txBody>
                    <a:bodyPr/>
                    <a:lstStyle/>
                    <a:p>
                      <a:pPr algn="ctr">
                        <a:buNone/>
                      </a:pPr>
                      <a:r>
                        <a:rPr lang="en-US">
                          <a:effectLst/>
                        </a:rPr>
                        <a:t>Rpot1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buNone/>
                      </a:pPr>
                      <a:r>
                        <a:rPr lang="en-US"/>
                        <a:t>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buNone/>
                      </a:pPr>
                      <a:r>
                        <a:rPr lang="en-US">
                          <a:effectLst/>
                        </a:rPr>
                        <a:t>250 k</a:t>
                      </a:r>
                      <a:r>
                        <a:rPr lang="el-GR">
                          <a:effectLst/>
                        </a:rPr>
                        <a:t>Ω </a:t>
                      </a:r>
                      <a:r>
                        <a:rPr lang="en-US">
                          <a:effectLst/>
                        </a:rPr>
                        <a:t>Potentiometer</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312983914"/>
                  </a:ext>
                </a:extLst>
              </a:tr>
              <a:tr h="705321">
                <a:tc>
                  <a:txBody>
                    <a:bodyPr/>
                    <a:lstStyle/>
                    <a:p>
                      <a:pPr algn="ctr">
                        <a:buNone/>
                      </a:pPr>
                      <a:r>
                        <a:rPr lang="en-US">
                          <a:effectLst/>
                        </a:rPr>
                        <a:t>L293D (rep/ L298N)</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buNone/>
                      </a:pPr>
                      <a:r>
                        <a:rPr lang="en-US"/>
                        <a:t>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buNone/>
                      </a:pPr>
                      <a:r>
                        <a:rPr lang="en-US">
                          <a:effectLst/>
                        </a:rPr>
                        <a:t> H-bridge Motor Driver</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335283647"/>
                  </a:ext>
                </a:extLst>
              </a:tr>
            </a:tbl>
          </a:graphicData>
        </a:graphic>
      </p:graphicFrame>
      <p:sp>
        <p:nvSpPr>
          <p:cNvPr id="4" name="TextBox 3">
            <a:extLst>
              <a:ext uri="{FF2B5EF4-FFF2-40B4-BE49-F238E27FC236}">
                <a16:creationId xmlns:a16="http://schemas.microsoft.com/office/drawing/2014/main" id="{F8AF49E6-589B-74FF-D75B-92C9AE5CC9C8}"/>
              </a:ext>
            </a:extLst>
          </p:cNvPr>
          <p:cNvSpPr txBox="1"/>
          <p:nvPr/>
        </p:nvSpPr>
        <p:spPr>
          <a:xfrm>
            <a:off x="-2374" y="6516488"/>
            <a:ext cx="139643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Andres – 08</a:t>
            </a:r>
          </a:p>
        </p:txBody>
      </p:sp>
      <p:sp>
        <p:nvSpPr>
          <p:cNvPr id="6" name="TextBox 5">
            <a:extLst>
              <a:ext uri="{FF2B5EF4-FFF2-40B4-BE49-F238E27FC236}">
                <a16:creationId xmlns:a16="http://schemas.microsoft.com/office/drawing/2014/main" id="{881E5CF9-C091-B677-CBB0-40AF8B1A906F}"/>
              </a:ext>
            </a:extLst>
          </p:cNvPr>
          <p:cNvSpPr txBox="1"/>
          <p:nvPr/>
        </p:nvSpPr>
        <p:spPr>
          <a:xfrm>
            <a:off x="132080" y="4510173"/>
            <a:ext cx="542283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The L298N will be used (not the 293) due to higher power motor driver and current handle</a:t>
            </a:r>
          </a:p>
          <a:p>
            <a:pPr marL="285750" indent="-285750">
              <a:buFont typeface="Arial"/>
              <a:buChar char="•"/>
            </a:pPr>
            <a:r>
              <a:rPr lang="en-US"/>
              <a:t>Used in schematic due to lack of L298N</a:t>
            </a:r>
          </a:p>
          <a:p>
            <a:pPr marL="285750" indent="-285750">
              <a:buFont typeface="Arial,Sans-Serif"/>
              <a:buChar char="•"/>
            </a:pPr>
            <a:r>
              <a:rPr lang="en-US"/>
              <a:t>Battery place holder for actual battery pack</a:t>
            </a:r>
          </a:p>
          <a:p>
            <a:pPr marL="742950" lvl="1" indent="-285750">
              <a:buFont typeface="Courier New"/>
              <a:buChar char="o"/>
            </a:pPr>
            <a:r>
              <a:rPr lang="en-US"/>
              <a:t>Will likley be 12V</a:t>
            </a:r>
          </a:p>
          <a:p>
            <a:pPr marL="285750" indent="-285750">
              <a:buFont typeface="Arial"/>
              <a:buChar char="•"/>
            </a:pPr>
            <a:r>
              <a:rPr lang="en-US"/>
              <a:t>2 power rails (5V and 12V; left and right of BB) </a:t>
            </a:r>
          </a:p>
        </p:txBody>
      </p:sp>
    </p:spTree>
    <p:extLst>
      <p:ext uri="{BB962C8B-B14F-4D97-AF65-F5344CB8AC3E}">
        <p14:creationId xmlns:p14="http://schemas.microsoft.com/office/powerpoint/2010/main" val="3429238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0EC8EB-37E1-6525-FD9A-E4AB733EA2CE}"/>
              </a:ext>
            </a:extLst>
          </p:cNvPr>
          <p:cNvPicPr>
            <a:picLocks noChangeAspect="1"/>
          </p:cNvPicPr>
          <p:nvPr/>
        </p:nvPicPr>
        <p:blipFill>
          <a:blip r:embed="rId2"/>
          <a:stretch>
            <a:fillRect/>
          </a:stretch>
        </p:blipFill>
        <p:spPr>
          <a:xfrm>
            <a:off x="1700264" y="363562"/>
            <a:ext cx="7481645" cy="5786336"/>
          </a:xfrm>
          <a:prstGeom prst="rect">
            <a:avLst/>
          </a:prstGeom>
        </p:spPr>
      </p:pic>
    </p:spTree>
    <p:extLst>
      <p:ext uri="{BB962C8B-B14F-4D97-AF65-F5344CB8AC3E}">
        <p14:creationId xmlns:p14="http://schemas.microsoft.com/office/powerpoint/2010/main" val="11093424"/>
      </p:ext>
    </p:extLst>
  </p:cSld>
  <p:clrMapOvr>
    <a:masterClrMapping/>
  </p:clrMapOvr>
</p:sld>
</file>

<file path=ppt/theme/theme1.xml><?xml version="1.0" encoding="utf-8"?>
<a:theme xmlns:a="http://schemas.openxmlformats.org/drawingml/2006/main" name="CosineVTI">
  <a:themeElements>
    <a:clrScheme name="Custom 133">
      <a:dk1>
        <a:sysClr val="windowText" lastClr="000000"/>
      </a:dk1>
      <a:lt1>
        <a:sysClr val="window" lastClr="FFFFFF"/>
      </a:lt1>
      <a:dk2>
        <a:srgbClr val="2A2735"/>
      </a:dk2>
      <a:lt2>
        <a:srgbClr val="EEEEEE"/>
      </a:lt2>
      <a:accent1>
        <a:srgbClr val="1EBE9B"/>
      </a:accent1>
      <a:accent2>
        <a:srgbClr val="8F99BB"/>
      </a:accent2>
      <a:accent3>
        <a:srgbClr val="FD8686"/>
      </a:accent3>
      <a:accent4>
        <a:srgbClr val="A3A3C1"/>
      </a:accent4>
      <a:accent5>
        <a:srgbClr val="7162FE"/>
      </a:accent5>
      <a:accent6>
        <a:srgbClr val="E76445"/>
      </a:accent6>
      <a:hlink>
        <a:srgbClr val="EF08F7"/>
      </a:hlink>
      <a:folHlink>
        <a:srgbClr val="8477FE"/>
      </a:folHlink>
    </a:clrScheme>
    <a:fontScheme name="Custom 50">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ineVTI" id="{4F4449D5-5E9D-4D83-9E2A-939F9CF20276}" vid="{03166EA1-370F-4321-A61E-8851365B43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c8b004e-5918-49b5-b3db-6b313e42023c">
      <Terms xmlns="http://schemas.microsoft.com/office/infopath/2007/PartnerControls"/>
    </lcf76f155ced4ddcb4097134ff3c332f>
    <TaxCatchAll xmlns="d617e0af-b725-47cf-9547-fd9a6444e8f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3113CCB7913D48A2255285FD7D9585" ma:contentTypeVersion="12" ma:contentTypeDescription="Create a new document." ma:contentTypeScope="" ma:versionID="2efd7bb4087e4186952c63d25234f557">
  <xsd:schema xmlns:xsd="http://www.w3.org/2001/XMLSchema" xmlns:xs="http://www.w3.org/2001/XMLSchema" xmlns:p="http://schemas.microsoft.com/office/2006/metadata/properties" xmlns:ns2="bc8b004e-5918-49b5-b3db-6b313e42023c" xmlns:ns3="d617e0af-b725-47cf-9547-fd9a6444e8ff" targetNamespace="http://schemas.microsoft.com/office/2006/metadata/properties" ma:root="true" ma:fieldsID="edea1bc8ca71d68eb8a371628cadcb56" ns2:_="" ns3:_="">
    <xsd:import namespace="bc8b004e-5918-49b5-b3db-6b313e42023c"/>
    <xsd:import namespace="d617e0af-b725-47cf-9547-fd9a6444e8f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8b004e-5918-49b5-b3db-6b313e4202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ab86591-d70f-4a96-900c-bfbe5e6a318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17e0af-b725-47cf-9547-fd9a6444e8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8abd59b-026d-4d2d-a587-33894e087cd2}" ma:internalName="TaxCatchAll" ma:showField="CatchAllData" ma:web="d617e0af-b725-47cf-9547-fd9a6444e8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FEE4A7-0A51-45D0-B305-FBDDE9430322}">
  <ds:schemaRefs>
    <ds:schemaRef ds:uri="http://purl.org/dc/dcmitype/"/>
    <ds:schemaRef ds:uri="http://purl.org/dc/elements/1.1/"/>
    <ds:schemaRef ds:uri="http://purl.org/dc/terms/"/>
    <ds:schemaRef ds:uri="bc8b004e-5918-49b5-b3db-6b313e42023c"/>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d617e0af-b725-47cf-9547-fd9a6444e8ff"/>
  </ds:schemaRefs>
</ds:datastoreItem>
</file>

<file path=customXml/itemProps2.xml><?xml version="1.0" encoding="utf-8"?>
<ds:datastoreItem xmlns:ds="http://schemas.openxmlformats.org/officeDocument/2006/customXml" ds:itemID="{FEDD5B28-C49B-4065-BF6C-5C58A46E89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8b004e-5918-49b5-b3db-6b313e42023c"/>
    <ds:schemaRef ds:uri="d617e0af-b725-47cf-9547-fd9a6444e8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F61DF5-1652-426C-806D-4B77C7B1A9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146</TotalTime>
  <Words>5557</Words>
  <Application>Microsoft Office PowerPoint</Application>
  <PresentationFormat>Widescreen</PresentationFormat>
  <Paragraphs>908</Paragraphs>
  <Slides>29</Slides>
  <Notes>19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CosineVTI</vt:lpstr>
      <vt:lpstr>Robotics Traveling Van</vt:lpstr>
      <vt:lpstr>Table of Contents </vt:lpstr>
      <vt:lpstr>Project Description</vt:lpstr>
      <vt:lpstr>Customer and Engineering Requirements</vt:lpstr>
      <vt:lpstr>PowerPoint Presentation</vt:lpstr>
      <vt:lpstr>PowerPoint Presentation</vt:lpstr>
      <vt:lpstr>Robot 1 - Subsystems</vt:lpstr>
      <vt:lpstr>Robot 1 – Circuit Design </vt:lpstr>
      <vt:lpstr>PowerPoint Presentation</vt:lpstr>
      <vt:lpstr>PowerPoint Presentation</vt:lpstr>
      <vt:lpstr>PowerPoint Presentation</vt:lpstr>
      <vt:lpstr>Robot 2 - Subsystems</vt:lpstr>
      <vt:lpstr>Robot 2 - Circuit Design</vt:lpstr>
      <vt:lpstr>Andres' Engineering Calculations</vt:lpstr>
      <vt:lpstr>Colin – Engineering Calculations </vt:lpstr>
      <vt:lpstr>Florence – Engineering Calculations  Ball-on-Plate Calculations ----&gt; Ball-on-Beam Calculations (Energy, Forces, and Motion R)</vt:lpstr>
      <vt:lpstr>Freddy – Engineering Calculations </vt:lpstr>
      <vt:lpstr>Ziyi – Engineering Calculations </vt:lpstr>
      <vt:lpstr>Robot 1 - FMEA</vt:lpstr>
      <vt:lpstr>Robot 1 Testing Procedures and Equipment</vt:lpstr>
      <vt:lpstr>Robot 2 - FMEA</vt:lpstr>
      <vt:lpstr>Robot 2 – FMEA Continued</vt:lpstr>
      <vt:lpstr>Robot 2 – Testing Procedures</vt:lpstr>
      <vt:lpstr>Robot 2 - Equipment</vt:lpstr>
      <vt:lpstr>Team Gantt Chart </vt:lpstr>
      <vt:lpstr>Budget</vt:lpstr>
      <vt:lpstr>Fundraising Updates </vt:lpstr>
      <vt:lpstr>Thank You</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Freddy Isaac Rivera</cp:lastModifiedBy>
  <cp:revision>302</cp:revision>
  <dcterms:created xsi:type="dcterms:W3CDTF">2025-10-28T06:05:27Z</dcterms:created>
  <dcterms:modified xsi:type="dcterms:W3CDTF">2026-01-21T17:08:51Z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0x0101009E3113CCB7913D48A2255285FD7D9585</vt:lpwstr>
  </property>
  <property fmtid="{D5CDD505-2E9C-101B-9397-08002B2CF9AE}" pid="3" name="MediaServiceImageTags">
    <vt:lpwstr/>
  </property>
</Properties>
</file>