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IBM Plex Sans"/>
      <p:regular r:id="rId33"/>
      <p:bold r:id="rId34"/>
      <p:italic r:id="rId35"/>
      <p:boldItalic r:id="rId36"/>
    </p:embeddedFont>
    <p:embeddedFont>
      <p:font typeface="IBM Plex Serif"/>
      <p:regular r:id="rId37"/>
      <p:bold r:id="rId38"/>
      <p:italic r:id="rId39"/>
      <p:boldItalic r:id="rId40"/>
    </p:embeddedFont>
    <p:embeddedFont>
      <p:font typeface="IBM Plex Sans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ric Kaipo Rey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3F9A9F-3494-4F53-908F-0584C0DEEE63}">
  <a:tblStyle styleId="{263F9A9F-3494-4F53-908F-0584C0DEEE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E7CE5C1-C2A7-4269-A8E6-B2DFE88104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erif-boldItalic.fntdata"/><Relationship Id="rId20" Type="http://schemas.openxmlformats.org/officeDocument/2006/relationships/slide" Target="slides/slide14.xml"/><Relationship Id="rId42" Type="http://schemas.openxmlformats.org/officeDocument/2006/relationships/font" Target="fonts/IBMPlexSansMedium-bold.fntdata"/><Relationship Id="rId41" Type="http://schemas.openxmlformats.org/officeDocument/2006/relationships/font" Target="fonts/IBMPlexSansMedium-regular.fntdata"/><Relationship Id="rId22" Type="http://schemas.openxmlformats.org/officeDocument/2006/relationships/slide" Target="slides/slide16.xml"/><Relationship Id="rId44" Type="http://schemas.openxmlformats.org/officeDocument/2006/relationships/font" Target="fonts/IBMPlexSansMedium-boldItalic.fntdata"/><Relationship Id="rId21" Type="http://schemas.openxmlformats.org/officeDocument/2006/relationships/slide" Target="slides/slide15.xml"/><Relationship Id="rId43" Type="http://schemas.openxmlformats.org/officeDocument/2006/relationships/font" Target="fonts/IBMPlexSansMedium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IBMPlexSans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IBMPlexSans-italic.fntdata"/><Relationship Id="rId12" Type="http://schemas.openxmlformats.org/officeDocument/2006/relationships/slide" Target="slides/slide6.xml"/><Relationship Id="rId34" Type="http://schemas.openxmlformats.org/officeDocument/2006/relationships/font" Target="fonts/IBMPlexSans-bold.fntdata"/><Relationship Id="rId15" Type="http://schemas.openxmlformats.org/officeDocument/2006/relationships/slide" Target="slides/slide9.xml"/><Relationship Id="rId37" Type="http://schemas.openxmlformats.org/officeDocument/2006/relationships/font" Target="fonts/IBMPlexSerif-regular.fntdata"/><Relationship Id="rId14" Type="http://schemas.openxmlformats.org/officeDocument/2006/relationships/slide" Target="slides/slide8.xml"/><Relationship Id="rId36" Type="http://schemas.openxmlformats.org/officeDocument/2006/relationships/font" Target="fonts/IBMPlex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IBMPlexSerif-italic.fntdata"/><Relationship Id="rId16" Type="http://schemas.openxmlformats.org/officeDocument/2006/relationships/slide" Target="slides/slide10.xml"/><Relationship Id="rId38" Type="http://schemas.openxmlformats.org/officeDocument/2006/relationships/font" Target="fonts/IBMPlexSerif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4-19T04:53:36.032">
    <p:pos x="393" y="561"/>
    <p:text>@hjb252@nau.edu @ctb289@nau.edu 
is it n because we havent tested yet, or did we measure a latency that is higher than 50?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95ee2933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195ee293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" name="Google Shape;60;g3195ee2933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e0cf42c2f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de0cf42c2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48" name="Google Shape;148;g3de0cf42c2f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00255753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e00255753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58" name="Google Shape;158;g3e00255753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002557536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e002557536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67" name="Google Shape;167;g3e002557536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002557536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e002557536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81" name="Google Shape;181;g3e002557536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e0cf42c2f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de0cf42c2f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94" name="Google Shape;194;g3de0cf42c2f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e0cf42c2f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de0cf42c2f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204" name="Google Shape;204;g3de0cf42c2f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e0cf42c2f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de0cf42c2f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212" name="Google Shape;212;g3de0cf42c2f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e0cf42c2f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de0cf42c2f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220" name="Google Shape;220;g3de0cf42c2f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0cf42c2f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de0cf42c2f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228" name="Google Shape;228;g3de0cf42c2f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e127a8d0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de127a8d0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238" name="Google Shape;238;g3de127a8d0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fb51d2f7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bfb51d2f7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bfb51d2f7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df814e17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ddf814e17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this shit</a:t>
            </a:r>
            <a:endParaRPr/>
          </a:p>
        </p:txBody>
      </p:sp>
      <p:sp>
        <p:nvSpPr>
          <p:cNvPr id="249" name="Google Shape;249;g3ddf814e17e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e0cf42c2f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de0cf42c2f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this shit</a:t>
            </a:r>
            <a:endParaRPr/>
          </a:p>
        </p:txBody>
      </p:sp>
      <p:sp>
        <p:nvSpPr>
          <p:cNvPr id="258" name="Google Shape;258;g3de0cf42c2f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e0cf42c2f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de0cf42c2f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this shit</a:t>
            </a:r>
            <a:endParaRPr/>
          </a:p>
        </p:txBody>
      </p:sp>
      <p:sp>
        <p:nvSpPr>
          <p:cNvPr id="267" name="Google Shape;267;g3de0cf42c2f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e0cf42c2f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de0cf42c2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this shit</a:t>
            </a:r>
            <a:endParaRPr/>
          </a:p>
        </p:txBody>
      </p:sp>
      <p:sp>
        <p:nvSpPr>
          <p:cNvPr id="276" name="Google Shape;276;g3de0cf42c2f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df814e17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ddf814e17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ddf814e17e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e127a8d06_5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de127a8d06_5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de127a8d06_5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e0cf42c2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de0cf42c2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302" name="Google Shape;302;g3de0cf42c2f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e127a8d06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de127a8d06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de127a8d06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df814e1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ddf814e1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table - Chyler Bitsoi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HAVE DESCRIPTION OF CRS AND ERS</a:t>
            </a:r>
            <a:br>
              <a:rPr lang="en"/>
            </a:br>
            <a:br>
              <a:rPr lang="en"/>
            </a:br>
            <a:r>
              <a:rPr lang="en"/>
              <a:t>SHOULD ADD MEASURING AND COST VERIFICATION PER GRAY BECKER</a:t>
            </a:r>
            <a:endParaRPr/>
          </a:p>
        </p:txBody>
      </p:sp>
      <p:sp>
        <p:nvSpPr>
          <p:cNvPr id="89" name="Google Shape;89;g3ddf814e17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df814e17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ddf814e17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rocket shall be launched only if it has a recovery system designed to return all parts of the rocket to the ground safely and at a landing speed not to exceed 35 feet/second (11 meters/second).  Higher landing speeds may be approved by the BoD before the flight. </a:t>
            </a:r>
            <a:endParaRPr/>
          </a:p>
        </p:txBody>
      </p:sp>
      <p:sp>
        <p:nvSpPr>
          <p:cNvPr id="97" name="Google Shape;97;g3ddf814e17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53aa909f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d53aa909f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rocket shall be launched only if it has a recovery system designed to return all parts of the rocket to the ground safely and at a landing speed not to exceed 35 feet/second (11 meters/second).  Higher landing speeds may be approved by the BoD before the flight. </a:t>
            </a:r>
            <a:endParaRPr/>
          </a:p>
        </p:txBody>
      </p:sp>
      <p:sp>
        <p:nvSpPr>
          <p:cNvPr id="106" name="Google Shape;106;g3d53aa909f4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e0cf42c2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de0cf42c2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15" name="Google Shape;115;g3de0cf42c2f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e0cf42c2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de0cf42c2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26" name="Google Shape;126;g3de0cf42c2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7360f355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d7360f355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import the test plans</a:t>
            </a:r>
            <a:endParaRPr/>
          </a:p>
        </p:txBody>
      </p:sp>
      <p:sp>
        <p:nvSpPr>
          <p:cNvPr id="136" name="Google Shape;136;g3d7360f355b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366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366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36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1" y="0"/>
            <a:ext cx="346800" cy="51435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4793064"/>
            <a:ext cx="346800" cy="350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mEObnfS9BT4D0U9bXJLv-HpxolEvN2QH/view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k9dUaBgtrR22jAQhMv-oS01z_Wf2hH_P/view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4wPqt4acIPZtmnRLhMiuPOouJg5bz1vP/view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1417950" y="53676"/>
            <a:ext cx="6632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7200"/>
              <a:buFont typeface="Arial"/>
              <a:buNone/>
            </a:pPr>
            <a:r>
              <a:rPr b="1" lang="en" sz="3000">
                <a:solidFill>
                  <a:srgbClr val="666666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Active Rocket Controls (ARC)</a:t>
            </a:r>
            <a:endParaRPr b="1" sz="3000">
              <a:solidFill>
                <a:srgbClr val="666666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7200"/>
              <a:buFont typeface="Arial"/>
              <a:buNone/>
            </a:pPr>
            <a:r>
              <a:rPr b="1" lang="en" sz="3000">
                <a:solidFill>
                  <a:srgbClr val="666666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Final Testing Results</a:t>
            </a:r>
            <a:endParaRPr b="1" sz="3000">
              <a:solidFill>
                <a:srgbClr val="666666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917900" y="1392132"/>
            <a:ext cx="530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Henry Benedictus, Chyler Bitsoi, Emilio Huggins, Eric Reyes, Aislinn Joy Gacayan</a:t>
            </a:r>
            <a:endParaRPr sz="1600">
              <a:solidFill>
                <a:srgbClr val="434343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4" name="Google Shape;64;p14"/>
          <p:cNvSpPr/>
          <p:nvPr/>
        </p:nvSpPr>
        <p:spPr>
          <a:xfrm flipH="1">
            <a:off x="1825500" y="2419425"/>
            <a:ext cx="7318500" cy="2724000"/>
          </a:xfrm>
          <a:prstGeom prst="rtTriangle">
            <a:avLst/>
          </a:prstGeom>
          <a:solidFill>
            <a:srgbClr val="002C53"/>
          </a:solidFill>
          <a:ln cap="flat" cmpd="sng" w="9525">
            <a:solidFill>
              <a:srgbClr val="0024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14"/>
          <p:cNvGrpSpPr/>
          <p:nvPr/>
        </p:nvGrpSpPr>
        <p:grpSpPr>
          <a:xfrm>
            <a:off x="489" y="1135493"/>
            <a:ext cx="9144287" cy="256669"/>
            <a:chOff x="-3902901" y="1753032"/>
            <a:chExt cx="17738675" cy="1411046"/>
          </a:xfrm>
        </p:grpSpPr>
        <p:sp>
          <p:nvSpPr>
            <p:cNvPr id="66" name="Google Shape;66;p14"/>
            <p:cNvSpPr/>
            <p:nvPr/>
          </p:nvSpPr>
          <p:spPr>
            <a:xfrm rot="70">
              <a:off x="-3902901" y="1753211"/>
              <a:ext cx="17738675" cy="540364"/>
            </a:xfrm>
            <a:prstGeom prst="rect">
              <a:avLst/>
            </a:prstGeom>
            <a:solidFill>
              <a:srgbClr val="F8B700"/>
            </a:solidFill>
            <a:ln>
              <a:noFill/>
            </a:ln>
          </p:spPr>
          <p:txBody>
            <a:bodyPr anchorCtr="0" anchor="ctr" bIns="271150" lIns="271150" spcFirstLastPara="1" rIns="271150" wrap="square" tIns="27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52"/>
                <a:buFont typeface="Arial"/>
                <a:buNone/>
              </a:pPr>
              <a:r>
                <a:t/>
              </a:r>
              <a:endParaRPr b="0" i="0" sz="41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 rot="70">
              <a:off x="-3902901" y="2623533"/>
              <a:ext cx="17738675" cy="540364"/>
            </a:xfrm>
            <a:prstGeom prst="rect">
              <a:avLst/>
            </a:prstGeom>
            <a:solidFill>
              <a:srgbClr val="F8B700"/>
            </a:solidFill>
            <a:ln>
              <a:noFill/>
            </a:ln>
          </p:spPr>
          <p:txBody>
            <a:bodyPr anchorCtr="0" anchor="ctr" bIns="271150" lIns="271150" spcFirstLastPara="1" rIns="271150" wrap="square" tIns="271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52"/>
                <a:buFont typeface="Arial"/>
                <a:buNone/>
              </a:pPr>
              <a:r>
                <a:t/>
              </a:r>
              <a:endParaRPr b="0" i="0" sz="41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275" y="3188766"/>
            <a:ext cx="1918675" cy="185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3 - PID Spin Test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625050" y="1082725"/>
            <a:ext cx="3661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Can the fin structure and mounting system withstand aero. and inertial loading without structural failure?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Tripoli safety compliance (CR6), deliverables (CR9)</a:t>
            </a:r>
            <a:b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loading capacity (≥70 lbf) (ER6), reliability (ER7)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Equipment: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force gauge/hanging scale, test stand, strap/cable, calipers, safety gear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7766700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Emilio H 10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775" y="1082725"/>
            <a:ext cx="3698976" cy="24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3 - PID Spin Test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7766700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Emilio H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11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00" y="1227675"/>
            <a:ext cx="7519051" cy="27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3 - PID Spin Test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7650825" y="4632475"/>
            <a:ext cx="161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12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38" y="2785275"/>
            <a:ext cx="28384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388" y="280432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838" y="280432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938" y="842175"/>
            <a:ext cx="29908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8063" y="8802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6513" y="880275"/>
            <a:ext cx="28384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3 - PID Spin Test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7883475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13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00" y="27274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950" y="27274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400" y="27274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500" y="8421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9175" y="842175"/>
            <a:ext cx="2838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9400" y="846938"/>
            <a:ext cx="28384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4 -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2° Spin Test (Red Rocket)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625050" y="994575"/>
            <a:ext cx="53892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Does the 2° fixed-fin configuration create the expected rocket roll behavior during actual flight?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Demo launch (CR3), sensor feedback (CR4), Tripoli safety compliance (CR6), deliverables (CR9)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Reliability (ER7)</a:t>
            </a:r>
            <a:endParaRPr sz="16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8" name="Google Shape;198;p27" title="MicrosoftTeams-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025" y="842175"/>
            <a:ext cx="2248046" cy="399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575" y="3091375"/>
            <a:ext cx="4504599" cy="18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7619700" y="4797300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14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 4 -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Altitude vs. Time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900" y="1132700"/>
            <a:ext cx="4856200" cy="36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7619700" y="4797300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15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 4 -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Rotation vs. Time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450" y="842175"/>
            <a:ext cx="5277900" cy="39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7619700" y="4797300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16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 4 -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Acceleration vs. Time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050" y="842175"/>
            <a:ext cx="5277900" cy="39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7619700" y="4797300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17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5 - Spin/No-Spin Final Launch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625050" y="1330225"/>
            <a:ext cx="42525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Can the rocket system reliably induce spin and also avoid inducing spin when commanded, while remaining within the required tolerance?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Z-axis control (CR1), demo launch (CR3), sensor feedback (CR4), no-roll (0 RPM +/- 5 RPM) and induced-roll (100 RPM +/- 2 RPM) function (CR5), Tripoli safety compliance (CR6), deliverables (CR9)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Z-axis roll control error (&lt;2°) (ER3), induce roll rate to 100 RPM within 2 s (ER4), control latency (&lt;50 ms) (ER5), reliability (ER7)</a:t>
            </a:r>
            <a:endParaRPr b="1"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20000" r="0" t="0"/>
          <a:stretch/>
        </p:blipFill>
        <p:spPr>
          <a:xfrm>
            <a:off x="4995395" y="1238512"/>
            <a:ext cx="4148606" cy="36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31"/>
          <p:cNvCxnSpPr/>
          <p:nvPr/>
        </p:nvCxnSpPr>
        <p:spPr>
          <a:xfrm flipH="1">
            <a:off x="4995400" y="2042413"/>
            <a:ext cx="13200" cy="20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1"/>
          <p:cNvSpPr txBox="1"/>
          <p:nvPr/>
        </p:nvSpPr>
        <p:spPr>
          <a:xfrm>
            <a:off x="7619700" y="46917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R 18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5 - Spin/No-Spin Final Launch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625050" y="1330225"/>
            <a:ext cx="42525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Can the rocket system reliably induce spin and also avoid inducing spin when commanded, while remaining within the required tolerance?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Z-axis control (CR1), demo launch (CR3), sensor feedback (CR4), no-roll (0 RPM +/- 5 RPM) and induced-roll (100 RPM +/- 2 RPM) function (CR5), Tripoli safety compliance (CR6), deliverables (CR9)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Z-axis roll control error (&lt;2°) (ER3), induce roll rate to 100 RPM within 2 s (ER4), control latency (&lt;50 ms) (ER5), reliability (ER7)</a:t>
            </a:r>
            <a:endParaRPr b="1"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0" l="20000" r="0" t="0"/>
          <a:stretch/>
        </p:blipFill>
        <p:spPr>
          <a:xfrm>
            <a:off x="4995395" y="1238512"/>
            <a:ext cx="4148606" cy="36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2"/>
          <p:cNvCxnSpPr/>
          <p:nvPr/>
        </p:nvCxnSpPr>
        <p:spPr>
          <a:xfrm flipH="1">
            <a:off x="4995400" y="2042413"/>
            <a:ext cx="13200" cy="20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2"/>
          <p:cNvSpPr txBox="1"/>
          <p:nvPr/>
        </p:nvSpPr>
        <p:spPr>
          <a:xfrm>
            <a:off x="1746150" y="1555800"/>
            <a:ext cx="676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0000"/>
                </a:solidFill>
              </a:rPr>
              <a:t>FAILED </a:t>
            </a:r>
            <a:endParaRPr b="1" sz="12000">
              <a:solidFill>
                <a:srgbClr val="FF0000"/>
              </a:solidFill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7619700" y="46917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R 19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200">
                <a:latin typeface="IBM Plex Serif"/>
                <a:ea typeface="IBM Plex Serif"/>
                <a:cs typeface="IBM Plex Serif"/>
                <a:sym typeface="IBM Plex Serif"/>
              </a:rPr>
              <a:t>Design Requirements Summary</a:t>
            </a:r>
            <a:endParaRPr sz="32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25050" y="1082725"/>
            <a:ext cx="83478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i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Active Rocket Controls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project seeks to develop a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level 1 rocket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that has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control over the z-axis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through a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&lt;2 ms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Arduino-based flight computer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that can sense and record flight data for this axis adherence, maintaining roll error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sub-2°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It must comply with Tripoli safety standards via a preflight sheet and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RockSim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validation before launch,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being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able to withstand aerodynamic and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inertial load &gt; 100 N. 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must stay in a budget of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$2,000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have at least </a:t>
            </a: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50% of components be custom-made</a:t>
            </a: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(3D-printed). 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930800" y="4529625"/>
            <a:ext cx="12132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R  2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Customer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Requirements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aphicFrame>
        <p:nvGraphicFramePr>
          <p:cNvPr id="253" name="Google Shape;253;p33"/>
          <p:cNvGraphicFramePr/>
          <p:nvPr/>
        </p:nvGraphicFramePr>
        <p:xfrm>
          <a:off x="685050" y="142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{AE7CE5C1-C2A7-4269-A8E6-B2DFE88104DC}</a:tableStyleId>
              </a:tblPr>
              <a:tblGrid>
                <a:gridCol w="2742600"/>
                <a:gridCol w="2742600"/>
                <a:gridCol w="2742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Customer Requirement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Met (y/n)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Client Acceptable (y/n)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CR1. Dynamic Z-Axis Control: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System controls rocket roll axis during flight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CR2.Fits in 2.5–4 in Rocket Body: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All components integrate within body diameter constraint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CR3.Demo Launch: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System demonstrates functionality during scheduled flight test phases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CR4. Sensor Feedback: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Arduino-based control system records flight data from onboard sensors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CR5. No-Roll and Induced-Roll Modes: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The system can both induce roll and maintain a stabilized no-roll state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54" name="Google Shape;254;p33"/>
          <p:cNvSpPr txBox="1"/>
          <p:nvPr/>
        </p:nvSpPr>
        <p:spPr>
          <a:xfrm>
            <a:off x="7619700" y="46917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Emilio H 20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Customer Requirements Cont.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aphicFrame>
        <p:nvGraphicFramePr>
          <p:cNvPr id="262" name="Google Shape;262;p34"/>
          <p:cNvGraphicFramePr/>
          <p:nvPr/>
        </p:nvGraphicFramePr>
        <p:xfrm>
          <a:off x="625050" y="917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{AE7CE5C1-C2A7-4269-A8E6-B2DFE88104DC}</a:tableStyleId>
              </a:tblPr>
              <a:tblGrid>
                <a:gridCol w="5849675"/>
                <a:gridCol w="939025"/>
                <a:gridCol w="1098000"/>
              </a:tblGrid>
              <a:tr h="6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Customer Requirement</a:t>
                      </a:r>
                      <a:endParaRPr b="1" sz="2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Met (y/n)</a:t>
                      </a:r>
                      <a:endParaRPr b="1" sz="12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Client Acceptable (y/n)</a:t>
                      </a:r>
                      <a:endParaRPr b="1" sz="12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CR6. Tripoli Safety Compliance:</a:t>
                      </a:r>
                      <a:r>
                        <a:rPr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Design adheres to Tripoli safety standards and procedures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CR7.  Cost-Effective Solution:</a:t>
                      </a:r>
                      <a:r>
                        <a:rPr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System remains within the maximum project budget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</a:tr>
              <a:tr h="88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CR8. 3D Printed Components:</a:t>
                      </a:r>
                      <a:r>
                        <a:rPr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At least 50% of system components are manufactured using 3D printing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</a:tr>
              <a:tr h="88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CR9.  Deliverables: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Final design documentation, test data, and verification reports are completed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3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3" name="Google Shape;263;p34"/>
          <p:cNvSpPr txBox="1"/>
          <p:nvPr/>
        </p:nvSpPr>
        <p:spPr>
          <a:xfrm>
            <a:off x="7595550" y="46991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AJ G 21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625050" y="313275"/>
            <a:ext cx="83478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Engineering Requirements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aphicFrame>
        <p:nvGraphicFramePr>
          <p:cNvPr id="271" name="Google Shape;271;p35"/>
          <p:cNvGraphicFramePr/>
          <p:nvPr/>
        </p:nvGraphicFramePr>
        <p:xfrm>
          <a:off x="407175" y="84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{AE7CE5C1-C2A7-4269-A8E6-B2DFE88104DC}</a:tableStyleId>
              </a:tblPr>
              <a:tblGrid>
                <a:gridCol w="2665725"/>
                <a:gridCol w="960175"/>
                <a:gridCol w="985425"/>
                <a:gridCol w="1389700"/>
                <a:gridCol w="960175"/>
                <a:gridCol w="16044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Engineering Requirement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Target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Tolerance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Measured/calc. Value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ER Met (y/n)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Customer Acceptable (y/n)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1. Weight Constraint:</a:t>
                      </a: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The total rocket system must not exceed 10lb to ensure flight stability and compatibility with flight vehicles.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&lt;10 lbs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7.7 lbs with Motor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6.64 lbs without Motor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2. Constrained Diameter: </a:t>
                      </a: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systems must fit into a 2.5 in - 4 in rocket tube diameter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2.5 in - 4 in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3.125in OD.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 in ID.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3. Z-Axis Roll Control Error:</a:t>
                      </a: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The roll orientation error must remain below 2° during active control.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&lt;2°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±0.5°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4. Induce Roll Rate:</a:t>
                      </a: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System must induce and damp roll to 100 RPM within 2 s and then stop rotation. (0-100 RPM)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100 RPM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≤ 2 s 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 10 RPM, ± 0.2 s 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72" name="Google Shape;272;p35"/>
          <p:cNvSpPr txBox="1"/>
          <p:nvPr/>
        </p:nvSpPr>
        <p:spPr>
          <a:xfrm>
            <a:off x="7619700" y="4691775"/>
            <a:ext cx="152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 B 22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36"/>
          <p:cNvGraphicFramePr/>
          <p:nvPr/>
        </p:nvGraphicFramePr>
        <p:xfrm>
          <a:off x="625050" y="8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{AE7CE5C1-C2A7-4269-A8E6-B2DFE88104DC}</a:tableStyleId>
              </a:tblPr>
              <a:tblGrid>
                <a:gridCol w="2597900"/>
                <a:gridCol w="935750"/>
                <a:gridCol w="960375"/>
                <a:gridCol w="1354350"/>
                <a:gridCol w="935750"/>
                <a:gridCol w="15636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Engineering Requirement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Target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Tolerance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Measured/calc. Value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ER Met (y/n)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Customer Acceptable (y/n)</a:t>
                      </a:r>
                      <a:endParaRPr b="1" sz="11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5. Control Latency: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Control loop latency must be under 50 ms to ensure reliable control over the rocket control system. 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&lt;50 ms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 5 ms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3-5 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6. Dynamic loading capacity: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The system must handle aerodynamic and inertial loading of at least 70 lbf.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≥ 70 lbf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 5 lbf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380 lbf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7. Reliability: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The control system must achieve at least 99% operational reliability during test launches.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≥ 99%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 1%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100%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8. Cost Constraint: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Total system cost should not exceed $2,000.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 $2,000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$0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$ 1,307.89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 9. Custom Part Integration:</a:t>
                      </a: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At least 50% of system components must be custom-fabricated or 3D printed.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≥ 50%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± 5%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100%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b="1"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9" name="Google Shape;279;p36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Engineering Requirements Cont.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7619700" y="4691775"/>
            <a:ext cx="152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R 23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QFD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563" y="149625"/>
            <a:ext cx="5202775" cy="48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 txBox="1"/>
          <p:nvPr/>
        </p:nvSpPr>
        <p:spPr>
          <a:xfrm>
            <a:off x="7766700" y="4797300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Chyler B 24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Gantt Chart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7883475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Henry B 25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913" y="1032438"/>
            <a:ext cx="6440076" cy="34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 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3 - PID Spin Test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3">
            <a:alphaModFix/>
          </a:blip>
          <a:srcRect b="0" l="0" r="0" t="16451"/>
          <a:stretch/>
        </p:blipFill>
        <p:spPr>
          <a:xfrm>
            <a:off x="394125" y="2129800"/>
            <a:ext cx="5634723" cy="28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/>
          <p:nvPr/>
        </p:nvSpPr>
        <p:spPr>
          <a:xfrm>
            <a:off x="7883475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Emilio H 9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2744786" y="1600900"/>
            <a:ext cx="29511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 error ± 2 deg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200">
                <a:latin typeface="IBM Plex Serif"/>
                <a:ea typeface="IBM Plex Serif"/>
                <a:cs typeface="IBM Plex Serif"/>
                <a:sym typeface="IBM Plex Serif"/>
              </a:rPr>
              <a:t>Design Requirements Summary</a:t>
            </a:r>
            <a:endParaRPr sz="32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930800" y="4529625"/>
            <a:ext cx="12132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R  3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25050" y="910750"/>
            <a:ext cx="39192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CR1: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Control rocket roll about the z-axis in flight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CR2: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Fit all components in a 2.5–4 in body tube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CR3: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Complete demo flights by Jan 2026 and Mar 2026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CR4: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Use Arduino-based control with flight data sensing/logging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CR5: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Provide both induced-roll and no-roll stabilization modes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CR6: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Meet Tripoli safety standards and preflight validation requirements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CR7: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Compare 3 control concepts and stay under $2,000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CR8: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Manufacture at least 50% of the system with 3D-printed parts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CR9: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Deliver all required test data, documentation, and verification reports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544250" y="910750"/>
            <a:ext cx="44223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ER1: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Total system weight must be under 10 lb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ER2: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System must fit within a 2.5–4 in diameter tube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ER3: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Roll error must remain below 2°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ER4: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System must induce and damp roll to 100 RPM within 2 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ER5: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Control loop latency must remain under 50 ms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ER6: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Structure must withstand at least 70 lbf loading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ER7: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System reliability must be at least 99% in testing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ER8: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Total cost must not exceed $2,000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ER9: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At least 50% of components must be custom-made or 3D printed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28654" y="0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2600">
                <a:latin typeface="IBM Plex Serif"/>
                <a:ea typeface="IBM Plex Serif"/>
                <a:cs typeface="IBM Plex Serif"/>
                <a:sym typeface="IBM Plex Serif"/>
              </a:rPr>
              <a:t>Top Level Testing Summary</a:t>
            </a:r>
            <a:endParaRPr sz="2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aphicFrame>
        <p:nvGraphicFramePr>
          <p:cNvPr id="93" name="Google Shape;93;p17"/>
          <p:cNvGraphicFramePr/>
          <p:nvPr/>
        </p:nvGraphicFramePr>
        <p:xfrm>
          <a:off x="430600" y="52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{263F9A9F-3494-4F53-908F-0584C0DEEE63}</a:tableStyleId>
              </a:tblPr>
              <a:tblGrid>
                <a:gridCol w="1427225"/>
                <a:gridCol w="751225"/>
                <a:gridCol w="2284125"/>
                <a:gridCol w="2477275"/>
                <a:gridCol w="1602400"/>
              </a:tblGrid>
              <a:tr h="4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Experiment/Test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Date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Relevant DRs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Equipment Needed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Other Factors</a:t>
                      </a:r>
                      <a:endParaRPr b="1" sz="10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Black Powder Amount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28 Feb 2026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CR3 Demo launch phases; CR6 Tripoli safety compliance; ER7 99% reliability; ER8 &lt;$2,000 cost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Black powder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Scale or way to measure powder amount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Weather, safe test area, consistent packing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Fin Stress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17 Apr 2026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CR6 Tripoli safety compliance; CR9 Final deliverables; ER6 &gt;70 lbf load capacity; ER7 99% reliability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Stand Stand, PCB, and Bottle Jack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Load application point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PID Spin Test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18 Apr 2026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CR1 Z-axis roll control; CR4 Arduino control and data logging; CR5 Roll/no-roll modes; ER3 &lt;2° roll error; ER4 100 RPM in 2 s; ER5 &lt;50 ms latency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Car, rocket, test stand , laptop, and camera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Straight &amp; safe road, secure mount, consistent vehicle speed, weather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° Fixed-Fin Spin Validation Launch Test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21 Feb 2026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CR3 Demo launch phases; CR4 Arduino control and data logging; CR6 Tripoli safety compliance; CR9 Final deliverables; ER7 99% reliability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Red rocket prototype, 5° fin configuration, FLT computer, battery launch rail/pad, parachute &amp; recovery system, laptop, assembly tools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Wickenburg weather, transportation, borrowing rocket club launch pad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Spin/No-Spin Launch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~Apr 2026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CR1 Z-axis roll control; CR3 Demo launch phases; CR4 Arduino control and data logging; CR5 Roll/no-roll modes; CR6 Tripoli safety compliance; CR9 Final deliverables; ER3 &lt;2° roll error; ER4 100 RPM in 2 s; ER5 &lt;50 ms latency; ER7 99% reliability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Final rocket, FLT computer, battery launch rail/pad, parachute &amp; recovery system, laptop, assembly tools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Wickenburg weather, transportation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Measuring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N/A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ER1 &lt;10 lb total weight; ER2 2.5-4 in diameter fit</a:t>
                      </a:r>
                      <a:endParaRPr sz="13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Rocket, weighing scale, CAD data, measuring tape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LOW-LEVEL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Cost &amp; Parts Verification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N/A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ER8 &lt;$2,000 cost; ER9 50% custom/3D-printed parts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BOM, budget table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LOW-LEVEL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1 - Black Powder, Ejection Charge Sizing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160325" y="1143000"/>
            <a:ext cx="69447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What black powder mass reliably achieves separation and parachute deployment for ARC without overpressure damage?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 launch (CR3), Tripoli safety compliance (CR6), cost-effective (CR7)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Reliability (ER7), cost constraint (&lt;$2000 total) (ER8)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Equipment: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black powder, scale, igniter, avionics bay, chute, safety gear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Vars</a:t>
            </a:r>
            <a:endParaRPr b="1" sz="1600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Ind: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BP mass (g)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Ctrl: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avi. bay vol,fit, shear pin amount, packing method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Dep: </a:t>
            </a:r>
            <a:r>
              <a:rPr lang="en"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separation success, time of separation, dmg., cost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930800" y="4529625"/>
            <a:ext cx="12132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AJ G 5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1 - Black Powder, Ejection Charge Sizing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930800" y="4529625"/>
            <a:ext cx="12132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AJ G 6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1" name="Google Shape;111;p19" title="Working BP Te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911" y="1082725"/>
            <a:ext cx="2158088" cy="383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</a:t>
            </a: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 1 - Black Powder, Ejection Charge Sizing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28" y="1236475"/>
            <a:ext cx="7453848" cy="528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20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{263F9A9F-3494-4F53-908F-0584C0DEEE63}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Trial (g)</a:t>
                      </a:r>
                      <a:endParaRPr b="1" sz="16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Successful Event (y/n)</a:t>
                      </a:r>
                      <a:endParaRPr b="1" sz="16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h (ft)</a:t>
                      </a:r>
                      <a:endParaRPr b="1" sz="16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0.5 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N/A (0)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1.0 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N/A (0)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1.5 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10.7</a:t>
                      </a:r>
                      <a:endParaRPr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erif"/>
                          <a:ea typeface="IBM Plex Serif"/>
                          <a:cs typeface="IBM Plex Serif"/>
                          <a:sym typeface="IBM Plex Serif"/>
                        </a:rPr>
                        <a:t>Reliability:</a:t>
                      </a:r>
                      <a:endParaRPr b="1" sz="1600">
                        <a:latin typeface="IBM Plex Serif"/>
                        <a:ea typeface="IBM Plex Serif"/>
                        <a:cs typeface="IBM Plex Serif"/>
                        <a:sym typeface="IBM Plex Serif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100%</a:t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21" name="Google Shape;121;p20"/>
          <p:cNvSpPr txBox="1"/>
          <p:nvPr/>
        </p:nvSpPr>
        <p:spPr>
          <a:xfrm>
            <a:off x="955525" y="4307886"/>
            <a:ext cx="6989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Cost was &lt;$2,000 as no modifications had to be made, nor was there a significant loss in our powder supply</a:t>
            </a:r>
            <a:endParaRPr b="1" sz="1800">
              <a:solidFill>
                <a:srgbClr val="6AA84F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883475" y="4632475"/>
            <a:ext cx="12132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AJ G 7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Test 2 - Fin Stress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25050" y="1082725"/>
            <a:ext cx="8347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625050" y="969725"/>
            <a:ext cx="52209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Overview:</a:t>
            </a:r>
            <a:endParaRPr b="1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Can the fin structure and mounting system withstand aero.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nd inertial loading without structural failure?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CR: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Tripoli safety compliance (CR6), deliverables (CR9)</a:t>
            </a:r>
            <a:b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ER: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loading capacity (≥ 70 lbf) (ER6), reliability (ER7)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Equipment: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500kg compressive load cell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test stand, bottle Jack, and Arduino Microcontroller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Vars</a:t>
            </a:r>
            <a:endParaRPr b="1" u="sng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Ind: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 (N)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Ctrl: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load app. Pt., fin angle, mounting hardware, print orientation, fixture stability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Dep: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deflection, permanent deformation, cracking or struct. failure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7883475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Chyler B 8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775" y="1082725"/>
            <a:ext cx="2626275" cy="270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625054" y="3132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3600">
                <a:latin typeface="IBM Plex Serif"/>
                <a:ea typeface="IBM Plex Serif"/>
                <a:cs typeface="IBM Plex Serif"/>
                <a:sym typeface="IBM Plex Serif"/>
              </a:rPr>
              <a:t>Results 2 - Fin Stress</a:t>
            </a:r>
            <a:endParaRPr sz="36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091575" y="4341625"/>
            <a:ext cx="310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883475" y="4632475"/>
            <a:ext cx="13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Chyler B 9</a:t>
            </a:r>
            <a:endParaRPr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1" name="Google Shape;141;p22" title="video-20260417-214235-020eba81 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575" y="884650"/>
            <a:ext cx="1796990" cy="31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850" y="884650"/>
            <a:ext cx="3768949" cy="22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1119550" y="3285450"/>
            <a:ext cx="3695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Max Force: Carbon Rod = 382.8 lb No Rod = 380.1 lb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4700" y="3765700"/>
            <a:ext cx="20002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