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e2a0f3cff_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e2a0f3cff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e2a0f3cff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e2a0f3cff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6f75fce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c6f75fce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e2a0f3cff_3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e2a0f3cff_3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e10cb0dfb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e10cb0dfb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e2a0f3cf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e2a0f3cf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6f75fce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6f75fce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e10cb0dfb_5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e10cb0dfb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f75fc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f75fc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e10cb0dfb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e10cb0df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e10cb0df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e10cb0df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e2a0f3cff_1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e2a0f3cff_1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 the project is Automatic Lego sorting machine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This textbook is a good reference for helping in building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the project because it has lot of details regarding the materials, springs, and gears, which can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help in the project. As the project will sort the Legos so materials will help in understanding the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best materials for the Legos and identify the stress, materials can bear which are perfect to use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for Legos, springs will use to move the Legos from one place to another place, gears will also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help in moving the Legos for sorting them.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In materials, material strength and stiffness is useful to select the best material for the Lego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because the Legos must be strong enough to bear any external force or if drop down then don’t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/>
              <a:t>get broken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e2a0f3cff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e2a0f3cff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6f75fceb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6f75fce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e10cb0dfb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e10cb0dfb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12.png"/><Relationship Id="rId6" Type="http://schemas.openxmlformats.org/officeDocument/2006/relationships/image" Target="../media/image5.jpg"/><Relationship Id="rId7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0" y="296125"/>
            <a:ext cx="5783400" cy="171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alibri"/>
                <a:ea typeface="Calibri"/>
                <a:cs typeface="Calibri"/>
                <a:sym typeface="Calibri"/>
              </a:rPr>
              <a:t>Team 1: Automatic Lego Sorting Machine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25500" y="2965600"/>
            <a:ext cx="4703100" cy="1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Team Members: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Abdullah, Fahad , Sultan, Abdulaziz and Husain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Roles: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Alternating roles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8809475" y="4719450"/>
            <a:ext cx="2709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7742100" y="4795975"/>
            <a:ext cx="11274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Customer Requirements          Engineering Requirements </a:t>
            </a:r>
            <a:r>
              <a:rPr lang="en"/>
              <a:t> </a:t>
            </a:r>
            <a:endParaRPr/>
          </a:p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387900" y="1533175"/>
            <a:ext cx="2646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Safe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Portable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Durable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Light wight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Affordable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Warranty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Separate</a:t>
            </a:r>
            <a:r>
              <a:rPr lang="en"/>
              <a:t> non-lego</a:t>
            </a:r>
            <a:endParaRPr/>
          </a:p>
        </p:txBody>
      </p:sp>
      <p:sp>
        <p:nvSpPr>
          <p:cNvPr id="173" name="Google Shape;173;p22"/>
          <p:cNvSpPr txBox="1"/>
          <p:nvPr/>
        </p:nvSpPr>
        <p:spPr>
          <a:xfrm>
            <a:off x="4729750" y="1533175"/>
            <a:ext cx="4231800" cy="29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Easy to carry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House 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friendly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Fit normal 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desktop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Run on normal power source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Separate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lego by 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weight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or size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Scanning sensor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Dvice last for at least three years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Good legos load amount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7123000" y="4624825"/>
            <a:ext cx="17754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Husain Alkandari 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2"/>
          <p:cNvSpPr txBox="1"/>
          <p:nvPr>
            <p:ph idx="12" type="sldNum"/>
          </p:nvPr>
        </p:nvSpPr>
        <p:spPr>
          <a:xfrm>
            <a:off x="8412858" y="46375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title"/>
          </p:nvPr>
        </p:nvSpPr>
        <p:spPr>
          <a:xfrm>
            <a:off x="325300" y="4267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HoQ:</a:t>
            </a:r>
            <a:endParaRPr b="1"/>
          </a:p>
        </p:txBody>
      </p:sp>
      <p:sp>
        <p:nvSpPr>
          <p:cNvPr id="181" name="Google Shape;181;p23"/>
          <p:cNvSpPr txBox="1"/>
          <p:nvPr>
            <p:ph idx="1" type="body"/>
          </p:nvPr>
        </p:nvSpPr>
        <p:spPr>
          <a:xfrm>
            <a:off x="325300" y="1489825"/>
            <a:ext cx="23094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2000"/>
              <a:t>ATI</a:t>
            </a:r>
            <a:r>
              <a:rPr b="1" lang="en"/>
              <a:t>:</a:t>
            </a:r>
            <a:endParaRPr b="1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Sort by size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Size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Safety</a:t>
            </a:r>
            <a:endParaRPr sz="1800"/>
          </a:p>
        </p:txBody>
      </p:sp>
      <p:sp>
        <p:nvSpPr>
          <p:cNvPr id="182" name="Google Shape;182;p23"/>
          <p:cNvSpPr txBox="1"/>
          <p:nvPr/>
        </p:nvSpPr>
        <p:spPr>
          <a:xfrm>
            <a:off x="7117100" y="4688400"/>
            <a:ext cx="2152800" cy="2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Husain Alkandari 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4" name="Google Shape;1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450" y="728774"/>
            <a:ext cx="6019976" cy="395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type="title"/>
          </p:nvPr>
        </p:nvSpPr>
        <p:spPr>
          <a:xfrm>
            <a:off x="265500" y="1818600"/>
            <a:ext cx="4045200" cy="150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 </a:t>
            </a:r>
            <a:endParaRPr/>
          </a:p>
        </p:txBody>
      </p:sp>
      <p:sp>
        <p:nvSpPr>
          <p:cNvPr id="190" name="Google Shape;190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Concept generation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Project Evaluation</a:t>
            </a:r>
            <a:endParaRPr/>
          </a:p>
        </p:txBody>
      </p:sp>
      <p:sp>
        <p:nvSpPr>
          <p:cNvPr id="191" name="Google Shape;191;p24"/>
          <p:cNvSpPr txBox="1"/>
          <p:nvPr/>
        </p:nvSpPr>
        <p:spPr>
          <a:xfrm>
            <a:off x="6999300" y="4663225"/>
            <a:ext cx="17772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Husain Alkandari 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title"/>
          </p:nvPr>
        </p:nvSpPr>
        <p:spPr>
          <a:xfrm>
            <a:off x="335575" y="1545425"/>
            <a:ext cx="4045200" cy="141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98" name="Google Shape;198;p25"/>
          <p:cNvSpPr txBox="1"/>
          <p:nvPr>
            <p:ph idx="2" type="body"/>
          </p:nvPr>
        </p:nvSpPr>
        <p:spPr>
          <a:xfrm>
            <a:off x="4995550" y="1224925"/>
            <a:ext cx="3837000" cy="3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 Summary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Knowledge achieved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25"/>
          <p:cNvSpPr txBox="1"/>
          <p:nvPr/>
        </p:nvSpPr>
        <p:spPr>
          <a:xfrm>
            <a:off x="6281875" y="4663225"/>
            <a:ext cx="26628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Abdulaziz Almaimony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type="title"/>
          </p:nvPr>
        </p:nvSpPr>
        <p:spPr>
          <a:xfrm>
            <a:off x="387900" y="1325800"/>
            <a:ext cx="8368200" cy="361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[1] Pymnts, “Everything Is Not Awesome As LEGO Sales Decline,” PYMNTS.com, 08-Mar-2018. [Online]. Available: https://www.pymnts.com/news/retail/2018/lego-toys-r-us-toy-industry-sales/. [Accessed: 02-Feb-2019].</a:t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[2] Martin, Fred G. "The art of LEGO design." </a:t>
            </a:r>
            <a:r>
              <a:rPr i="1"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Robotics Practitioner: The Journal for Robot Builders</a:t>
            </a: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1.2 (1995): 1-19. </a:t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[3] Lombard, Matt R. </a:t>
            </a:r>
            <a:r>
              <a:rPr i="1"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SolidWorks 2011 Assemblies Bible</a:t>
            </a: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1st ed. Indianapolis, Ind.: Wiley, 2011. Bible. Web.</a:t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[4]  Mampe, John J., and Oscar L. Avant. "Remote video scanning automated sorting system." U.S. Patent No. 4,992,649. 12 Feb. 1991.</a:t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[5] “LEGO City Great Vehicles Diving Yacht 60221 Building Kit , New 2019 (148 Piece),” Amazon. [Online]. Available: https://www.amazon.com/LEGO-Great-Vehicles-Diving-Building/dp/B07GVYMLWJ/ref=sr_1_1_sspa?s=toys-and-games&amp;ie=UTF8&amp;qid=1549332661&amp;sr=1-1-spons&amp;keywords=LEGO&amp;psc=1. [Accessed: 05-Feb-2019].</a:t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[6]R. G. Budynas, J. K. Nisbett, “Mechanical Engineering Design”, 9</a:t>
            </a:r>
            <a:r>
              <a:rPr baseline="30000"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Edition, by Shigley</a:t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[7]E. Frank, N. Siegfried, “Proximity Sensor”, published by FESTO, 2003, Germany 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207" name="Google Shape;20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26"/>
          <p:cNvSpPr txBox="1"/>
          <p:nvPr/>
        </p:nvSpPr>
        <p:spPr>
          <a:xfrm>
            <a:off x="438325" y="531400"/>
            <a:ext cx="30000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References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</a:t>
            </a:r>
            <a:endParaRPr/>
          </a:p>
        </p:txBody>
      </p:sp>
      <p:sp>
        <p:nvSpPr>
          <p:cNvPr id="214" name="Google Shape;214;p27"/>
          <p:cNvSpPr txBox="1"/>
          <p:nvPr>
            <p:ph idx="1" type="body"/>
          </p:nvPr>
        </p:nvSpPr>
        <p:spPr>
          <a:xfrm>
            <a:off x="387900" y="1482974"/>
            <a:ext cx="8368200" cy="3078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[8]J. Mattheij, “How I Built an AI to Sort 2 Tons of Lego Pieces,” </a:t>
            </a:r>
            <a:r>
              <a:rPr i="1"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IEEE Spectrum: Technology, Engineering, and Science News</a:t>
            </a: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23-Jun-2017. [Online]. Available: https://spectrum.ieee.org/geek-life/hands-on/how-i-built-an-ai-to-sort-2-tons-of-lego-pieces. [Accessed: 05-Feb-2019].</a:t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[9]</a:t>
            </a: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“CanaKit Raspberry Pi 3 B (B Plus) Ultimate Starter Kit (32 GB Edition, Clear Case),” Amazon. [Online]. Available: https://www.amazon.com/CanaKit-Raspberry-Ultimate-Starter-Clear/dp/B07BC567TW/ref=sr_1_1_sspa?s=toys-and-games&amp;ie=UTF8&amp;qid=1549332808&amp;sr=1-1-spons&amp;keywords=raspberry pi&amp;psc=1&amp;smid=A30ZYR2W3VAJ0A. [Accessed: 05-Feb-2019].  </a:t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Questions?</a:t>
            </a:r>
            <a:endParaRPr/>
          </a:p>
        </p:txBody>
      </p:sp>
      <p:sp>
        <p:nvSpPr>
          <p:cNvPr id="221" name="Google Shape;22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-855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>
            <p:ph idx="4294967295" type="title"/>
          </p:nvPr>
        </p:nvSpPr>
        <p:spPr>
          <a:xfrm>
            <a:off x="311700" y="29665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Team </a:t>
            </a:r>
            <a:r>
              <a:rPr lang="en">
                <a:solidFill>
                  <a:schemeClr val="accent1"/>
                </a:solidFill>
              </a:rPr>
              <a:t>Members</a:t>
            </a:r>
            <a:r>
              <a:rPr lang="en">
                <a:solidFill>
                  <a:schemeClr val="accent1"/>
                </a:solidFill>
              </a:rPr>
              <a:t>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4" name="Google Shape;74;p14"/>
          <p:cNvSpPr txBox="1"/>
          <p:nvPr>
            <p:ph idx="4294967295" type="body"/>
          </p:nvPr>
        </p:nvSpPr>
        <p:spPr>
          <a:xfrm>
            <a:off x="-271325" y="3096025"/>
            <a:ext cx="17178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 Fahad Alotaibi</a:t>
            </a:r>
            <a:endParaRPr sz="15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" name="Google Shape;75;p14"/>
          <p:cNvCxnSpPr/>
          <p:nvPr/>
        </p:nvCxnSpPr>
        <p:spPr>
          <a:xfrm>
            <a:off x="452125" y="348957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14"/>
          <p:cNvSpPr txBox="1"/>
          <p:nvPr>
            <p:ph idx="4294967295" type="body"/>
          </p:nvPr>
        </p:nvSpPr>
        <p:spPr>
          <a:xfrm>
            <a:off x="96638" y="3489575"/>
            <a:ext cx="15039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Fahad is the team’s client contact. He has good skills in organizing group work.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4"/>
          <p:cNvSpPr txBox="1"/>
          <p:nvPr>
            <p:ph idx="4294967295" type="body"/>
          </p:nvPr>
        </p:nvSpPr>
        <p:spPr>
          <a:xfrm>
            <a:off x="1503900" y="3096013"/>
            <a:ext cx="22536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Abdullah Almutairi</a:t>
            </a:r>
            <a:endParaRPr sz="15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" name="Google Shape;78;p14"/>
          <p:cNvCxnSpPr/>
          <p:nvPr/>
        </p:nvCxnSpPr>
        <p:spPr>
          <a:xfrm>
            <a:off x="2249325" y="348957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" name="Google Shape;79;p14"/>
          <p:cNvSpPr txBox="1"/>
          <p:nvPr>
            <p:ph idx="4294967295" type="body"/>
          </p:nvPr>
        </p:nvSpPr>
        <p:spPr>
          <a:xfrm>
            <a:off x="1446476" y="3489575"/>
            <a:ext cx="15936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Abdullah is the Budget Holder. He knows where to spend our budget.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4"/>
          <p:cNvSpPr txBox="1"/>
          <p:nvPr>
            <p:ph idx="4294967295" type="body"/>
          </p:nvPr>
        </p:nvSpPr>
        <p:spPr>
          <a:xfrm>
            <a:off x="3376192" y="3096037"/>
            <a:ext cx="21774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" sz="1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Sultan Alharbi </a:t>
            </a:r>
            <a:endParaRPr sz="15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" name="Google Shape;81;p14"/>
          <p:cNvCxnSpPr/>
          <p:nvPr/>
        </p:nvCxnSpPr>
        <p:spPr>
          <a:xfrm>
            <a:off x="4014650" y="349027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p14"/>
          <p:cNvSpPr txBox="1"/>
          <p:nvPr>
            <p:ph idx="4294967295" type="body"/>
          </p:nvPr>
        </p:nvSpPr>
        <p:spPr>
          <a:xfrm>
            <a:off x="2951575" y="3489575"/>
            <a:ext cx="2253600" cy="13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ultan is the team manager. He is a great in communication with people and he has a decent background with designing.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4"/>
          <p:cNvSpPr txBox="1"/>
          <p:nvPr>
            <p:ph idx="4294967295" type="body"/>
          </p:nvPr>
        </p:nvSpPr>
        <p:spPr>
          <a:xfrm>
            <a:off x="5295250" y="3096013"/>
            <a:ext cx="18207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Husain Alkandari</a:t>
            </a:r>
            <a:endParaRPr sz="15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14"/>
          <p:cNvCxnSpPr/>
          <p:nvPr/>
        </p:nvCxnSpPr>
        <p:spPr>
          <a:xfrm>
            <a:off x="5889700" y="3485075"/>
            <a:ext cx="275100" cy="9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14"/>
          <p:cNvSpPr txBox="1"/>
          <p:nvPr>
            <p:ph idx="4294967295" type="body"/>
          </p:nvPr>
        </p:nvSpPr>
        <p:spPr>
          <a:xfrm>
            <a:off x="5116895" y="3489586"/>
            <a:ext cx="21774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Husain is the team secretary/document manager. He     has good skill in thinking out of the box with good editing skills.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7200400" y="4626750"/>
            <a:ext cx="16443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Fahad Alotaibi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50" y="1196575"/>
            <a:ext cx="1420513" cy="173302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/>
        </p:nvSpPr>
        <p:spPr>
          <a:xfrm>
            <a:off x="7024475" y="3096025"/>
            <a:ext cx="18951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Abdulaziz Almaimony</a:t>
            </a:r>
            <a:endParaRPr sz="15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" name="Google Shape;89;p14"/>
          <p:cNvCxnSpPr/>
          <p:nvPr/>
        </p:nvCxnSpPr>
        <p:spPr>
          <a:xfrm>
            <a:off x="7971950" y="349027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14"/>
          <p:cNvSpPr txBox="1"/>
          <p:nvPr/>
        </p:nvSpPr>
        <p:spPr>
          <a:xfrm>
            <a:off x="7285250" y="3536225"/>
            <a:ext cx="1644300" cy="12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Abdulaziz is the team 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website developer. He has a great knowledge of the computer skills.  </a:t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9612" y="1185175"/>
            <a:ext cx="1503876" cy="173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1675" y="965750"/>
            <a:ext cx="18207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8587" y="1208987"/>
            <a:ext cx="1332374" cy="170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7">
            <a:alphaModFix/>
          </a:blip>
          <a:srcRect b="0" l="13308" r="13608" t="5195"/>
          <a:stretch/>
        </p:blipFill>
        <p:spPr>
          <a:xfrm>
            <a:off x="3381325" y="1185175"/>
            <a:ext cx="1644298" cy="17330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Calibri"/>
                <a:ea typeface="Calibri"/>
                <a:cs typeface="Calibri"/>
                <a:sym typeface="Calibri"/>
              </a:rPr>
              <a:t>Project </a:t>
            </a:r>
            <a:r>
              <a:rPr b="1" lang="en" sz="2800">
                <a:latin typeface="Calibri"/>
                <a:ea typeface="Calibri"/>
                <a:cs typeface="Calibri"/>
                <a:sym typeface="Calibri"/>
              </a:rPr>
              <a:t>Description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387900" y="15887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The Goal: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Sorting lego by size and functionality. 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Constrains: 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Device size ( fits on classroom table)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Finance ($500 USD)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Lifespan ( last for 3 years)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Objectives: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Performance (99%)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Aesthetics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7215125" y="4619750"/>
            <a:ext cx="1614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Fahad Alotaibi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0175" y="1588800"/>
            <a:ext cx="2961474" cy="21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5909863" y="3766125"/>
            <a:ext cx="23325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b="1"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1:</a:t>
            </a:r>
            <a:r>
              <a:rPr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Lego [1]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Calibri"/>
                <a:ea typeface="Calibri"/>
                <a:cs typeface="Calibri"/>
                <a:sym typeface="Calibri"/>
              </a:rPr>
              <a:t>Customer Background and Description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387900" y="1600575"/>
            <a:ext cx="8368200" cy="34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Client, Stakeholder and </a:t>
            </a: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sponsor</a:t>
            </a: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: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Client: Dr. Willy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Stakeholders: Parents, C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hildren and NAU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Sponsor: NAU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Importance</a:t>
            </a: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 of the </a:t>
            </a: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Time.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Effort.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7219125" y="4600250"/>
            <a:ext cx="16443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Fahad Alotaibi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Calibri"/>
                <a:ea typeface="Calibri"/>
                <a:cs typeface="Calibri"/>
                <a:sym typeface="Calibri"/>
              </a:rPr>
              <a:t>Research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The Art of LEGO[2]: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Sizes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Shapes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Solid Work[3]: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Drowing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Scanning </a:t>
            </a: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automated</a:t>
            </a: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 Sorting System[4]: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Learn and more understanding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                                          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6651875" y="4596475"/>
            <a:ext cx="21453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Abdullah Almutairi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387900" y="5247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Calibri"/>
                <a:ea typeface="Calibri"/>
                <a:cs typeface="Calibri"/>
                <a:sym typeface="Calibri"/>
              </a:rPr>
              <a:t>Research</a:t>
            </a:r>
            <a:endParaRPr/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387900" y="13642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Mechanical Engineering Design[6]: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Choosing the best materials 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Knowing the property 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Proximity Sensors[7]: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Leaser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Picture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Weight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18"/>
          <p:cNvSpPr txBox="1"/>
          <p:nvPr/>
        </p:nvSpPr>
        <p:spPr>
          <a:xfrm>
            <a:off x="6232475" y="4596475"/>
            <a:ext cx="25647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Abdulaziz Almaimony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196125" y="4306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800">
                <a:latin typeface="Calibri"/>
                <a:ea typeface="Calibri"/>
                <a:cs typeface="Calibri"/>
                <a:sym typeface="Calibri"/>
              </a:rPr>
              <a:t>State of the Art Review</a:t>
            </a:r>
            <a:endParaRPr b="1"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0" y="1230025"/>
            <a:ext cx="5159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/>
              <a:t>How I Built an Artificial Intelligence to Sort 2 Tons of Lego Pieces</a:t>
            </a:r>
            <a:endParaRPr b="1"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software that is able to reliably classify across the entire range of parts in the market.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Making sure the pictures were </a:t>
            </a:r>
            <a:r>
              <a:rPr lang="en"/>
              <a:t>correctly</a:t>
            </a:r>
            <a:r>
              <a:rPr lang="en"/>
              <a:t> labeled.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Store 90% of the </a:t>
            </a:r>
            <a:r>
              <a:rPr lang="en"/>
              <a:t>correctly labeled.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  <p:sp>
        <p:nvSpPr>
          <p:cNvPr id="136" name="Google Shape;136;p19"/>
          <p:cNvSpPr txBox="1"/>
          <p:nvPr/>
        </p:nvSpPr>
        <p:spPr>
          <a:xfrm>
            <a:off x="7178900" y="4635825"/>
            <a:ext cx="224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Sultan Alharbi 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b="2569" l="0" r="0" t="-2570"/>
          <a:stretch/>
        </p:blipFill>
        <p:spPr>
          <a:xfrm>
            <a:off x="3970338" y="2824363"/>
            <a:ext cx="2400325" cy="163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0250" y="2858150"/>
            <a:ext cx="2538000" cy="159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3150" y="863575"/>
            <a:ext cx="2512200" cy="15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6202078" y="4350000"/>
            <a:ext cx="28494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b="1" lang="en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3:</a:t>
            </a:r>
            <a:r>
              <a:rPr lang="en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</a:t>
            </a:r>
            <a:r>
              <a:rPr lang="en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agnifying camera </a:t>
            </a:r>
            <a:r>
              <a:rPr lang="en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[8]</a:t>
            </a: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6174154" y="2359500"/>
            <a:ext cx="31302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b="1" lang="en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2: </a:t>
            </a:r>
            <a:r>
              <a:rPr lang="en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 for identification [8]</a:t>
            </a: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3901501" y="4350000"/>
            <a:ext cx="25380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b="1" lang="en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4:</a:t>
            </a:r>
            <a:r>
              <a:rPr lang="en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</a:t>
            </a:r>
            <a:r>
              <a:rPr lang="en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onveyor</a:t>
            </a:r>
            <a:r>
              <a:rPr lang="en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belt [8]</a:t>
            </a: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idx="4294967295" type="title"/>
          </p:nvPr>
        </p:nvSpPr>
        <p:spPr>
          <a:xfrm>
            <a:off x="229800" y="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149" name="Google Shape;149;p20"/>
          <p:cNvSpPr txBox="1"/>
          <p:nvPr>
            <p:ph idx="4294967295" type="body"/>
          </p:nvPr>
        </p:nvSpPr>
        <p:spPr>
          <a:xfrm>
            <a:off x="890675" y="1195201"/>
            <a:ext cx="38532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accent5"/>
              </a:solidFill>
            </a:endParaRPr>
          </a:p>
        </p:txBody>
      </p:sp>
      <p:cxnSp>
        <p:nvCxnSpPr>
          <p:cNvPr id="150" name="Google Shape;150;p20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20"/>
          <p:cNvSpPr txBox="1"/>
          <p:nvPr>
            <p:ph idx="4294967295" type="body"/>
          </p:nvPr>
        </p:nvSpPr>
        <p:spPr>
          <a:xfrm>
            <a:off x="890675" y="1929805"/>
            <a:ext cx="3853200" cy="27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cxnSp>
        <p:nvCxnSpPr>
          <p:cNvPr id="152" name="Google Shape;152;p20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 b="13785" l="0" r="0" t="0"/>
          <a:stretch/>
        </p:blipFill>
        <p:spPr>
          <a:xfrm>
            <a:off x="155850" y="955950"/>
            <a:ext cx="8832298" cy="37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123300" y="623925"/>
            <a:ext cx="30000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1: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Gantt Chart</a:t>
            </a:r>
            <a:endParaRPr sz="1200"/>
          </a:p>
        </p:txBody>
      </p:sp>
      <p:sp>
        <p:nvSpPr>
          <p:cNvPr id="156" name="Google Shape;156;p20"/>
          <p:cNvSpPr txBox="1"/>
          <p:nvPr/>
        </p:nvSpPr>
        <p:spPr>
          <a:xfrm>
            <a:off x="7258200" y="4600825"/>
            <a:ext cx="18858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Sultan Alharbi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Rough </a:t>
            </a:r>
            <a:r>
              <a:rPr lang="en"/>
              <a:t>Budget</a:t>
            </a:r>
            <a:endParaRPr/>
          </a:p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Project budget: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$500 or under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Features</a:t>
            </a: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: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The quality of the parts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                                                                                              </a:t>
            </a:r>
            <a:endParaRPr/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 b="4565" l="0" r="2114" t="-876"/>
          <a:stretch/>
        </p:blipFill>
        <p:spPr>
          <a:xfrm>
            <a:off x="5355700" y="1489825"/>
            <a:ext cx="3229425" cy="293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6904375" y="4663225"/>
            <a:ext cx="25716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Abdullah Almutairi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1"/>
          <p:cNvSpPr txBox="1"/>
          <p:nvPr/>
        </p:nvSpPr>
        <p:spPr>
          <a:xfrm>
            <a:off x="5271813" y="1207000"/>
            <a:ext cx="30000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2: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Rough Budget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