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302" r:id="rId5"/>
    <p:sldId id="259" r:id="rId6"/>
    <p:sldId id="307" r:id="rId7"/>
    <p:sldId id="309" r:id="rId8"/>
    <p:sldId id="332" r:id="rId9"/>
    <p:sldId id="308" r:id="rId10"/>
    <p:sldId id="334" r:id="rId11"/>
    <p:sldId id="310" r:id="rId12"/>
    <p:sldId id="311" r:id="rId13"/>
    <p:sldId id="316" r:id="rId14"/>
    <p:sldId id="317" r:id="rId15"/>
    <p:sldId id="318" r:id="rId16"/>
    <p:sldId id="319" r:id="rId17"/>
    <p:sldId id="312" r:id="rId18"/>
    <p:sldId id="313" r:id="rId19"/>
    <p:sldId id="314" r:id="rId20"/>
    <p:sldId id="328" r:id="rId21"/>
    <p:sldId id="322" r:id="rId22"/>
    <p:sldId id="323" r:id="rId23"/>
    <p:sldId id="336" r:id="rId24"/>
    <p:sldId id="324" r:id="rId25"/>
    <p:sldId id="325" r:id="rId26"/>
    <p:sldId id="326" r:id="rId27"/>
    <p:sldId id="327" r:id="rId28"/>
    <p:sldId id="315" r:id="rId29"/>
    <p:sldId id="303" r:id="rId30"/>
    <p:sldId id="329" r:id="rId31"/>
    <p:sldId id="330" r:id="rId32"/>
    <p:sldId id="333" r:id="rId33"/>
    <p:sldId id="335" r:id="rId34"/>
    <p:sldId id="272" r:id="rId35"/>
    <p:sldId id="270" r:id="rId36"/>
    <p:sldId id="305" r:id="rId37"/>
    <p:sldId id="321" r:id="rId38"/>
    <p:sldId id="33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4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FAC25-2E63-45CB-9D21-931E50C02516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EE712-A807-4CDF-942D-2700E45CA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76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EE712-A807-4CDF-942D-2700E45CA7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34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EE712-A807-4CDF-942D-2700E45CA7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97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EE712-A807-4CDF-942D-2700E45CA7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23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EE712-A807-4CDF-942D-2700E45CA7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82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2F4C-878C-4D8A-AFB4-404A8BB085FC}" type="datetime1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6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B011-D35E-4E40-BAEE-C531A3067756}" type="datetime1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78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80083-C5E4-4BCA-9D5A-9717AD8BA503}" type="datetime1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5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36751-2EDB-4D8C-8DFA-19681158FC2E}" type="datetime1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1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816E-ED07-4E35-BF98-C21C950BFEE4}" type="datetime1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45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1F373-5E35-411D-8CD6-784467CB1E3C}" type="datetime1">
              <a:rPr lang="en-US" smtClean="0"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06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65AA-7205-4E8A-A4A8-D817EE087577}" type="datetime1">
              <a:rPr lang="en-US" smtClean="0"/>
              <a:t>5/7/2016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6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68990-0DA4-49AA-A227-79DB9D5E5798}" type="datetime1">
              <a:rPr lang="en-US" smtClean="0"/>
              <a:t>5/7/2016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3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45B0-9756-489C-878F-03E341C8F863}" type="datetime1">
              <a:rPr lang="en-US" smtClean="0"/>
              <a:t>5/7/2016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30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2CE8E-71E0-424A-919F-AFDC950C2F18}" type="datetime1">
              <a:rPr lang="en-US" smtClean="0"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25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F632-7B19-4642-BD83-F1F981952839}" type="datetime1">
              <a:rPr lang="en-US" smtClean="0"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0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7B501-F6CA-4B02-B09D-E79549ED3962}" type="datetime1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9F6DA-A2BE-4CCE-96C6-575A0C6E3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9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esto.com/rep/en_corp/assets/pdf/airpenguin_en.pdf" TargetMode="External"/><Relationship Id="rId4" Type="http://schemas.openxmlformats.org/officeDocument/2006/relationships/hyperlink" Target="http://www.hybridairvehicles.com/downloads/Airlander-21.pdf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06090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Helium Micro Air Vehicle</a:t>
            </a:r>
            <a:r>
              <a:rPr lang="en-US" sz="3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/>
            </a:r>
            <a:br>
              <a:rPr lang="en-US" sz="3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42809"/>
            <a:ext cx="9144000" cy="165576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Fawaz Alenezi, Hamoud Alkhaldi, Abdulrahman Almuqhawi, Matthew Kohr, Conrad Nazario and</a:t>
            </a:r>
            <a:r>
              <a:rPr lang="en-US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Randal Spencer</a:t>
            </a:r>
          </a:p>
          <a:p>
            <a:endParaRPr lang="en-US" dirty="0" smtClean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r>
              <a:rPr lang="en-US" i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Department of Mechanical Engineering 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April 29, 2016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1" y="5804890"/>
            <a:ext cx="5737529" cy="8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2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Final Design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44" y="1856034"/>
            <a:ext cx="9952071" cy="4351338"/>
          </a:xfrm>
        </p:spPr>
      </p:pic>
      <p:sp>
        <p:nvSpPr>
          <p:cNvPr id="3" name="TextBox 2"/>
          <p:cNvSpPr txBox="1"/>
          <p:nvPr/>
        </p:nvSpPr>
        <p:spPr>
          <a:xfrm>
            <a:off x="590720" y="3754704"/>
            <a:ext cx="2225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Propellers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8205" y="4629579"/>
            <a:ext cx="1229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Motors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5444" y="5086796"/>
            <a:ext cx="922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L-Bracket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4906" y="5502295"/>
            <a:ext cx="1440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Servo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95531" y="5158839"/>
            <a:ext cx="1933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Carbon Fiber Rods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64865" y="4124036"/>
            <a:ext cx="195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Spacers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1834" y="5386341"/>
            <a:ext cx="1327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 Box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4122" y="4158335"/>
            <a:ext cx="91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Flange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6457" y="3754704"/>
            <a:ext cx="954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PVC Shaft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3918" y="1897673"/>
            <a:ext cx="1291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Enclosure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0485" y="2584196"/>
            <a:ext cx="768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Bolts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419519" y="3939370"/>
            <a:ext cx="614994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743200" y="4678684"/>
            <a:ext cx="315587" cy="82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727016" y="5160694"/>
            <a:ext cx="226577" cy="18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552404" y="5345133"/>
            <a:ext cx="0" cy="222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852955" y="5179356"/>
            <a:ext cx="243044" cy="276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2" idx="2"/>
          </p:cNvCxnSpPr>
          <p:nvPr/>
        </p:nvCxnSpPr>
        <p:spPr>
          <a:xfrm>
            <a:off x="5852954" y="4435334"/>
            <a:ext cx="262426" cy="130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501317" y="4976602"/>
            <a:ext cx="153748" cy="182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411386" y="4376148"/>
            <a:ext cx="258945" cy="99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441260" y="4031703"/>
            <a:ext cx="337667" cy="126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306177" y="2696524"/>
            <a:ext cx="291314" cy="8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306177" y="2147598"/>
            <a:ext cx="546777" cy="13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1940" y="2302056"/>
            <a:ext cx="4498848" cy="3374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Blimp Testing Procedure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626096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Filled the blimp with Helium gas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 entire tank of Helium ~ 6.14 m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Attached testing enclosure to the bottom of the blimp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Added weights in increments to measure maximum carrying capacity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Measured dimensions of the blimp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3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Helium Blimp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801784" cy="4351338"/>
          </a:xfrm>
        </p:spPr>
      </p:pic>
      <p:sp>
        <p:nvSpPr>
          <p:cNvPr id="5" name="Rectangle 4"/>
          <p:cNvSpPr/>
          <p:nvPr/>
        </p:nvSpPr>
        <p:spPr>
          <a:xfrm>
            <a:off x="7146065" y="2896861"/>
            <a:ext cx="370165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0" cap="none" spc="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en-US" sz="20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: 4.88 m</a:t>
            </a:r>
            <a:endParaRPr lang="en-US" sz="2000" b="0" cap="none" spc="0" dirty="0" smtClean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Center Blimp Diameter: </a:t>
            </a:r>
            <a:r>
              <a:rPr lang="en-US" sz="2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.91 m</a:t>
            </a:r>
          </a:p>
          <a:p>
            <a:pPr>
              <a:lnSpc>
                <a:spcPct val="200000"/>
              </a:lnSpc>
            </a:pPr>
            <a:r>
              <a:rPr lang="en-US" sz="2000" b="0" cap="none" spc="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Carrying Capacity: 3.11 kg</a:t>
            </a:r>
            <a:endParaRPr lang="en-US" sz="2000" b="0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Propellers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6" b="7774"/>
          <a:stretch/>
        </p:blipFill>
        <p:spPr>
          <a:xfrm>
            <a:off x="6591772" y="2010732"/>
            <a:ext cx="4762028" cy="2655066"/>
          </a:xfrm>
        </p:spPr>
      </p:pic>
      <p:sp>
        <p:nvSpPr>
          <p:cNvPr id="5" name="TextBox 4"/>
          <p:cNvSpPr txBox="1"/>
          <p:nvPr/>
        </p:nvSpPr>
        <p:spPr>
          <a:xfrm>
            <a:off x="6591772" y="4985842"/>
            <a:ext cx="276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Diameter: 30 in.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Pitch: 5.5 in.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199" y="1907104"/>
            <a:ext cx="57535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High thrust is needed to counter the Helium lift 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Propeller selection was based on two parameters: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Large diameter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pitch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Dynam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Propellers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20104" y="4677093"/>
            <a:ext cx="156862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hobbyking.com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Motors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6" y="1684778"/>
            <a:ext cx="4588338" cy="3362075"/>
          </a:xfrm>
        </p:spPr>
      </p:pic>
      <p:sp>
        <p:nvSpPr>
          <p:cNvPr id="6" name="TextBox 5"/>
          <p:cNvSpPr txBox="1"/>
          <p:nvPr/>
        </p:nvSpPr>
        <p:spPr>
          <a:xfrm>
            <a:off x="838199" y="1684778"/>
            <a:ext cx="61575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Motor with a low KV provides optimal thrust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LDPOWER M4114-320KV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Brushless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Motor (CW)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999W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320KV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14.8V-22.2V (4S-6S)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Battery with 6 cells (6S), each cell 3.7V, has been chosen to maximize the thrust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27557" y="4862187"/>
            <a:ext cx="150359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hobbyking.com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2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217" y="16874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Power Source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64" y="1489039"/>
            <a:ext cx="2744705" cy="18457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" t="16062" r="10119" b="17876"/>
          <a:stretch/>
        </p:blipFill>
        <p:spPr>
          <a:xfrm>
            <a:off x="7824638" y="3729781"/>
            <a:ext cx="2796156" cy="1669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669" y="1439694"/>
            <a:ext cx="651196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Turnigy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nano-tech 2000mAh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(7.4V)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1P 20~40C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to power the servos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Weight: 0.098 kg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MultiStar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LiHV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High Capacity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6S(22.8V)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5200mAh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Multi-Rotor to power the motors and electronic speed controllers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Weight: 0.613 kg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Thrust: 10.5 N 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83572" y="3329046"/>
            <a:ext cx="15562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hobbyking.com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23248" y="5399707"/>
            <a:ext cx="16415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hobbyking.com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1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705" y="0"/>
            <a:ext cx="991059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Servos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5923"/>
            <a:ext cx="5632048" cy="4688987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Servo </a:t>
            </a:r>
          </a:p>
          <a:p>
            <a:pPr lvl="1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Turnigy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™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TGY-5521MDHV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Servo at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weight of: 0.0635 kg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Torque at 22kg/cm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Operates at a maximum of 8.4 V</a:t>
            </a: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141" y="1725198"/>
            <a:ext cx="3205744" cy="2154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37220" y="3879382"/>
            <a:ext cx="996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hobbyking.com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1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Enclosure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47976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enclosure is made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polycarbonate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Velcro attached to the top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Bolt in each corner to adjust height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96" y="1711876"/>
            <a:ext cx="3827276" cy="352943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8" r="32298"/>
          <a:stretch/>
        </p:blipFill>
        <p:spPr>
          <a:xfrm rot="5400000">
            <a:off x="2907737" y="2539053"/>
            <a:ext cx="2346691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Initial Frame Design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983804"/>
            <a:ext cx="58646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shaft design is made of PVC 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Final weight: 3.2 kg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Exceeds maximum carrying capacity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814" y="1983804"/>
            <a:ext cx="4504986" cy="28956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9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Frame Design Modifications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49911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PVC shafts, replaced with carbon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iber hollow shafts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PVC Tee fitting, replaced with a plastic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lectric box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 brackets were added to support the motors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 bracket attached to the plastic casing where the camera will be mounted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Springs attached to L brackets to minimize strain on the servos’ motor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791" y="1690688"/>
            <a:ext cx="2495550" cy="1872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504" y="2280847"/>
            <a:ext cx="2564254" cy="2564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95558" y="4875196"/>
            <a:ext cx="197575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Source: homedepot.com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01513" y="3539626"/>
            <a:ext cx="209005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easton.com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 descr="Displaying IMAG00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Displaying IMAG002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5314" t="8217" r="14789" b="16207"/>
          <a:stretch/>
        </p:blipFill>
        <p:spPr>
          <a:xfrm>
            <a:off x="6423659" y="4171949"/>
            <a:ext cx="2325671" cy="199166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6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10515600" cy="4665662"/>
          </a:xfrm>
        </p:spPr>
        <p:txBody>
          <a:bodyPr numCol="1">
            <a:normAutofit/>
          </a:bodyPr>
          <a:lstStyle/>
          <a:p>
            <a:r>
              <a:rPr lang="en-US" sz="2000" b="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Introduction</a:t>
            </a:r>
          </a:p>
          <a:p>
            <a:r>
              <a:rPr lang="en-US" sz="20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Project Needs and Goals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Helium Blimp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Steering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Power Source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Enclosure Designs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Camera Connections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Electronic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Testing and Results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Bill of Materials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endParaRPr lang="en-US" sz="1200" dirty="0" smtClean="0">
              <a:latin typeface="Ai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1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Final Frame Design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1684" b="21943"/>
          <a:stretch/>
        </p:blipFill>
        <p:spPr>
          <a:xfrm>
            <a:off x="1399309" y="2960215"/>
            <a:ext cx="9954491" cy="3396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370" y="1323432"/>
            <a:ext cx="49449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Ribbons used to reinforce bottom Deflection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Wiring wrapped along shafts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5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Camera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3761509" cy="443983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Lynx 1080p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Raspberry pi 2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64 GB Micro USB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Delay and range functions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Skip function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 Startup when power is applied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470" y="1455161"/>
            <a:ext cx="3527816" cy="2024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997" t="13229" r="7192" b="10895"/>
          <a:stretch/>
        </p:blipFill>
        <p:spPr>
          <a:xfrm>
            <a:off x="5182197" y="3693785"/>
            <a:ext cx="6560440" cy="243673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1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Quadrino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Radio Transmitters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1781"/>
            <a:ext cx="4966855" cy="435133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Flight Controller 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flight communication 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Telemetry data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static.rcgroups.net/forums/attachments/1/7/6/6/8/9/a8309392-211-3dr-radio-pino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029" y="4476522"/>
            <a:ext cx="3766457" cy="106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robotshop.com/media/files/images2/quadrino-nano-3d-view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028" y="1681781"/>
            <a:ext cx="3766457" cy="23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59636" y="4052279"/>
            <a:ext cx="22941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Lynxmotion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12941" y="5544456"/>
            <a:ext cx="86754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600" dirty="0" err="1">
                <a:latin typeface="Arial" panose="020B0604020202020204" pitchFamily="34" charset="0"/>
                <a:cs typeface="Arial" panose="020B0604020202020204" pitchFamily="34" charset="0"/>
              </a:rPr>
              <a:t>Lynxmotion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Quadrino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Interface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31" y="2237236"/>
            <a:ext cx="4529721" cy="3572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252" y="2164078"/>
            <a:ext cx="6468417" cy="364572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6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Receiver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5915526" cy="4351338"/>
          </a:xfrm>
        </p:spPr>
        <p:txBody>
          <a:bodyPr/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Spektrum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AR610 channel receiver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Communicates with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Spektrum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DX6i Transmitter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Powered by the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Quadrino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178618" y="5363582"/>
            <a:ext cx="99257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hobbyking.com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r="30428"/>
          <a:stretch/>
        </p:blipFill>
        <p:spPr>
          <a:xfrm>
            <a:off x="8746096" y="1889238"/>
            <a:ext cx="2543503" cy="3474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16690" r="4648" b="15118"/>
          <a:stretch/>
        </p:blipFill>
        <p:spPr>
          <a:xfrm>
            <a:off x="6480727" y="3838132"/>
            <a:ext cx="2062319" cy="15254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5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cx.images-amazon.com/images/I/71Gl-qySyAL._SL15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630" y="3829790"/>
            <a:ext cx="2840980" cy="28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Electronic Speed Controller (ESC) 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6460959" cy="368341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Connection point between battery and signal output for motors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ESC will directly connect to receiver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Going with the ZTW Spider 40 amp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Servo split cable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Connects to throttle channel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307577" y="6045577"/>
            <a:ext cx="91403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amazon.com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069" y="1739342"/>
            <a:ext cx="4196663" cy="23728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2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Electronic Setup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Rocker Switch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Able to turn off and on power supply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Centralized power supply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Outputs to servos and motors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Quadrino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operates by a separate 5V battery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AutoShape 2" descr="Displaying IMAG00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 descr="Displaying IMAG002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193" y="1825625"/>
            <a:ext cx="3103880" cy="422881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5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Power Schematic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443" y="1598612"/>
            <a:ext cx="7123113" cy="44040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Final System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3" t="28791" r="32009" b="17286"/>
          <a:stretch/>
        </p:blipFill>
        <p:spPr>
          <a:xfrm>
            <a:off x="2918527" y="2055377"/>
            <a:ext cx="6354946" cy="36980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Thrust Testing Setup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Determining thrust force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Equipment used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Long wood board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Cargo Scale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Ribbons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Clamps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Velcro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10" y="1996995"/>
            <a:ext cx="5288280" cy="396621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7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e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Dr. Srinivas Kosaraju, our client, is a lecturer in the department of Mechanical Engineeering at Northern Arizona University</a:t>
            </a:r>
          </a:p>
          <a:p>
            <a:pPr lvl="0"/>
            <a:endParaRPr lang="en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Dr. Kosaraju has requested to design and test a Helium Micro Air Vehicle (MAV) device to fly over fires and contaminated areas</a:t>
            </a:r>
          </a:p>
          <a:p>
            <a:pPr lvl="0"/>
            <a:endParaRPr lang="en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MAV will be designed to carry electronics and collect pictures while in flight</a:t>
            </a:r>
          </a:p>
          <a:p>
            <a:pPr marL="0" lvl="0" indent="0">
              <a:buNone/>
            </a:pPr>
            <a:endParaRPr lang="en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Thrust Calculations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78" y="2118631"/>
            <a:ext cx="3596043" cy="2747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2118631"/>
            <a:ext cx="3700819" cy="274287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391150" y="3333750"/>
            <a:ext cx="10477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7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Blimp carrying capacity</a:t>
            </a:r>
            <a:r>
              <a:rPr lang="en-US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: 3.11 </a:t>
            </a:r>
            <a:r>
              <a:rPr lang="en-US" sz="24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system weight: 2.85 kg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Force Required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3.11-2.85)kg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0.26 kg = 2.55N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Force generated: 0.45 kg = 4.41N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5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865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Flight Testing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8DF6324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340" y="2356438"/>
            <a:ext cx="7292340" cy="4010495"/>
          </a:xfrm>
        </p:spPr>
      </p:pic>
      <p:pic>
        <p:nvPicPr>
          <p:cNvPr id="3" name="9E99A21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8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1121" y="318654"/>
            <a:ext cx="3402158" cy="604827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5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Mounted Camera Footage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y Mov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Bill of Materials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709561"/>
              </p:ext>
            </p:extLst>
          </p:nvPr>
        </p:nvGraphicFramePr>
        <p:xfrm>
          <a:off x="2189389" y="1608363"/>
          <a:ext cx="7813221" cy="4057654"/>
        </p:xfrm>
        <a:graphic>
          <a:graphicData uri="http://schemas.openxmlformats.org/drawingml/2006/table">
            <a:tbl>
              <a:tblPr firstRow="1" firstCol="1" bandRow="1"/>
              <a:tblGrid>
                <a:gridCol w="28071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4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19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493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($)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(kg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935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Surveillance System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126.03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935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Blimp/ Maintenance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935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Propulsion System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285.56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935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Attachments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688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Enclosure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7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Telecommunication System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441.22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18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Steering System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428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1811.19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721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721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client requested to design and test the Helium MAV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inal design performed as designed, with no testing flaws from the enclosure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Team obtained camera footage from the test flight</a:t>
            </a:r>
          </a:p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Final design came under weight of the payload capacity, with approximately .26kg of excess lift capacity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net force obtained after testing was 1.86N of extra thrust capability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7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NAU Machine Shop</a:t>
            </a:r>
          </a:p>
          <a:p>
            <a:pPr lvl="1"/>
            <a:r>
              <a:rPr lang="en-US" dirty="0" smtClean="0"/>
              <a:t>Tom </a:t>
            </a:r>
            <a:r>
              <a:rPr lang="en-US" dirty="0" err="1" smtClean="0"/>
              <a:t>Cothrun</a:t>
            </a:r>
            <a:endParaRPr lang="en-US" dirty="0" smtClean="0"/>
          </a:p>
          <a:p>
            <a:pPr lvl="1"/>
            <a:r>
              <a:rPr lang="en-US" dirty="0"/>
              <a:t>Zach </a:t>
            </a:r>
            <a:r>
              <a:rPr lang="en-US" dirty="0" err="1" smtClean="0"/>
              <a:t>Goettle</a:t>
            </a:r>
            <a:endParaRPr lang="en-US" dirty="0" smtClean="0"/>
          </a:p>
          <a:p>
            <a:pPr lvl="1"/>
            <a:r>
              <a:rPr lang="en-US" dirty="0" smtClean="0"/>
              <a:t>Perry </a:t>
            </a:r>
            <a:r>
              <a:rPr lang="en-US" dirty="0"/>
              <a:t>W</a:t>
            </a:r>
            <a:r>
              <a:rPr lang="en-US" dirty="0" smtClean="0"/>
              <a:t>ood</a:t>
            </a:r>
          </a:p>
          <a:p>
            <a:pPr lvl="1"/>
            <a:r>
              <a:rPr lang="en-US" dirty="0" smtClean="0"/>
              <a:t>Zach </a:t>
            </a:r>
            <a:r>
              <a:rPr lang="en-US" dirty="0" err="1" smtClean="0"/>
              <a:t>Rischar</a:t>
            </a:r>
            <a:endParaRPr lang="en-US" dirty="0"/>
          </a:p>
          <a:p>
            <a:r>
              <a:rPr lang="en-US" dirty="0" smtClean="0"/>
              <a:t>Peers</a:t>
            </a:r>
            <a:endParaRPr lang="en-US" dirty="0"/>
          </a:p>
          <a:p>
            <a:pPr lvl="1"/>
            <a:r>
              <a:rPr lang="en-US" dirty="0" smtClean="0"/>
              <a:t>William Richie</a:t>
            </a:r>
          </a:p>
          <a:p>
            <a:r>
              <a:rPr lang="en-US" dirty="0" smtClean="0"/>
              <a:t>Professors</a:t>
            </a:r>
          </a:p>
          <a:p>
            <a:pPr lvl="1"/>
            <a:r>
              <a:rPr lang="en-US" dirty="0" smtClean="0"/>
              <a:t>Dr</a:t>
            </a:r>
            <a:r>
              <a:rPr lang="en-US" dirty="0"/>
              <a:t>. Srinivas </a:t>
            </a:r>
            <a:r>
              <a:rPr lang="en-US" dirty="0" err="1"/>
              <a:t>Kosaraju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1690688"/>
            <a:ext cx="1090462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[1] 	"Nano-Tech 2.0,"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Turnigy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2016. [Online]. Available: http://www.hobbyking.com. [Accessed 1 April 2016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[2] 	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Carlon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15 January 2016. [Online]. Available: http://www.homedepot.com/. [Accessed 2016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[3] 	Lynx Motion, 26 January 2016. [Online]. Available: http://www.lynxmotion.com/. [Accessed 2016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[4] 	"Spider Multirotor ESC," ZTW, January 2016. [Online]. Available: http://www.buddyrc.com. [Accessed 28 March 2016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[5] 	"Physical Computing," Python, 2016. [Online]. Available: https://www.raspberrypi.org/. [Accessed April 11 March 2016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[6] 	"6 channel Receiver,"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Flysky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January 2016. [Online]. Available: http://www.hobbypartz.com/. [Accessed 2016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[7] 	H. M. Capstone, Interviewee, Dr. Srinivas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Kosaraju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[Interview]. 18 April 2016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[8] 	"Transmitter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Reciever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," Exceed RC, [Online]. Available: http://www.hobbypartz.com. [Accessed April 2016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[9] 	"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Turnigy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TGY-20c,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Turnigy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Battery Pack," 13 February 2016. [Online]. Available: http://www.hobbyking.com/. [Accessed 28 May 2016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[10] 	H. A. A. A. M. K. C. N. R. S.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Fawaz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Alenezi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"Helium Micro Air Vehicle," NAU, [Online]. Available: http://www.cefns.nau.edu/capstone/d4p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[11] 	"Voltage ESC," RoHS, 2016. [Online]. Available: www.amazon.com. [Accessed April 2016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[12] 	"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Hindenberg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Disaster," Smithsonian, [Online]. Available: www.smithsonianmag.com. [Accessed April 2016].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8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Questions?	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6" b="14540"/>
          <a:stretch/>
        </p:blipFill>
        <p:spPr>
          <a:xfrm>
            <a:off x="2873829" y="1507807"/>
            <a:ext cx="6453051" cy="46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Project Needs and Goals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Conventional micro air vehicles are not suitable for long duration flight for surveying </a:t>
            </a:r>
          </a:p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Develop 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 Air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Vehicle (MAV)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 can ascend, descend, and survey areas more efficiently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while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helium as its main source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lift</a:t>
            </a: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Limit energy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consumption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during flight so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MAV’s power source will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last longer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than commercial MAVs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9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8608669"/>
              </p:ext>
            </p:extLst>
          </p:nvPr>
        </p:nvGraphicFramePr>
        <p:xfrm>
          <a:off x="1438393" y="1795185"/>
          <a:ext cx="9315213" cy="2993148"/>
        </p:xfrm>
        <a:graphic>
          <a:graphicData uri="http://schemas.openxmlformats.org/drawingml/2006/table">
            <a:tbl>
              <a:tblPr firstRow="1" bandRow="1"/>
              <a:tblGrid>
                <a:gridCol w="35105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19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226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88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Objective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Measurement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88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Reduce Weight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88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Optimize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Flight Time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Time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88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Minimize Cost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Currency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88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Maximize Thrust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Force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885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Easy to Store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Volume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  <a:r>
                        <a:rPr lang="en-US" sz="2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24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9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Constraints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Reach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minimum height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30.5 m (100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have mounted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Remote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controlled guidance system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move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forward, ascend, descend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hover at a specified altitude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$2000 budget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Helium vs Hydrogen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3024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Inert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gas/nonflammable</a:t>
            </a:r>
          </a:p>
          <a:p>
            <a:pPr lvl="1">
              <a:lnSpc>
                <a:spcPct val="110000"/>
              </a:lnSpc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Disadvantages 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expensive than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Weighs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twice as much as hydrogen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10000"/>
              </a:lnSpc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Hydrogen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can lift about 8-11% more</a:t>
            </a:r>
          </a:p>
        </p:txBody>
      </p:sp>
      <p:pic>
        <p:nvPicPr>
          <p:cNvPr id="1026" name="Picture 2" descr="https://upload.wikimedia.org/wikipedia/commons/8/84/Hindenburg_bur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829" y="3880455"/>
            <a:ext cx="2698583" cy="205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43449" y="5930584"/>
            <a:ext cx="22579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smithsonianmag.com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scrapetv.com/News/News%20Pages/Entertainment/images-4/up-movi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829" y="1825625"/>
            <a:ext cx="2698583" cy="182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00161" y="3675698"/>
            <a:ext cx="22579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© Disney. All rights reserved</a:t>
            </a:r>
            <a:endParaRPr lang="en-US" sz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0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01"/>
          <p:cNvSpPr txBox="1">
            <a:spLocks/>
          </p:cNvSpPr>
          <p:nvPr/>
        </p:nvSpPr>
        <p:spPr>
          <a:xfrm>
            <a:off x="2346960" y="365761"/>
            <a:ext cx="7520939" cy="54863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ct val="25000"/>
            </a:pPr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State of the Art Research 	</a:t>
            </a:r>
            <a:endParaRPr lang="en-US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102"/>
          <p:cNvSpPr txBox="1">
            <a:spLocks/>
          </p:cNvSpPr>
          <p:nvPr/>
        </p:nvSpPr>
        <p:spPr>
          <a:xfrm>
            <a:off x="1727124" y="1074120"/>
            <a:ext cx="3879299" cy="3194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SzPct val="25000"/>
              <a:buNone/>
            </a:pPr>
            <a:r>
              <a:rPr lang="en-US" sz="20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Airlander 10</a:t>
            </a:r>
            <a:endParaRPr lang="en-US" sz="20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7" name="Shape 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0175" y="1475983"/>
            <a:ext cx="3813199" cy="28535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04"/>
          <p:cNvSpPr txBox="1"/>
          <p:nvPr/>
        </p:nvSpPr>
        <p:spPr>
          <a:xfrm>
            <a:off x="6614538" y="983306"/>
            <a:ext cx="3813300" cy="379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Air Penguin</a:t>
            </a:r>
          </a:p>
        </p:txBody>
      </p:sp>
      <p:pic>
        <p:nvPicPr>
          <p:cNvPr id="9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6602" y="1431685"/>
            <a:ext cx="3816036" cy="28535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6"/>
          <p:cNvSpPr txBox="1"/>
          <p:nvPr/>
        </p:nvSpPr>
        <p:spPr>
          <a:xfrm>
            <a:off x="1760175" y="4444225"/>
            <a:ext cx="3807299" cy="174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30200">
              <a:lnSpc>
                <a:spcPct val="150000"/>
              </a:lnSpc>
              <a:buSzPct val="100000"/>
              <a:buFont typeface="Calibri"/>
              <a:buChar char="●"/>
            </a:pPr>
            <a:r>
              <a:rPr lang="en-US" sz="16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Volume: 38,000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30200">
              <a:lnSpc>
                <a:spcPct val="150000"/>
              </a:lnSpc>
              <a:buSzPct val="100000"/>
              <a:buFont typeface="Calibri"/>
              <a:buChar char="●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Kevlar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Mylar,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Vectran</a:t>
            </a:r>
            <a:endParaRPr lang="en-US" sz="16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indent="-330200">
              <a:lnSpc>
                <a:spcPct val="150000"/>
              </a:lnSpc>
              <a:buSzPct val="100000"/>
              <a:buFont typeface="Calibri"/>
              <a:buChar char="●"/>
            </a:pPr>
            <a: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Payload </a:t>
            </a:r>
            <a:r>
              <a:rPr lang="en-US" sz="16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capacity: 10,000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indent="-330200">
              <a:lnSpc>
                <a:spcPct val="150000"/>
              </a:lnSpc>
              <a:buSzPct val="100000"/>
              <a:buFont typeface="Calibri"/>
              <a:buChar char="●"/>
            </a:pPr>
            <a:r>
              <a:rPr lang="en-US" sz="16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Flight duration: 5 days</a:t>
            </a:r>
            <a:endParaRPr dirty="0"/>
          </a:p>
        </p:txBody>
      </p:sp>
      <p:sp>
        <p:nvSpPr>
          <p:cNvPr id="11" name="Shape 107"/>
          <p:cNvSpPr txBox="1"/>
          <p:nvPr/>
        </p:nvSpPr>
        <p:spPr>
          <a:xfrm>
            <a:off x="6244014" y="4381499"/>
            <a:ext cx="5273699" cy="18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30200">
              <a:lnSpc>
                <a:spcPct val="150000"/>
              </a:lnSpc>
              <a:buSzPct val="100000"/>
              <a:buFont typeface="Calibri"/>
              <a:buChar char="●"/>
            </a:pPr>
            <a: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Length</a:t>
            </a:r>
            <a:r>
              <a:rPr lang="en-US" sz="16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 3.70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16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indent="-330200">
              <a:lnSpc>
                <a:spcPct val="150000"/>
              </a:lnSpc>
              <a:buSzPct val="100000"/>
              <a:buFont typeface="Calibri"/>
              <a:buChar char="●"/>
            </a:pPr>
            <a:r>
              <a:rPr lang="en-US" sz="160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Aluminium-Metallised</a:t>
            </a:r>
            <a:r>
              <a:rPr lang="en-US" sz="16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Foil</a:t>
            </a:r>
          </a:p>
          <a:p>
            <a:pPr marL="457200" indent="-330200">
              <a:lnSpc>
                <a:spcPct val="150000"/>
              </a:lnSpc>
              <a:buSzPct val="100000"/>
              <a:buFont typeface="Calibri"/>
              <a:buChar char="●"/>
            </a:pPr>
            <a:r>
              <a:rPr lang="en-US" sz="16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Li-Po </a:t>
            </a:r>
            <a: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battery, </a:t>
            </a:r>
            <a:r>
              <a:rPr lang="en-US" sz="16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2000 </a:t>
            </a:r>
            <a:r>
              <a:rPr lang="en-US" sz="160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mAh</a:t>
            </a:r>
            <a:r>
              <a:rPr lang="en-US" sz="16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4.2 V</a:t>
            </a:r>
            <a:endParaRPr lang="en-US" sz="16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indent="-330200">
              <a:lnSpc>
                <a:spcPct val="150000"/>
              </a:lnSpc>
              <a:buSzPct val="100000"/>
              <a:buFont typeface="Calibri"/>
              <a:buChar char="●"/>
            </a:pPr>
            <a: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Ultrasound Receiver Capsules</a:t>
            </a:r>
          </a:p>
        </p:txBody>
      </p:sp>
      <p:sp>
        <p:nvSpPr>
          <p:cNvPr id="12" name="Shape 108"/>
          <p:cNvSpPr txBox="1"/>
          <p:nvPr/>
        </p:nvSpPr>
        <p:spPr>
          <a:xfrm>
            <a:off x="4379426" y="4270128"/>
            <a:ext cx="1474647" cy="2174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600" b="1" u="sng" dirty="0">
                <a:solidFill>
                  <a:schemeClr val="hlink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  <a:hlinkClick r:id="rId4"/>
              </a:rPr>
              <a:t>.hybridairvehicles.com</a:t>
            </a:r>
          </a:p>
        </p:txBody>
      </p:sp>
      <p:sp>
        <p:nvSpPr>
          <p:cNvPr id="13" name="Shape 109"/>
          <p:cNvSpPr txBox="1"/>
          <p:nvPr/>
        </p:nvSpPr>
        <p:spPr>
          <a:xfrm>
            <a:off x="9237489" y="4339925"/>
            <a:ext cx="1015149" cy="2086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600" b="1" u="sng" dirty="0">
                <a:solidFill>
                  <a:schemeClr val="hlink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  <a:hlinkClick r:id="rId5"/>
              </a:rPr>
              <a:t>festo.com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1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Final Design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72" y="1690688"/>
            <a:ext cx="7113656" cy="4920086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solidFill>
              <a:schemeClr val="bg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F6DA-A2BE-4CCE-96C6-575A0C6E3B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8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</TotalTime>
  <Words>1032</Words>
  <Application>Microsoft Office PowerPoint</Application>
  <PresentationFormat>Widescreen</PresentationFormat>
  <Paragraphs>341</Paragraphs>
  <Slides>38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Ain</vt:lpstr>
      <vt:lpstr>Source Sans Pro</vt:lpstr>
      <vt:lpstr>Arial</vt:lpstr>
      <vt:lpstr>Calibri</vt:lpstr>
      <vt:lpstr>Calibri Light</vt:lpstr>
      <vt:lpstr>Office Theme</vt:lpstr>
      <vt:lpstr>Helium Micro Air Vehicle </vt:lpstr>
      <vt:lpstr>Overview</vt:lpstr>
      <vt:lpstr>Introduction </vt:lpstr>
      <vt:lpstr>Project Needs and Goals</vt:lpstr>
      <vt:lpstr>Objectives</vt:lpstr>
      <vt:lpstr>Constraints</vt:lpstr>
      <vt:lpstr>Helium vs Hydrogen</vt:lpstr>
      <vt:lpstr>PowerPoint Presentation</vt:lpstr>
      <vt:lpstr>Final Design</vt:lpstr>
      <vt:lpstr>Final Design</vt:lpstr>
      <vt:lpstr>Blimp Testing Procedure</vt:lpstr>
      <vt:lpstr>Helium Blimp</vt:lpstr>
      <vt:lpstr>Propellers</vt:lpstr>
      <vt:lpstr>Motors</vt:lpstr>
      <vt:lpstr>Power Source</vt:lpstr>
      <vt:lpstr>Servos</vt:lpstr>
      <vt:lpstr>Enclosure Design</vt:lpstr>
      <vt:lpstr>Initial Frame Design</vt:lpstr>
      <vt:lpstr>Frame Design Modifications </vt:lpstr>
      <vt:lpstr>Final Frame Design </vt:lpstr>
      <vt:lpstr>Camera Setup</vt:lpstr>
      <vt:lpstr>Quadrino and Radio Transmitters</vt:lpstr>
      <vt:lpstr>Quadrino Interface</vt:lpstr>
      <vt:lpstr>Receiver</vt:lpstr>
      <vt:lpstr>Electronic Speed Controller (ESC) </vt:lpstr>
      <vt:lpstr>Electronic Setup</vt:lpstr>
      <vt:lpstr>Power Schematic</vt:lpstr>
      <vt:lpstr>Final System</vt:lpstr>
      <vt:lpstr>Thrust Testing Setup</vt:lpstr>
      <vt:lpstr>Thrust Calculations </vt:lpstr>
      <vt:lpstr>Results</vt:lpstr>
      <vt:lpstr>Flight Testing </vt:lpstr>
      <vt:lpstr>Mounted Camera Footage</vt:lpstr>
      <vt:lpstr>Bill of Materials</vt:lpstr>
      <vt:lpstr>Conclusion</vt:lpstr>
      <vt:lpstr>Acknowledgments </vt:lpstr>
      <vt:lpstr>References</vt:lpstr>
      <vt:lpstr>Questions? </vt:lpstr>
    </vt:vector>
  </TitlesOfParts>
  <Company>Northern Arizona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Helium Micro Air Vehicle (MAV) Final Design</dc:title>
  <dc:creator>Hamoud Mohammed Alkhaldi</dc:creator>
  <cp:lastModifiedBy>Randal Sam Spencer</cp:lastModifiedBy>
  <cp:revision>181</cp:revision>
  <dcterms:created xsi:type="dcterms:W3CDTF">2016-03-06T20:57:00Z</dcterms:created>
  <dcterms:modified xsi:type="dcterms:W3CDTF">2016-05-07T09:16:22Z</dcterms:modified>
</cp:coreProperties>
</file>