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98" r:id="rId1"/>
  </p:sldMasterIdLst>
  <p:notesMasterIdLst>
    <p:notesMasterId r:id="rId18"/>
  </p:notesMasterIdLst>
  <p:sldIdLst>
    <p:sldId id="256" r:id="rId2"/>
    <p:sldId id="257" r:id="rId3"/>
    <p:sldId id="300" r:id="rId4"/>
    <p:sldId id="299" r:id="rId5"/>
    <p:sldId id="301" r:id="rId6"/>
    <p:sldId id="293" r:id="rId7"/>
    <p:sldId id="283" r:id="rId8"/>
    <p:sldId id="286" r:id="rId9"/>
    <p:sldId id="287" r:id="rId10"/>
    <p:sldId id="289" r:id="rId11"/>
    <p:sldId id="294" r:id="rId12"/>
    <p:sldId id="295" r:id="rId13"/>
    <p:sldId id="296" r:id="rId14"/>
    <p:sldId id="297" r:id="rId15"/>
    <p:sldId id="288" r:id="rId16"/>
    <p:sldId id="290" r:id="rId17"/>
  </p:sldIdLst>
  <p:sldSz cx="9144000" cy="6858000" type="screen4x3"/>
  <p:notesSz cx="7010400" cy="92964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DDA3072D-EEAD-418C-BB0D-35576C6A08D6}">
  <a:tblStyle styleId="{DDA3072D-EEAD-418C-BB0D-35576C6A08D6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0" autoAdjust="0"/>
  </p:normalViewPr>
  <p:slideViewPr>
    <p:cSldViewPr>
      <p:cViewPr>
        <p:scale>
          <a:sx n="66" d="100"/>
          <a:sy n="66" d="100"/>
        </p:scale>
        <p:origin x="-1014" y="-9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138229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357421"/>
          </a:xfrm>
          <a:prstGeom prst="rect">
            <a:avLst/>
          </a:prstGeom>
        </p:spPr>
        <p:txBody>
          <a:bodyPr lIns="93162" tIns="93162" rIns="93162" bIns="93162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357421"/>
          </a:xfrm>
          <a:prstGeom prst="rect">
            <a:avLst/>
          </a:prstGeom>
        </p:spPr>
        <p:txBody>
          <a:bodyPr lIns="93162" tIns="93162" rIns="93162" bIns="93162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10/7/2012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10/7/2012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10/7/2012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r>
              <a:rPr lang="en-US" altLang="zh-CN" smtClean="0"/>
              <a:t>10/7/2012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10/7/2012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10/7/2012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10/7/2012</a:t>
            </a:r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10/7/2012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10/7/2012</a:t>
            </a:r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10/7/2012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10/7/2012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zh-CN" smtClean="0"/>
              <a:t>10/7/2012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533400" y="228600"/>
            <a:ext cx="7772400" cy="1538853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algn="ctr" rtl="0">
              <a:buNone/>
            </a:pPr>
            <a:r>
              <a:rPr lang="en" sz="4400" b="1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Alternative Power Source for Dental Hygiene Device</a:t>
            </a:r>
            <a:endParaRPr lang="en" sz="4400" b="1" dirty="0"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3407495"/>
            <a:ext cx="7772400" cy="2954625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buNone/>
            </a:pPr>
            <a:r>
              <a:rPr lang="en" sz="36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Team 15:</a:t>
            </a:r>
          </a:p>
          <a:p>
            <a:pPr lvl="0" algn="ctr" rtl="0">
              <a:buNone/>
            </a:pPr>
            <a:r>
              <a:rPr lang="en" sz="24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Nizar Almansouri</a:t>
            </a:r>
          </a:p>
          <a:p>
            <a:pPr lvl="0" algn="ctr" rtl="0">
              <a:buNone/>
            </a:pPr>
            <a:r>
              <a:rPr lang="en" sz="24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Ningbiao Jiang</a:t>
            </a:r>
          </a:p>
          <a:p>
            <a:pPr lvl="0" algn="ctr" rtl="0">
              <a:buNone/>
            </a:pPr>
            <a:r>
              <a:rPr lang="en" sz="24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Francisco Heath</a:t>
            </a:r>
          </a:p>
          <a:p>
            <a:pPr lvl="0" algn="ctr" rtl="0">
              <a:buNone/>
            </a:pPr>
            <a:r>
              <a:rPr lang="en" sz="24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Jin Niu</a:t>
            </a:r>
          </a:p>
          <a:p>
            <a:pPr algn="ctr">
              <a:buNone/>
            </a:pPr>
            <a:r>
              <a:rPr lang="en" sz="24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Jiaqi Xie</a:t>
            </a:r>
            <a:endParaRPr lang="en" sz="2400" b="1" dirty="0">
              <a:solidFill>
                <a:srgbClr val="000000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2112279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Engineering Analysis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http://www.physics.nau.edu/%7Eanderson/LOGOS/LRG-NAU_PrimV_CEFNS_2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429000"/>
            <a:ext cx="1644445" cy="273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Inverter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Total Harmonic Distortion (THD)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/>
                          <m:t>sum</m:t>
                        </m:r>
                        <m:r>
                          <m:rPr>
                            <m:nor/>
                          </m:rPr>
                          <a:rPr lang="en-US" sz="2400"/>
                          <m:t> </m:t>
                        </m:r>
                        <m:r>
                          <m:rPr>
                            <m:nor/>
                          </m:rPr>
                          <a:rPr lang="en-US" sz="2400"/>
                          <m:t>of</m:t>
                        </m:r>
                        <m:r>
                          <m:rPr>
                            <m:nor/>
                          </m:rPr>
                          <a:rPr lang="en-US" sz="2400"/>
                          <m:t> </m:t>
                        </m:r>
                        <m:r>
                          <m:rPr>
                            <m:nor/>
                          </m:rPr>
                          <a:rPr lang="en-US" sz="2400"/>
                          <m:t>the</m:t>
                        </m:r>
                        <m:r>
                          <m:rPr>
                            <m:nor/>
                          </m:rPr>
                          <a:rPr lang="en-US" sz="2400"/>
                          <m:t> </m:t>
                        </m:r>
                        <m:r>
                          <m:rPr>
                            <m:nor/>
                          </m:rPr>
                          <a:rPr lang="en-US" sz="2400"/>
                          <m:t>powers</m:t>
                        </m:r>
                        <m:r>
                          <m:rPr>
                            <m:nor/>
                          </m:rPr>
                          <a:rPr lang="en-US" sz="2400"/>
                          <m:t> </m:t>
                        </m:r>
                        <m:r>
                          <m:rPr>
                            <m:nor/>
                          </m:rPr>
                          <a:rPr lang="en-US" sz="2400"/>
                          <m:t>of</m:t>
                        </m:r>
                        <m:r>
                          <m:rPr>
                            <m:nor/>
                          </m:rPr>
                          <a:rPr lang="en-US" sz="2400"/>
                          <m:t> </m:t>
                        </m:r>
                        <m:r>
                          <m:rPr>
                            <m:nor/>
                          </m:rPr>
                          <a:rPr lang="en-US" sz="2400"/>
                          <m:t>all</m:t>
                        </m:r>
                        <m:r>
                          <m:rPr>
                            <m:nor/>
                          </m:rPr>
                          <a:rPr lang="en-US" sz="2400"/>
                          <m:t> </m:t>
                        </m:r>
                        <m:r>
                          <m:rPr>
                            <m:nor/>
                          </m:rPr>
                          <a:rPr lang="en-US" sz="2400"/>
                          <m:t>harmonic</m:t>
                        </m:r>
                        <m:r>
                          <m:rPr>
                            <m:nor/>
                          </m:rPr>
                          <a:rPr lang="en-US" sz="2400"/>
                          <m:t> </m:t>
                        </m:r>
                        <m:r>
                          <m:rPr>
                            <m:nor/>
                          </m:rPr>
                          <a:rPr lang="en-US" sz="2400"/>
                          <m:t>components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/>
                          <m:t>power</m:t>
                        </m:r>
                        <m:r>
                          <m:rPr>
                            <m:nor/>
                          </m:rPr>
                          <a:rPr lang="en-US" sz="2400"/>
                          <m:t> </m:t>
                        </m:r>
                        <m:r>
                          <m:rPr>
                            <m:nor/>
                          </m:rPr>
                          <a:rPr lang="en-US" sz="2400"/>
                          <m:t>of</m:t>
                        </m:r>
                        <m:r>
                          <m:rPr>
                            <m:nor/>
                          </m:rPr>
                          <a:rPr lang="en-US" sz="2400"/>
                          <m:t> </m:t>
                        </m:r>
                        <m:r>
                          <m:rPr>
                            <m:nor/>
                          </m:rPr>
                          <a:rPr lang="en-US" sz="2400"/>
                          <m:t>the</m:t>
                        </m:r>
                        <m:r>
                          <m:rPr>
                            <m:nor/>
                          </m:rPr>
                          <a:rPr lang="en-US" sz="2400"/>
                          <m:t> </m:t>
                        </m:r>
                        <m:r>
                          <m:rPr>
                            <m:nor/>
                          </m:rPr>
                          <a:rPr lang="en-US" sz="2400"/>
                          <m:t>fundamental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dirty="0" smtClean="0"/>
                  <a:t>Pure sine wave </a:t>
                </a:r>
                <a:r>
                  <a:rPr lang="en-US" dirty="0"/>
                  <a:t>inverters are more expensive, but will run all AC loads, and are best for </a:t>
                </a:r>
                <a:r>
                  <a:rPr lang="en-US" dirty="0" smtClean="0"/>
                  <a:t>sensitive </a:t>
                </a:r>
                <a:r>
                  <a:rPr lang="en-US" dirty="0"/>
                  <a:t>electronics.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42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Indicator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686320"/>
          </a:xfrm>
        </p:spPr>
        <p:txBody>
          <a:bodyPr>
            <a:normAutofit/>
          </a:bodyPr>
          <a:lstStyle/>
          <a:p>
            <a:r>
              <a:rPr lang="en-US" dirty="0" smtClean="0"/>
              <a:t>A small set of LEDs that indicates state of charge</a:t>
            </a:r>
          </a:p>
          <a:p>
            <a:r>
              <a:rPr lang="en-US" dirty="0" smtClean="0"/>
              <a:t>Possible addition  if time allows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1752600"/>
            <a:ext cx="3887331" cy="2743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6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686320"/>
          </a:xfrm>
        </p:spPr>
        <p:txBody>
          <a:bodyPr/>
          <a:lstStyle/>
          <a:p>
            <a:r>
              <a:rPr lang="en-US" dirty="0" smtClean="0"/>
              <a:t>Resists rough handling</a:t>
            </a:r>
          </a:p>
          <a:p>
            <a:r>
              <a:rPr lang="en-US" dirty="0" smtClean="0"/>
              <a:t>Complies with FAA regulations</a:t>
            </a:r>
          </a:p>
          <a:p>
            <a:r>
              <a:rPr lang="en-US" dirty="0" smtClean="0"/>
              <a:t>Cheap and Lightweight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7" b="99413" l="250" r="99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457" y="1828800"/>
            <a:ext cx="3810000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4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Gantt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  <p:pic>
        <p:nvPicPr>
          <p:cNvPr id="5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63" y="2133601"/>
            <a:ext cx="8154237" cy="2057400"/>
          </a:xfrm>
        </p:spPr>
      </p:pic>
    </p:spTree>
    <p:extLst>
      <p:ext uri="{BB962C8B-B14F-4D97-AF65-F5344CB8AC3E}">
        <p14:creationId xmlns:p14="http://schemas.microsoft.com/office/powerpoint/2010/main" val="39722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 smtClean="0"/>
              <a:t>Battery only Design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/>
              <a:t>Battery Specifications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/>
              <a:t>Inverter Analysis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/>
              <a:t>Charge Indicator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/>
              <a:t>Packaging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898831"/>
              </p:ext>
            </p:extLst>
          </p:nvPr>
        </p:nvGraphicFramePr>
        <p:xfrm>
          <a:off x="4114800" y="2895600"/>
          <a:ext cx="4495800" cy="1483360"/>
        </p:xfrm>
        <a:graphic>
          <a:graphicData uri="http://schemas.openxmlformats.org/drawingml/2006/table">
            <a:tbl>
              <a:tblPr firstRow="1" bandRow="1">
                <a:tableStyleId>{DDA3072D-EEAD-418C-BB0D-35576C6A08D6}</a:tableStyleId>
              </a:tblPr>
              <a:tblGrid>
                <a:gridCol w="2891810"/>
                <a:gridCol w="160399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weight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9lb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Packaged </a:t>
                      </a:r>
                      <a:r>
                        <a:rPr lang="en-US" dirty="0" smtClean="0"/>
                        <a:t>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r>
                        <a:rPr lang="en-US" baseline="0" dirty="0" smtClean="0"/>
                        <a:t> x 5 x 7 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Energy</a:t>
                      </a:r>
                      <a:r>
                        <a:rPr lang="en-US" baseline="0" dirty="0" smtClean="0"/>
                        <a:t> Capacity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 </a:t>
                      </a:r>
                      <a:r>
                        <a:rPr lang="en-US" dirty="0" err="1" smtClean="0"/>
                        <a:t>Wh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459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http</a:t>
            </a:r>
            <a:r>
              <a:rPr lang="en-US" sz="2400" dirty="0">
                <a:solidFill>
                  <a:schemeClr val="tx2"/>
                </a:solidFill>
              </a:rPr>
              <a:t>://</a:t>
            </a:r>
            <a:r>
              <a:rPr lang="en-US" sz="2400" dirty="0" smtClean="0">
                <a:solidFill>
                  <a:schemeClr val="tx2"/>
                </a:solidFill>
              </a:rPr>
              <a:t>www.bomara.com/powerware/wp_harmonics.htm</a:t>
            </a:r>
          </a:p>
          <a:p>
            <a:r>
              <a:rPr lang="en-US" sz="2400" dirty="0">
                <a:solidFill>
                  <a:schemeClr val="tx2"/>
                </a:solidFill>
              </a:rPr>
              <a:t>http</a:t>
            </a:r>
            <a:r>
              <a:rPr lang="en-US" sz="2400" dirty="0" smtClean="0">
                <a:solidFill>
                  <a:schemeClr val="tx2"/>
                </a:solidFill>
              </a:rPr>
              <a:t>://www.stecasolar.com/index.php?Inverter_selection</a:t>
            </a:r>
          </a:p>
          <a:p>
            <a:r>
              <a:rPr lang="en-US" sz="2400" dirty="0">
                <a:solidFill>
                  <a:schemeClr val="tx2"/>
                </a:solidFill>
              </a:rPr>
              <a:t>http://www.ebay.com/itm/DC-12V-5A-Lithium-battery-pack-20000-Mah-capacity-2A-charger-for-CCTV-camera-/</a:t>
            </a:r>
            <a:r>
              <a:rPr lang="en-US" sz="2400" dirty="0" smtClean="0">
                <a:solidFill>
                  <a:schemeClr val="tx2"/>
                </a:solidFill>
              </a:rPr>
              <a:t>150900422397?pt=US_Rechargeable_Batteries&amp;hash=item23225db6fd</a:t>
            </a:r>
          </a:p>
          <a:p>
            <a:r>
              <a:rPr lang="en-US" sz="2400" dirty="0">
                <a:solidFill>
                  <a:schemeClr val="tx2"/>
                </a:solidFill>
              </a:rPr>
              <a:t>http://safetravel.dot.gov</a:t>
            </a:r>
            <a:r>
              <a:rPr lang="en-US" sz="2400" dirty="0" smtClean="0">
                <a:solidFill>
                  <a:schemeClr val="tx2"/>
                </a:solidFill>
              </a:rPr>
              <a:t>/</a:t>
            </a:r>
          </a:p>
          <a:p>
            <a:endParaRPr 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81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Questions ?</a:t>
            </a:r>
            <a:endParaRPr 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37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617449"/>
            <a:ext cx="8229600" cy="80018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algn="ctr">
              <a:buNone/>
            </a:pPr>
            <a:r>
              <a:rPr lang="en" sz="4000" b="1" dirty="0" smtClean="0">
                <a:latin typeface="Arial" pitchFamily="34" charset="0"/>
                <a:cs typeface="Arial" pitchFamily="34" charset="0"/>
              </a:rPr>
              <a:t>Contents of Presentation</a:t>
            </a:r>
            <a:endParaRPr lang="en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Shape 31"/>
          <p:cNvSpPr txBox="1"/>
          <p:nvPr/>
        </p:nvSpPr>
        <p:spPr>
          <a:xfrm>
            <a:off x="1006047" y="1759857"/>
            <a:ext cx="6794699" cy="3139291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marL="457200" lvl="0" indent="-317500" rtl="0">
              <a:buClr>
                <a:srgbClr val="000000"/>
              </a:buClr>
              <a:buSzPct val="58333"/>
              <a:buFont typeface="Arial"/>
              <a:buAutoNum type="arabicPeriod"/>
            </a:pPr>
            <a:r>
              <a:rPr lang="en" sz="2400" b="1" dirty="0" smtClean="0"/>
              <a:t>Problem Statement</a:t>
            </a:r>
            <a:endParaRPr lang="en" sz="2400" b="1" dirty="0"/>
          </a:p>
          <a:p>
            <a:pPr marL="457200" lvl="0" indent="-317500" rtl="0">
              <a:buClr>
                <a:srgbClr val="000000"/>
              </a:buClr>
              <a:buSzPct val="58333"/>
              <a:buFont typeface="Arial"/>
              <a:buAutoNum type="arabicPeriod"/>
            </a:pPr>
            <a:r>
              <a:rPr lang="en" sz="2400" b="1" dirty="0" smtClean="0"/>
              <a:t>Design Overview</a:t>
            </a:r>
          </a:p>
          <a:p>
            <a:pPr marL="457200" lvl="0" indent="-317500" rtl="0">
              <a:buClr>
                <a:srgbClr val="000000"/>
              </a:buClr>
              <a:buSzPct val="58333"/>
              <a:buFont typeface="Arial"/>
              <a:buAutoNum type="arabicPeriod"/>
            </a:pPr>
            <a:r>
              <a:rPr lang="en" sz="2400" b="1" dirty="0" smtClean="0"/>
              <a:t>Battery Specifications</a:t>
            </a:r>
            <a:endParaRPr lang="en" sz="2400" b="1" dirty="0"/>
          </a:p>
          <a:p>
            <a:pPr marL="457200" lvl="0" indent="-317500">
              <a:buClr>
                <a:srgbClr val="000000"/>
              </a:buClr>
              <a:buSzPct val="58333"/>
              <a:buFont typeface="Arial"/>
              <a:buAutoNum type="arabicPeriod"/>
            </a:pPr>
            <a:r>
              <a:rPr lang="en" sz="2400" b="1" dirty="0" smtClean="0"/>
              <a:t>Inverter Selection</a:t>
            </a:r>
            <a:endParaRPr lang="en" sz="2400" b="1" dirty="0"/>
          </a:p>
          <a:p>
            <a:pPr marL="457200" lvl="0" indent="-317500">
              <a:buClr>
                <a:srgbClr val="000000"/>
              </a:buClr>
              <a:buSzPct val="58333"/>
              <a:buFont typeface="Arial"/>
              <a:buAutoNum type="arabicPeriod"/>
            </a:pPr>
            <a:r>
              <a:rPr lang="en" sz="2400" b="1" dirty="0" smtClean="0"/>
              <a:t>Packaging</a:t>
            </a:r>
            <a:endParaRPr lang="en" sz="2400" b="1" dirty="0"/>
          </a:p>
          <a:p>
            <a:pPr marL="457200" lvl="0" indent="-317500">
              <a:buClr>
                <a:srgbClr val="000000"/>
              </a:buClr>
              <a:buSzPct val="58333"/>
              <a:buFont typeface="Arial"/>
              <a:buAutoNum type="arabicPeriod"/>
            </a:pPr>
            <a:r>
              <a:rPr lang="en" sz="2400" b="1" dirty="0" smtClean="0"/>
              <a:t>Charge Indicator</a:t>
            </a:r>
            <a:endParaRPr lang="en" sz="2400" b="1" dirty="0"/>
          </a:p>
          <a:p>
            <a:pPr marL="457200" lvl="0" indent="-317500">
              <a:buClr>
                <a:srgbClr val="000000"/>
              </a:buClr>
              <a:buSzPct val="58333"/>
              <a:buFont typeface="Arial"/>
              <a:buAutoNum type="arabicPeriod"/>
            </a:pPr>
            <a:r>
              <a:rPr lang="en" sz="2400" b="1" dirty="0" smtClean="0"/>
              <a:t>Gantt Chart</a:t>
            </a:r>
            <a:endParaRPr lang="en" sz="2400" b="1" dirty="0"/>
          </a:p>
          <a:p>
            <a:pPr marL="457200" lvl="0" indent="-317500">
              <a:buClr>
                <a:srgbClr val="000000"/>
              </a:buClr>
              <a:buSzPct val="58333"/>
              <a:buFont typeface="Arial"/>
              <a:buAutoNum type="arabicPeriod"/>
            </a:pPr>
            <a:r>
              <a:rPr lang="en" sz="2400" b="1" dirty="0" smtClean="0"/>
              <a:t>References</a:t>
            </a:r>
            <a:endParaRPr lang="en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038600" y="62484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" b="1" dirty="0">
                <a:latin typeface="Arial" pitchFamily="34" charset="0"/>
                <a:cs typeface="Arial" pitchFamily="34" charset="0"/>
              </a:rPr>
              <a:t>Problem Statement</a:t>
            </a:r>
            <a:endParaRPr lang="en-US" dirty="0"/>
          </a:p>
        </p:txBody>
      </p:sp>
      <p:sp>
        <p:nvSpPr>
          <p:cNvPr id="6" name="Shape 37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267200" cy="3373201"/>
          </a:xfrm>
          <a:prstGeom prst="rect">
            <a:avLst/>
          </a:prstGeom>
        </p:spPr>
        <p:txBody>
          <a:bodyPr wrap="square" lIns="91425" tIns="91425" rIns="91425" bIns="91425" anchor="t" anchorCtr="0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NAU Department of Dental Hygiene</a:t>
            </a:r>
          </a:p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Humanitarian work in remote areas</a:t>
            </a:r>
          </a:p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No electricity available to power Wig-L-Bug</a:t>
            </a:r>
            <a:endParaRPr sz="28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0"/>
            <a:ext cx="37338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20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/>
              <a:t>Design Overview</a:t>
            </a:r>
            <a:r>
              <a:rPr lang="zh-CN" altLang="en-US" b="1" dirty="0"/>
              <a:t/>
            </a:r>
            <a:br>
              <a:rPr lang="zh-CN" altLang="en-US" b="1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622286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Battery</a:t>
            </a:r>
            <a:endParaRPr lang="zh-CN" alt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124200" y="1507123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Inverter</a:t>
            </a:r>
            <a:endParaRPr lang="zh-CN" alt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6248400" y="1604143"/>
            <a:ext cx="26084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/>
              <a:t>Wig-L-Bug</a:t>
            </a:r>
            <a:endParaRPr lang="zh-CN" alt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419600" y="167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05907"/>
            <a:ext cx="2209800" cy="171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788" y="2805907"/>
            <a:ext cx="2274887" cy="1584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057" y="2579493"/>
            <a:ext cx="1945240" cy="1945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59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FAA Regulations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1524000"/>
            <a:ext cx="7543800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altLang="zh-CN" sz="2400" b="1" kern="1200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Equivalent Lithium Content (ELC)</a:t>
            </a:r>
            <a:r>
              <a:rPr lang="en-US" altLang="zh-CN" sz="2400" kern="1200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. ELC is a measure by which lithium ion batteries are classified. </a:t>
            </a:r>
            <a:endParaRPr lang="zh-CN" altLang="zh-CN" sz="2400" kern="1200" dirty="0">
              <a:solidFill>
                <a:prstClr val="black"/>
              </a:solidFill>
              <a:latin typeface="Calibri"/>
              <a:ea typeface="宋体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400" kern="1200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8 grams of equivalent lithium content are equal to about 100 watt-hours. </a:t>
            </a:r>
            <a:endParaRPr lang="zh-CN" altLang="zh-CN" sz="2400" kern="1200" dirty="0">
              <a:solidFill>
                <a:prstClr val="black"/>
              </a:solidFill>
              <a:latin typeface="Calibri"/>
              <a:ea typeface="宋体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400" kern="1200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25 grams of equivalent lithium content are equal to about 300 watt-hours. </a:t>
            </a:r>
            <a:endParaRPr lang="zh-CN" altLang="zh-CN" sz="2400" kern="1200" dirty="0">
              <a:solidFill>
                <a:prstClr val="black"/>
              </a:solidFill>
              <a:latin typeface="Calibri"/>
              <a:ea typeface="宋体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400" kern="1200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Passengers can carry Up to </a:t>
            </a:r>
            <a:r>
              <a:rPr lang="en-US" altLang="zh-CN" sz="2400" kern="1200" dirty="0" smtClean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2 spare lithium ion batteries, </a:t>
            </a:r>
            <a:r>
              <a:rPr lang="en-US" altLang="zh-CN" sz="2400" kern="1200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not installed in a device (between 8 and 25 grams </a:t>
            </a:r>
            <a:r>
              <a:rPr lang="en-US" altLang="zh-CN" sz="2400" kern="1200" dirty="0" smtClean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aggregate)</a:t>
            </a:r>
            <a:endParaRPr lang="zh-CN" altLang="zh-CN" sz="2400" kern="1200" dirty="0">
              <a:solidFill>
                <a:prstClr val="black"/>
              </a:solidFill>
              <a:latin typeface="Calibri"/>
              <a:ea typeface="宋体"/>
              <a:cs typeface="+mn-cs"/>
            </a:endParaRPr>
          </a:p>
        </p:txBody>
      </p:sp>
      <p:pic>
        <p:nvPicPr>
          <p:cNvPr id="7" name="Picture 1" descr="C:\Users\chen\AppData\Roaming\Tencent\Users\164216356\QQ\WinTemp\RichOle\B{$99HVR`C1HSH8HUT$VFY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953000"/>
            <a:ext cx="2847975" cy="1190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561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Battery Specifications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28218"/>
              </p:ext>
            </p:extLst>
          </p:nvPr>
        </p:nvGraphicFramePr>
        <p:xfrm>
          <a:off x="381000" y="1752600"/>
          <a:ext cx="5410200" cy="2819400"/>
        </p:xfrm>
        <a:graphic>
          <a:graphicData uri="http://schemas.openxmlformats.org/drawingml/2006/table">
            <a:tbl>
              <a:tblPr bandRow="1"/>
              <a:tblGrid>
                <a:gridCol w="2705100"/>
                <a:gridCol w="2705100"/>
              </a:tblGrid>
              <a:tr h="4699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Capacity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250Wh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4699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Nominal Voltage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12.6V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699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Max</a:t>
                      </a:r>
                      <a:r>
                        <a:rPr lang="en-US" baseline="0" dirty="0" smtClean="0"/>
                        <a:t> Discharge Rate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10 A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4699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Dimensions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5 x 4</a:t>
                      </a:r>
                      <a:r>
                        <a:rPr lang="en-US" baseline="0" dirty="0" smtClean="0"/>
                        <a:t> x 2 in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699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Weight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2.4 </a:t>
                      </a:r>
                      <a:r>
                        <a:rPr lang="en-US" dirty="0" err="1" smtClean="0"/>
                        <a:t>lb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4699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Grams</a:t>
                      </a:r>
                      <a:r>
                        <a:rPr lang="en-US" baseline="0" dirty="0" smtClean="0"/>
                        <a:t> equivalent lithium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~ 20 g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76400"/>
            <a:ext cx="3190164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4876800"/>
            <a:ext cx="78838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Two batteries will provide enough power to run the device all day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Batteries will be separate to meet FAA regulations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8711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Inverter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295594"/>
              </p:ext>
            </p:extLst>
          </p:nvPr>
        </p:nvGraphicFramePr>
        <p:xfrm>
          <a:off x="914400" y="1676400"/>
          <a:ext cx="7772400" cy="4115308"/>
        </p:xfrm>
        <a:graphic>
          <a:graphicData uri="http://schemas.openxmlformats.org/drawingml/2006/table">
            <a:tbl>
              <a:tblPr firstRow="1" bandRow="1">
                <a:tableStyleId>{DDA3072D-EEAD-418C-BB0D-35576C6A08D6}</a:tableStyleId>
              </a:tblPr>
              <a:tblGrid>
                <a:gridCol w="2133600"/>
                <a:gridCol w="2438400"/>
                <a:gridCol w="3200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Specification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Pure sine wave inverter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Modified sine wave inverter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Input 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10~15V 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10~15V DC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Output</a:t>
                      </a:r>
                      <a:r>
                        <a:rPr lang="en-US" baseline="0" dirty="0" smtClean="0"/>
                        <a:t> Waveform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Pure Sine</a:t>
                      </a:r>
                      <a:r>
                        <a:rPr lang="en-US" baseline="0" dirty="0" smtClean="0"/>
                        <a:t> Wave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Modified Sine Wave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Output 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120V </a:t>
                      </a:r>
                      <a:r>
                        <a:rPr lang="en-US" dirty="0" smtClean="0"/>
                        <a:t>AC at </a:t>
                      </a:r>
                      <a:r>
                        <a:rPr lang="en-US" dirty="0" smtClean="0"/>
                        <a:t>60Hz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120V</a:t>
                      </a:r>
                      <a:r>
                        <a:rPr lang="en-US" baseline="0" dirty="0" smtClean="0"/>
                        <a:t> AC at 60Hz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Maximum</a:t>
                      </a:r>
                      <a:r>
                        <a:rPr lang="en-US" baseline="0" dirty="0" smtClean="0"/>
                        <a:t> 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250W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210W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Continuous 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Maximum</a:t>
                      </a:r>
                      <a:r>
                        <a:rPr lang="en-US" baseline="0" dirty="0" smtClean="0"/>
                        <a:t> Efficiency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&lt;40%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Size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7.25×5×2.25in</a:t>
                      </a:r>
                      <a:endParaRPr lang="en-US" sz="1800" b="0" dirty="0"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5×3.25×1.8in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2lb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1.5lb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09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Inverter Analysis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Output Waveform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92991"/>
            <a:ext cx="7696200" cy="396128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2819400" y="6154270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Pure sine wave and modified sine wave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27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Inverter Analysis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Harmonic Distortion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1"/>
            <a:ext cx="79248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3600" y="6019801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Harmonic distortion of the electrical current waveform</a:t>
            </a:r>
          </a:p>
        </p:txBody>
      </p:sp>
    </p:spTree>
    <p:extLst>
      <p:ext uri="{BB962C8B-B14F-4D97-AF65-F5344CB8AC3E}">
        <p14:creationId xmlns:p14="http://schemas.microsoft.com/office/powerpoint/2010/main" val="350500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718</TotalTime>
  <Words>385</Words>
  <Application>Microsoft Office PowerPoint</Application>
  <PresentationFormat>On-screen Show (4:3)</PresentationFormat>
  <Paragraphs>134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暗香扑面</vt:lpstr>
      <vt:lpstr>Alternative Power Source for Dental Hygiene Device</vt:lpstr>
      <vt:lpstr>Contents of Presentation</vt:lpstr>
      <vt:lpstr>Problem Statement</vt:lpstr>
      <vt:lpstr>Design Overview </vt:lpstr>
      <vt:lpstr>PowerPoint Presentation</vt:lpstr>
      <vt:lpstr>Battery Specifications</vt:lpstr>
      <vt:lpstr>Inverter Analysis</vt:lpstr>
      <vt:lpstr>Inverter Analysis</vt:lpstr>
      <vt:lpstr>Inverter Analysis</vt:lpstr>
      <vt:lpstr>Inverter Analysis</vt:lpstr>
      <vt:lpstr>Charge Indicator</vt:lpstr>
      <vt:lpstr>Packaging</vt:lpstr>
      <vt:lpstr>Gantt Chart</vt:lpstr>
      <vt:lpstr>Conclusion</vt:lpstr>
      <vt:lpstr>References</vt:lpstr>
      <vt:lpstr>Questions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Alternative Power Source for Dental Hygiene Device</dc:title>
  <dc:creator>Francisco John Heath</dc:creator>
  <cp:lastModifiedBy>NAU Student</cp:lastModifiedBy>
  <cp:revision>80</cp:revision>
  <cp:lastPrinted>2012-10-23T22:04:59Z</cp:lastPrinted>
  <dcterms:modified xsi:type="dcterms:W3CDTF">2012-11-06T22:33:11Z</dcterms:modified>
</cp:coreProperties>
</file>