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7" r:id="rId7"/>
    <p:sldId id="272" r:id="rId8"/>
    <p:sldId id="279" r:id="rId9"/>
    <p:sldId id="274" r:id="rId10"/>
    <p:sldId id="280" r:id="rId11"/>
    <p:sldId id="275" r:id="rId12"/>
    <p:sldId id="261" r:id="rId13"/>
    <p:sldId id="262" r:id="rId14"/>
    <p:sldId id="281" r:id="rId15"/>
    <p:sldId id="266" r:id="rId16"/>
    <p:sldId id="267" r:id="rId17"/>
    <p:sldId id="276" r:id="rId18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DA3072D-EEAD-418C-BB0D-35576C6A08D6}">
  <a:tblStyle styleId="{DDA3072D-EEAD-418C-BB0D-35576C6A08D6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0" autoAdjust="0"/>
  </p:normalViewPr>
  <p:slideViewPr>
    <p:cSldViewPr>
      <p:cViewPr>
        <p:scale>
          <a:sx n="66" d="100"/>
          <a:sy n="66" d="100"/>
        </p:scale>
        <p:origin x="-101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3822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3400" y="228600"/>
            <a:ext cx="7772400" cy="153885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sz="4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Alternative Power Source for Dental Hygiene Device</a:t>
            </a:r>
            <a:endParaRPr lang="en" sz="4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407495"/>
            <a:ext cx="7772400" cy="268378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Nizar Almansouri</a:t>
            </a:r>
          </a:p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Ningbiao Jiang</a:t>
            </a:r>
          </a:p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Francisco Heath</a:t>
            </a:r>
          </a:p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Jin Niu</a:t>
            </a:r>
          </a:p>
          <a:p>
            <a:pPr algn="ctr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Jiaqi Xie</a:t>
            </a:r>
            <a:endParaRPr lang="en" sz="2800" b="1" dirty="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112279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Concept Generation and Selection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www.physics.nau.edu/%7Eanderson/LOGOS/LRG-NAU_PrimV_CEFNS_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644445" cy="27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Battery Only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629592"/>
              </p:ext>
            </p:extLst>
          </p:nvPr>
        </p:nvGraphicFramePr>
        <p:xfrm>
          <a:off x="457200" y="1600200"/>
          <a:ext cx="8229600" cy="4343400"/>
        </p:xfrm>
        <a:graphic>
          <a:graphicData uri="http://schemas.openxmlformats.org/drawingml/2006/table">
            <a:tbl>
              <a:tblPr firstRow="1" bandRow="1">
                <a:tableStyleId>{DDA3072D-EEAD-418C-BB0D-35576C6A08D6}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239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Quantity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Price ($)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Subtotal ($)</a:t>
                      </a:r>
                      <a:endParaRPr lang="en-US" sz="24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Battery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240</a:t>
                      </a:r>
                      <a:endParaRPr lang="en-US" sz="24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Charger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30</a:t>
                      </a:r>
                      <a:endParaRPr lang="en-US" sz="24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Inverter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</a:t>
                      </a:r>
                      <a:endParaRPr lang="en-US" sz="24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Frame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</a:t>
                      </a:r>
                      <a:endParaRPr lang="en-US" sz="24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1082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Raw Comparison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66926"/>
              </p:ext>
            </p:extLst>
          </p:nvPr>
        </p:nvGraphicFramePr>
        <p:xfrm>
          <a:off x="762000" y="1524000"/>
          <a:ext cx="7696200" cy="4267200"/>
        </p:xfrm>
        <a:graphic>
          <a:graphicData uri="http://schemas.openxmlformats.org/drawingml/2006/table">
            <a:tbl>
              <a:tblPr/>
              <a:tblGrid>
                <a:gridCol w="4152127"/>
                <a:gridCol w="1111866"/>
                <a:gridCol w="1320341"/>
                <a:gridCol w="1111866"/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Solar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Generator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Battery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Uninterrupted Power (%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Down Time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($)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Span (hours)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 (Within 56 x 45 x 25 cm)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Output (watts)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8477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Normalized Data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653722"/>
              </p:ext>
            </p:extLst>
          </p:nvPr>
        </p:nvGraphicFramePr>
        <p:xfrm>
          <a:off x="838200" y="1524000"/>
          <a:ext cx="7467599" cy="3200400"/>
        </p:xfrm>
        <a:graphic>
          <a:graphicData uri="http://schemas.openxmlformats.org/drawingml/2006/table">
            <a:tbl>
              <a:tblPr>
                <a:tableStyleId>{DDA3072D-EEAD-418C-BB0D-35576C6A08D6}</a:tableStyleId>
              </a:tblPr>
              <a:tblGrid>
                <a:gridCol w="4028796"/>
                <a:gridCol w="1078840"/>
                <a:gridCol w="1281123"/>
                <a:gridCol w="1078840"/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Solar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Generator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Battery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Uninterrupted Power (% </a:t>
                      </a:r>
                      <a:r>
                        <a:rPr lang="en-US" sz="1800" b="1" u="none" strike="noStrike" dirty="0" smtClean="0">
                          <a:effectLst/>
                        </a:rPr>
                        <a:t>Down Time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Cost ($)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5.5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Weight (kg)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Life Span (hours)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555894"/>
            <a:ext cx="8229600" cy="861744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Weighted Comparison</a:t>
            </a:r>
            <a:endParaRPr lang="e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53349"/>
              </p:ext>
            </p:extLst>
          </p:nvPr>
        </p:nvGraphicFramePr>
        <p:xfrm>
          <a:off x="838200" y="1524003"/>
          <a:ext cx="7543799" cy="3195677"/>
        </p:xfrm>
        <a:graphic>
          <a:graphicData uri="http://schemas.openxmlformats.org/drawingml/2006/table">
            <a:tbl>
              <a:tblPr/>
              <a:tblGrid>
                <a:gridCol w="3066237"/>
                <a:gridCol w="716410"/>
                <a:gridCol w="716410"/>
                <a:gridCol w="716410"/>
                <a:gridCol w="716410"/>
                <a:gridCol w="752230"/>
                <a:gridCol w="859692"/>
              </a:tblGrid>
              <a:tr h="19383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Uninterrupted  Power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</a:t>
                      </a:r>
                    </a:p>
                  </a:txBody>
                  <a:tcPr marL="9525" marR="9525" marT="9525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Lifespan</a:t>
                      </a:r>
                    </a:p>
                  </a:txBody>
                  <a:tcPr marL="9525" marR="9525" marT="9525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Raw Total</a:t>
                      </a:r>
                    </a:p>
                  </a:txBody>
                  <a:tcPr marL="9525" marR="9525" marT="9525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Normalized Total</a:t>
                      </a:r>
                    </a:p>
                  </a:txBody>
                  <a:tcPr marL="9525" marR="9525" marT="9525" marB="0" vert="vert27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Uninterupted Power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0.425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0.307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3.66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0.173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Lifespan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0.096</a:t>
                      </a:r>
                    </a:p>
                  </a:txBody>
                  <a:tcPr marL="9525" marR="9525" marT="9525" marB="0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49530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Certain Criteria, like size and peak output, either meet constraints or they don’t.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Others, like weight and cost, should be as low as possible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555894"/>
            <a:ext cx="8229600" cy="861744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Weighted Criteria</a:t>
            </a:r>
            <a:endParaRPr lang="e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56877"/>
              </p:ext>
            </p:extLst>
          </p:nvPr>
        </p:nvGraphicFramePr>
        <p:xfrm>
          <a:off x="685800" y="1676400"/>
          <a:ext cx="7391400" cy="4038600"/>
        </p:xfrm>
        <a:graphic>
          <a:graphicData uri="http://schemas.openxmlformats.org/drawingml/2006/table">
            <a:tbl>
              <a:tblPr>
                <a:tableStyleId>{DDA3072D-EEAD-418C-BB0D-35576C6A08D6}</a:tableStyleId>
              </a:tblPr>
              <a:tblGrid>
                <a:gridCol w="3987686"/>
                <a:gridCol w="1067832"/>
                <a:gridCol w="1268050"/>
                <a:gridCol w="1067832"/>
              </a:tblGrid>
              <a:tr h="673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Solar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Generator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Battery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</a:tr>
              <a:tr h="673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Uninterrupted Power (% </a:t>
                      </a:r>
                      <a:r>
                        <a:rPr lang="en-US" sz="1800" b="1" u="none" strike="noStrike" dirty="0" smtClean="0">
                          <a:effectLst/>
                        </a:rPr>
                        <a:t>Down Time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4.25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4.25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</a:tr>
              <a:tr h="673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Cost ($)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1.6885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2.149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</a:tr>
              <a:tr h="673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Weight (kg)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1.73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0.865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0.865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</a:tr>
              <a:tr h="673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Life Span (hours)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0.48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0.48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0.96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</a:tr>
              <a:tr h="673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Total (Higher is Better)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2.21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7.2835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8.224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289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Gantt Charts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248400"/>
            <a:ext cx="1600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6228"/>
            <a:ext cx="8534400" cy="35255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229600" cy="861744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b="1" dirty="0" smtClean="0">
                <a:latin typeface="Arial" pitchFamily="34" charset="0"/>
                <a:cs typeface="Arial" pitchFamily="34" charset="0"/>
              </a:rPr>
              <a:t>Summary</a:t>
            </a:r>
            <a:endParaRPr lang="e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371600"/>
            <a:ext cx="8153400" cy="427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Statement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Design Concepts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Design Selection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Gantt Chart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/>
              <a:t>www.solar-electric.com</a:t>
            </a:r>
          </a:p>
          <a:p>
            <a:r>
              <a:rPr lang="en-US" sz="2800" b="1" i="1" dirty="0" smtClean="0"/>
              <a:t>www.batteryspace.com</a:t>
            </a:r>
          </a:p>
          <a:p>
            <a:r>
              <a:rPr lang="en-US" sz="2800" b="1" i="1" dirty="0" smtClean="0"/>
              <a:t>www.autozone.com/autozone/parts/Alternator</a:t>
            </a:r>
          </a:p>
          <a:p>
            <a:r>
              <a:rPr lang="en-US" sz="2800" b="1" i="1" dirty="0" smtClean="0"/>
              <a:t>www.weatherbase.com/weather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Contents of Presentation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Shape 31"/>
          <p:cNvSpPr txBox="1"/>
          <p:nvPr/>
        </p:nvSpPr>
        <p:spPr>
          <a:xfrm>
            <a:off x="1006047" y="1759857"/>
            <a:ext cx="6794699" cy="4247286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Problem Statement</a:t>
            </a:r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endParaRPr lang="en" sz="2400" b="1" dirty="0"/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Design Summaries</a:t>
            </a:r>
            <a:endParaRPr lang="en" sz="2400" b="1" dirty="0"/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endParaRPr lang="en" sz="2400" b="1" dirty="0" smtClean="0"/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Criteria Comparisons</a:t>
            </a:r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endParaRPr lang="en" sz="2400" b="1" dirty="0"/>
          </a:p>
          <a:p>
            <a:pPr marL="457200" lvl="0" indent="-31750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Gantt Chart</a:t>
            </a:r>
          </a:p>
          <a:p>
            <a:pPr marL="457200" lvl="0" indent="-317500">
              <a:buClr>
                <a:srgbClr val="000000"/>
              </a:buClr>
              <a:buSzPct val="58333"/>
              <a:buFont typeface="Arial"/>
              <a:buAutoNum type="arabicPeriod"/>
            </a:pPr>
            <a:endParaRPr lang="en" sz="2400" b="1" dirty="0"/>
          </a:p>
          <a:p>
            <a:pPr marL="457200" lvl="0" indent="-31750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Conclusion</a:t>
            </a:r>
          </a:p>
          <a:p>
            <a:pPr marL="457200" lvl="0" indent="-317500">
              <a:buClr>
                <a:srgbClr val="000000"/>
              </a:buClr>
              <a:buSzPct val="58333"/>
              <a:buFont typeface="Arial"/>
              <a:buAutoNum type="arabicPeriod"/>
            </a:pPr>
            <a:endParaRPr lang="en" sz="2400" b="1" dirty="0"/>
          </a:p>
          <a:p>
            <a:pPr marL="457200" lvl="0" indent="-31750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References</a:t>
            </a:r>
            <a:endParaRPr lang="en" sz="24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Problem Statement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267200" cy="2154406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NAU Department of Dental Hygiene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Humanitarian work in remote areas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No electricity available to power Wig-L-Bug</a:t>
            </a:r>
            <a:endParaRPr sz="20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Possible Solutions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154406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" sz="2000" b="1" dirty="0" smtClean="0"/>
              <a:t>Solar + Battery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" sz="2000" b="1" dirty="0" smtClean="0"/>
              <a:t>Manual Charger + Battery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" sz="2000" b="1" dirty="0" smtClean="0"/>
              <a:t>Battery Only</a:t>
            </a:r>
            <a:r>
              <a:rPr lang="en" sz="2000" dirty="0" smtClean="0"/>
              <a:t>		</a:t>
            </a:r>
            <a:endParaRPr lang="en" sz="1000" dirty="0" smtClean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Solar + Battery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idx="1"/>
          </p:nvPr>
        </p:nvSpPr>
        <p:spPr>
          <a:xfrm>
            <a:off x="762000" y="4495800"/>
            <a:ext cx="7924800" cy="1541930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Char char="§"/>
            </a:pPr>
            <a:r>
              <a:rPr lang="en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" sz="1800" b="1" dirty="0" smtClean="0">
                <a:latin typeface="Arial" pitchFamily="34" charset="0"/>
                <a:cs typeface="Arial" pitchFamily="34" charset="0"/>
              </a:rPr>
              <a:t>Flexible Solar Panel, 2 square meters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§"/>
            </a:pPr>
            <a:r>
              <a:rPr lang="en" sz="1800" b="1" dirty="0" smtClean="0">
                <a:latin typeface="Arial" pitchFamily="34" charset="0"/>
                <a:cs typeface="Arial" pitchFamily="34" charset="0"/>
              </a:rPr>
              <a:t>Battery and Inverter connected in Parallel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§"/>
            </a:pPr>
            <a:r>
              <a:rPr lang="en" sz="1800" b="1" dirty="0" smtClean="0">
                <a:latin typeface="Arial" pitchFamily="34" charset="0"/>
                <a:cs typeface="Arial" pitchFamily="34" charset="0"/>
              </a:rPr>
              <a:t>Calculations based on average insolation in December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524000"/>
            <a:ext cx="66484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060418"/>
              </p:ext>
            </p:extLst>
          </p:nvPr>
        </p:nvGraphicFramePr>
        <p:xfrm>
          <a:off x="533400" y="1676398"/>
          <a:ext cx="8153401" cy="4349928"/>
        </p:xfrm>
        <a:graphic>
          <a:graphicData uri="http://schemas.openxmlformats.org/drawingml/2006/table">
            <a:tbl>
              <a:tblPr firstRow="1" firstCol="1" bandRow="1">
                <a:tableStyleId>{DDA3072D-EEAD-418C-BB0D-35576C6A08D6}</a:tableStyleId>
              </a:tblPr>
              <a:tblGrid>
                <a:gridCol w="1450206"/>
                <a:gridCol w="1476213"/>
                <a:gridCol w="1430269"/>
                <a:gridCol w="1326249"/>
                <a:gridCol w="1364389"/>
                <a:gridCol w="1106075"/>
              </a:tblGrid>
              <a:tr h="877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Component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Size(in)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Weight(</a:t>
                      </a:r>
                      <a:r>
                        <a:rPr lang="en-US" sz="1800" b="1" dirty="0" err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lb</a:t>
                      </a: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Cost($)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Quantity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Total Cost($)</a:t>
                      </a:r>
                    </a:p>
                  </a:txBody>
                  <a:tcPr marL="68580" marR="68580" marT="0" marB="0" anchor="ctr"/>
                </a:tc>
              </a:tr>
              <a:tr h="800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Solar Charger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8.5×14.5</a:t>
                      </a:r>
                      <a:endParaRPr lang="en-US" sz="1800" b="1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</a:tr>
              <a:tr h="1069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24V Inverter Modified Sinewave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5×2.25×7.25</a:t>
                      </a:r>
                      <a:endParaRPr lang="en-US" sz="1800" b="1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</a:tr>
              <a:tr h="800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Cable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</a:t>
                      </a:r>
                      <a:endParaRPr lang="en-US" sz="1800" b="1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</a:tr>
              <a:tr h="800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14.5×8.5×5</a:t>
                      </a:r>
                      <a:endParaRPr lang="en-US" sz="1800" b="1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1010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1525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Detail of Solar Battery Method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261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Manual Generator + Battery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7569" y="3275112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×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31" y="1447800"/>
            <a:ext cx="665003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5696" y="4495800"/>
            <a:ext cx="7041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A Bicycle style crank will turn an alternator with a belt or chain drive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Off-the-shelf bicycle parts will ensure good efficiency and reliability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100 watts of input at the pedals is a sustainable level for average college student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7574179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740560"/>
            <a:ext cx="8229600" cy="677078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3200" b="1" dirty="0" smtClean="0">
                <a:latin typeface="Arial" pitchFamily="34" charset="0"/>
                <a:cs typeface="Arial" pitchFamily="34" charset="0"/>
              </a:rPr>
              <a:t>Manual Generator + Battery Details</a:t>
            </a:r>
            <a:endParaRPr lang="e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16081"/>
              </p:ext>
            </p:extLst>
          </p:nvPr>
        </p:nvGraphicFramePr>
        <p:xfrm>
          <a:off x="838200" y="1600200"/>
          <a:ext cx="7848600" cy="4650273"/>
        </p:xfrm>
        <a:graphic>
          <a:graphicData uri="http://schemas.openxmlformats.org/drawingml/2006/table">
            <a:tbl>
              <a:tblPr firstRow="1" firstCol="1" bandRow="1">
                <a:tableStyleId>{DDA3072D-EEAD-418C-BB0D-35576C6A08D6}</a:tableStyleId>
              </a:tblPr>
              <a:tblGrid>
                <a:gridCol w="2616200"/>
                <a:gridCol w="2616200"/>
                <a:gridCol w="2616200"/>
              </a:tblGrid>
              <a:tr h="703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Part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Cost($)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Weight (lb)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Alternator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75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8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Battery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100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Inverter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50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Frame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75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8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Gears, Cranks, Pulleys, etc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150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Wiring, electronics, etc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50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TOTAL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500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24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8736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Battery Only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600201"/>
            <a:ext cx="48402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302558"/>
              </p:ext>
            </p:extLst>
          </p:nvPr>
        </p:nvGraphicFramePr>
        <p:xfrm>
          <a:off x="1408113" y="3733800"/>
          <a:ext cx="6096000" cy="2225040"/>
        </p:xfrm>
        <a:graphic>
          <a:graphicData uri="http://schemas.openxmlformats.org/drawingml/2006/table">
            <a:tbl>
              <a:tblPr firstRow="1" bandRow="1">
                <a:tableStyleId>{DDA3072D-EEAD-418C-BB0D-35576C6A08D6}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Battery</a:t>
                      </a:r>
                      <a:r>
                        <a:rPr lang="en-US" b="1" baseline="0" dirty="0" smtClean="0"/>
                        <a:t> Cell Details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Cell</a:t>
                      </a:r>
                      <a:r>
                        <a:rPr lang="en-US" b="1" baseline="0" dirty="0" smtClean="0"/>
                        <a:t> Voltage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3.7 V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Capacity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120 Watt</a:t>
                      </a:r>
                      <a:r>
                        <a:rPr lang="en-US" b="1" baseline="0" dirty="0" smtClean="0"/>
                        <a:t> hours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Charge Current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1.8 Amps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Discharge Current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1.2 Amps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Weight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 </a:t>
                      </a:r>
                      <a:r>
                        <a:rPr lang="en-US" b="1" dirty="0" err="1" smtClean="0"/>
                        <a:t>lbs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0629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406</TotalTime>
  <Words>499</Words>
  <Application>Microsoft Office PowerPoint</Application>
  <PresentationFormat>On-screen Show (4:3)</PresentationFormat>
  <Paragraphs>269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暗香扑面</vt:lpstr>
      <vt:lpstr>Alternative Power Source for Dental Hygiene Device</vt:lpstr>
      <vt:lpstr>Contents of Presentation</vt:lpstr>
      <vt:lpstr>Problem Statement</vt:lpstr>
      <vt:lpstr>Possible Solutions</vt:lpstr>
      <vt:lpstr>Solar + Battery</vt:lpstr>
      <vt:lpstr>PowerPoint Presentation</vt:lpstr>
      <vt:lpstr>Manual Generator + Battery</vt:lpstr>
      <vt:lpstr>Manual Generator + Battery Details</vt:lpstr>
      <vt:lpstr>Battery Only</vt:lpstr>
      <vt:lpstr>Battery Only</vt:lpstr>
      <vt:lpstr>Raw Comparison</vt:lpstr>
      <vt:lpstr>Normalized Data</vt:lpstr>
      <vt:lpstr>Weighted Comparison</vt:lpstr>
      <vt:lpstr>Weighted Criteria</vt:lpstr>
      <vt:lpstr>Gantt Charts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Power Source for Dental Hygiene Device</dc:title>
  <dc:creator>Francisco John Heath</dc:creator>
  <cp:lastModifiedBy>NAU Student</cp:lastModifiedBy>
  <cp:revision>46</cp:revision>
  <cp:lastPrinted>2012-10-23T22:04:59Z</cp:lastPrinted>
  <dcterms:modified xsi:type="dcterms:W3CDTF">2012-10-23T22:27:51Z</dcterms:modified>
</cp:coreProperties>
</file>