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9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DDA3072D-EEAD-418C-BB0D-35576C6A08D6}">
  <a:tblStyle styleId="{DDA3072D-EEAD-418C-BB0D-35576C6A08D6}" styleName="Table_0">
    <a:wholeTbl>
      <a:tcStyle>
        <a:tcBdr>
          <a:lef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0" autoAdjust="0"/>
  </p:normalViewPr>
  <p:slideViewPr>
    <p:cSldViewPr>
      <p:cViewPr varScale="1">
        <p:scale>
          <a:sx n="97" d="100"/>
          <a:sy n="97" d="100"/>
        </p:scale>
        <p:origin x="-102" y="-2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1138229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85800" y="3196686"/>
            <a:ext cx="77724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676401"/>
            <a:ext cx="7772400" cy="1538286"/>
          </a:xfrm>
        </p:spPr>
        <p:txBody>
          <a:bodyPr anchor="b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21468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10/7/2012</a:t>
            </a:r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10/7/2012</a:t>
            </a:r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矩形 6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215206" y="274638"/>
            <a:ext cx="1471594" cy="6011882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686568" cy="6011882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10/7/2012</a:t>
            </a:r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marL="742950" indent="-285750" rtl="0">
              <a:defRPr/>
            </a:lvl2pPr>
            <a:lvl3pPr marL="1143000" indent="-228600" rtl="0">
              <a:defRPr/>
            </a:lvl3pPr>
            <a:lvl4pPr marL="1600200" indent="-228600"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73152" y="6400800"/>
            <a:ext cx="3200400" cy="283800"/>
          </a:xfrm>
        </p:spPr>
        <p:txBody>
          <a:bodyPr/>
          <a:lstStyle/>
          <a:p>
            <a:r>
              <a:rPr lang="en-US" altLang="zh-CN" smtClean="0"/>
              <a:t>10/7/2012</a:t>
            </a:r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5330952" y="6400800"/>
            <a:ext cx="3733800" cy="283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85800" y="3143248"/>
            <a:ext cx="77724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143248"/>
            <a:ext cx="7772400" cy="1362075"/>
          </a:xfrm>
        </p:spPr>
        <p:txBody>
          <a:bodyPr anchor="t"/>
          <a:lstStyle>
            <a:lvl1pPr algn="ctr">
              <a:defRPr sz="4000" b="0" cap="all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1643061"/>
            <a:ext cx="7772400" cy="1500187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10/7/2012</a:t>
            </a:r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10/7/2012</a:t>
            </a:r>
            <a:endParaRPr 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10/7/2012</a:t>
            </a:r>
            <a:endParaRPr 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10/7/2012</a:t>
            </a:r>
            <a:endParaRPr 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10/7/2012</a:t>
            </a:r>
            <a:endParaRPr 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2786050" y="1053546"/>
            <a:ext cx="59040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786050" y="228600"/>
            <a:ext cx="5900752" cy="842946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786050" y="1142984"/>
            <a:ext cx="5900750" cy="514353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5" y="1142984"/>
            <a:ext cx="2257408" cy="5143536"/>
          </a:xfrm>
        </p:spPr>
        <p:txBody>
          <a:bodyPr anchor="ctr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10/7/2012</a:t>
            </a:r>
            <a:endParaRPr 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6400800" cy="685800"/>
          </a:xfrm>
        </p:spPr>
        <p:txBody>
          <a:bodyPr anchor="ctr"/>
          <a:lstStyle>
            <a:lvl1pPr algn="l">
              <a:defRPr sz="2400" b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701552" y="1143000"/>
            <a:ext cx="7223248" cy="3980172"/>
          </a:xfrm>
          <a:prstGeom prst="roundRect">
            <a:avLst>
              <a:gd name="adj" fmla="val 18278"/>
            </a:avLst>
          </a:prstGeom>
          <a:solidFill>
            <a:schemeClr val="accent1">
              <a:tint val="40000"/>
            </a:schemeClr>
          </a:solidFill>
          <a:ln w="50800" cap="rnd">
            <a:gradFill flip="none" rotWithShape="1">
              <a:gsLst>
                <a:gs pos="0">
                  <a:schemeClr val="accent1">
                    <a:shade val="50000"/>
                  </a:schemeClr>
                </a:gs>
                <a:gs pos="20000">
                  <a:schemeClr val="accent2">
                    <a:shade val="50000"/>
                  </a:schemeClr>
                </a:gs>
                <a:gs pos="40000">
                  <a:schemeClr val="accent3">
                    <a:shade val="50000"/>
                  </a:schemeClr>
                </a:gs>
                <a:gs pos="60000">
                  <a:schemeClr val="accent4">
                    <a:shade val="50000"/>
                  </a:schemeClr>
                </a:gs>
                <a:gs pos="80000">
                  <a:schemeClr val="accent5">
                    <a:shade val="50000"/>
                  </a:schemeClr>
                </a:gs>
                <a:gs pos="100000">
                  <a:schemeClr val="accent6">
                    <a:shade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round/>
          </a:ln>
          <a:effectLst>
            <a:outerShdw blurRad="50800" dist="38100" dir="5400000" algn="tl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CN" altLang="en-US" smtClean="0"/>
              <a:t>单击图标添加图片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62200" y="5410200"/>
            <a:ext cx="5657888" cy="804862"/>
          </a:xfrm>
        </p:spPr>
        <p:txBody>
          <a:bodyPr anchor="ctr"/>
          <a:lstStyle>
            <a:lvl1pPr marL="0" indent="0" algn="r">
              <a:buNone/>
              <a:defRPr sz="1200" b="0"/>
            </a:lvl1pPr>
            <a:lvl2pPr marL="457200" indent="0" algn="r">
              <a:buNone/>
              <a:defRPr sz="1200" b="0"/>
            </a:lvl2pPr>
            <a:lvl3pPr marL="914400" indent="0" algn="r">
              <a:buNone/>
              <a:defRPr sz="1200" b="0"/>
            </a:lvl3pPr>
            <a:lvl4pPr marL="1371600" indent="0" algn="r">
              <a:buNone/>
              <a:defRPr sz="1200" b="0"/>
            </a:lvl4pPr>
            <a:lvl5pPr marL="1828800" indent="0" algn="r">
              <a:buNone/>
              <a:defRPr sz="1200" b="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10/7/2012</a:t>
            </a:r>
            <a:endParaRPr 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6678000"/>
            <a:ext cx="9144000" cy="18000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68632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6200" y="6400800"/>
            <a:ext cx="3200400" cy="283800"/>
          </a:xfrm>
          <a:prstGeom prst="rect">
            <a:avLst/>
          </a:prstGeom>
        </p:spPr>
        <p:txBody>
          <a:bodyPr vert="horz" rtlCol="0" anchor="b"/>
          <a:lstStyle>
            <a:lvl1pPr algn="l" eaLnBrk="1" latinLnBrk="0" hangingPunct="1"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zh-CN" smtClean="0"/>
              <a:t>10/7/2012</a:t>
            </a:r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5334000" y="6400800"/>
            <a:ext cx="3733800" cy="283800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4114800" y="6400800"/>
            <a:ext cx="914400" cy="283464"/>
          </a:xfrm>
          <a:prstGeom prst="rect">
            <a:avLst/>
          </a:prstGeom>
          <a:noFill/>
        </p:spPr>
        <p:txBody>
          <a:bodyPr vert="horz" lIns="45720" rIns="45720" rtlCol="0" anchor="ctr"/>
          <a:lstStyle>
            <a:lvl1pPr algn="ctr" eaLnBrk="1" latinLnBrk="0" hangingPunct="1">
              <a:defRPr kumimoji="0" sz="1100" b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矩形 7"/>
          <p:cNvSpPr/>
          <p:nvPr/>
        </p:nvSpPr>
        <p:spPr>
          <a:xfrm>
            <a:off x="0" y="0"/>
            <a:ext cx="9144000" cy="10800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</p:sldLayoutIdLst>
  <p:hf hdr="0" dt="0"/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ß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Þ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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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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ctrTitle"/>
          </p:nvPr>
        </p:nvSpPr>
        <p:spPr>
          <a:xfrm>
            <a:off x="533400" y="228600"/>
            <a:ext cx="7772400" cy="1538853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 lvl="0" algn="ctr" rtl="0">
              <a:buNone/>
            </a:pPr>
            <a:r>
              <a:rPr lang="en" sz="4400" b="1" dirty="0" smtClean="0">
                <a:latin typeface="Arial" pitchFamily="34" charset="0"/>
                <a:ea typeface="Arial Unicode MS" pitchFamily="34" charset="-122"/>
                <a:cs typeface="Arial" pitchFamily="34" charset="0"/>
              </a:rPr>
              <a:t>Alternative Power Source for Dental Hygiene Device</a:t>
            </a:r>
            <a:endParaRPr lang="en" sz="4400" b="1" dirty="0">
              <a:latin typeface="Arial" pitchFamily="34" charset="0"/>
              <a:ea typeface="Arial Unicode MS" pitchFamily="34" charset="-122"/>
              <a:cs typeface="Arial" pitchFamily="34" charset="0"/>
            </a:endParaRPr>
          </a:p>
        </p:txBody>
      </p:sp>
      <p:sp>
        <p:nvSpPr>
          <p:cNvPr id="24" name="Shape 24"/>
          <p:cNvSpPr txBox="1">
            <a:spLocks noGrp="1"/>
          </p:cNvSpPr>
          <p:nvPr>
            <p:ph type="subTitle" idx="1"/>
          </p:nvPr>
        </p:nvSpPr>
        <p:spPr>
          <a:xfrm>
            <a:off x="685800" y="3407495"/>
            <a:ext cx="7772400" cy="2683781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lvl="0" algn="ctr" rtl="0">
              <a:buNone/>
            </a:pPr>
            <a:r>
              <a:rPr lang="en" sz="2800" b="1" dirty="0" smtClean="0">
                <a:solidFill>
                  <a:srgbClr val="000000"/>
                </a:solidFill>
                <a:latin typeface="Arial" pitchFamily="34" charset="0"/>
                <a:ea typeface="Arial Unicode MS" pitchFamily="34" charset="-122"/>
                <a:cs typeface="Arial" pitchFamily="34" charset="0"/>
              </a:rPr>
              <a:t>Nizar Almansouri</a:t>
            </a:r>
          </a:p>
          <a:p>
            <a:pPr lvl="0" algn="ctr" rtl="0">
              <a:buNone/>
            </a:pPr>
            <a:r>
              <a:rPr lang="en" sz="2800" b="1" dirty="0" smtClean="0">
                <a:solidFill>
                  <a:srgbClr val="000000"/>
                </a:solidFill>
                <a:latin typeface="Arial" pitchFamily="34" charset="0"/>
                <a:ea typeface="Arial Unicode MS" pitchFamily="34" charset="-122"/>
                <a:cs typeface="Arial" pitchFamily="34" charset="0"/>
              </a:rPr>
              <a:t>Ningbiao Jiang</a:t>
            </a:r>
          </a:p>
          <a:p>
            <a:pPr lvl="0" algn="ctr" rtl="0">
              <a:buNone/>
            </a:pPr>
            <a:r>
              <a:rPr lang="en" sz="2800" b="1" dirty="0" smtClean="0">
                <a:solidFill>
                  <a:srgbClr val="000000"/>
                </a:solidFill>
                <a:latin typeface="Arial" pitchFamily="34" charset="0"/>
                <a:ea typeface="Arial Unicode MS" pitchFamily="34" charset="-122"/>
                <a:cs typeface="Arial" pitchFamily="34" charset="0"/>
              </a:rPr>
              <a:t>Francisco Heath</a:t>
            </a:r>
          </a:p>
          <a:p>
            <a:pPr lvl="0" algn="ctr" rtl="0">
              <a:buNone/>
            </a:pPr>
            <a:r>
              <a:rPr lang="en" sz="2800" b="1" dirty="0" smtClean="0">
                <a:solidFill>
                  <a:srgbClr val="000000"/>
                </a:solidFill>
                <a:latin typeface="Arial" pitchFamily="34" charset="0"/>
                <a:ea typeface="Arial Unicode MS" pitchFamily="34" charset="-122"/>
                <a:cs typeface="Arial" pitchFamily="34" charset="0"/>
              </a:rPr>
              <a:t>Jin Niu</a:t>
            </a:r>
          </a:p>
          <a:p>
            <a:pPr algn="ctr">
              <a:buNone/>
            </a:pPr>
            <a:r>
              <a:rPr lang="en" sz="2800" b="1" dirty="0" smtClean="0">
                <a:solidFill>
                  <a:srgbClr val="000000"/>
                </a:solidFill>
                <a:latin typeface="Arial" pitchFamily="34" charset="0"/>
                <a:ea typeface="Arial Unicode MS" pitchFamily="34" charset="-122"/>
                <a:cs typeface="Arial" pitchFamily="34" charset="0"/>
              </a:rPr>
              <a:t>Jiaqi Xie</a:t>
            </a:r>
            <a:endParaRPr lang="en" sz="2800" b="1" dirty="0">
              <a:solidFill>
                <a:srgbClr val="000000"/>
              </a:solidFill>
              <a:latin typeface="Arial" pitchFamily="34" charset="0"/>
              <a:ea typeface="Arial Unicode MS" pitchFamily="34" charset="-122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90600" y="2112279"/>
            <a:ext cx="716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Arial" pitchFamily="34" charset="0"/>
                <a:cs typeface="Arial" pitchFamily="34" charset="0"/>
              </a:rPr>
              <a:t>Team </a:t>
            </a:r>
            <a:r>
              <a:rPr lang="en-US" altLang="ja-JP" sz="3200" b="1" dirty="0" smtClean="0">
                <a:latin typeface="Arial" pitchFamily="34" charset="0"/>
                <a:cs typeface="Arial" pitchFamily="34" charset="0"/>
              </a:rPr>
              <a:t>Concussion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9" name="Picture 5" descr="http://www.physics.nau.edu/%7Eanderson/LOGOS/LRG-NAU_PrimV_CEFNS_2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429000"/>
            <a:ext cx="1644445" cy="2736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457200" y="617449"/>
            <a:ext cx="8229600" cy="800189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 algn="ctr">
              <a:buNone/>
            </a:pPr>
            <a:r>
              <a:rPr lang="en" sz="4000" b="1" dirty="0" smtClean="0">
                <a:latin typeface="Arial" pitchFamily="34" charset="0"/>
                <a:cs typeface="Arial" pitchFamily="34" charset="0"/>
              </a:rPr>
              <a:t>House of Quality</a:t>
            </a:r>
            <a:endParaRPr lang="en" sz="4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762124"/>
            <a:ext cx="6705599" cy="40290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Nizar</a:t>
            </a:r>
            <a:r>
              <a:rPr lang="en-US" dirty="0" smtClean="0"/>
              <a:t> </a:t>
            </a:r>
            <a:r>
              <a:rPr lang="en-US" dirty="0" err="1" smtClean="0"/>
              <a:t>Almansouri</a:t>
            </a:r>
            <a:endParaRPr lang="en-US" dirty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457200" y="617449"/>
            <a:ext cx="8229600" cy="800189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 algn="ctr">
              <a:buNone/>
            </a:pPr>
            <a:r>
              <a:rPr lang="en" sz="4000" b="1" dirty="0" smtClean="0">
                <a:latin typeface="Arial" pitchFamily="34" charset="0"/>
                <a:cs typeface="Arial" pitchFamily="34" charset="0"/>
              </a:rPr>
              <a:t>Gantt Charts</a:t>
            </a:r>
            <a:endParaRPr lang="en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781800" y="6248400"/>
            <a:ext cx="160020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09651"/>
            <a:ext cx="8189918" cy="3676996"/>
          </a:xfrm>
          <a:prstGeom prst="rect">
            <a:avLst/>
          </a:prstGeom>
        </p:spPr>
      </p:pic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Nizar</a:t>
            </a:r>
            <a:r>
              <a:rPr lang="en-US" dirty="0" smtClean="0"/>
              <a:t> </a:t>
            </a:r>
            <a:r>
              <a:rPr lang="en-US" dirty="0" err="1" smtClean="0"/>
              <a:t>Almansouri</a:t>
            </a:r>
            <a:endParaRPr 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457200" y="555894"/>
            <a:ext cx="8229600" cy="861744"/>
          </a:xfrm>
          <a:prstGeom prst="rect">
            <a:avLst/>
          </a:prstGeom>
        </p:spPr>
        <p:txBody>
          <a:bodyPr wrap="square" lIns="91425" tIns="91425" rIns="91425" bIns="91425" anchor="b" anchorCtr="0">
            <a:spAutoFit/>
          </a:bodyPr>
          <a:lstStyle/>
          <a:p>
            <a:pPr algn="ctr">
              <a:buNone/>
            </a:pPr>
            <a:r>
              <a:rPr lang="en" b="1" dirty="0" smtClean="0">
                <a:latin typeface="Arial" pitchFamily="34" charset="0"/>
                <a:cs typeface="Arial" pitchFamily="34" charset="0"/>
              </a:rPr>
              <a:t>Questions?</a:t>
            </a:r>
            <a:endParaRPr lang="en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310" y="2362200"/>
            <a:ext cx="2882900" cy="372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457200" y="617449"/>
            <a:ext cx="8229600" cy="800189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 algn="ctr">
              <a:buNone/>
            </a:pPr>
            <a:r>
              <a:rPr lang="en" sz="4000" b="1" dirty="0" smtClean="0">
                <a:latin typeface="Arial" pitchFamily="34" charset="0"/>
                <a:cs typeface="Arial" pitchFamily="34" charset="0"/>
              </a:rPr>
              <a:t>Contents of Presentation</a:t>
            </a:r>
            <a:endParaRPr lang="en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Francisco Heath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1" name="Shape 31"/>
          <p:cNvSpPr txBox="1"/>
          <p:nvPr/>
        </p:nvSpPr>
        <p:spPr>
          <a:xfrm>
            <a:off x="1006048" y="1752600"/>
            <a:ext cx="6794699" cy="3200846"/>
          </a:xfrm>
          <a:prstGeom prst="rect">
            <a:avLst/>
          </a:prstGeom>
          <a:noFill/>
        </p:spPr>
        <p:txBody>
          <a:bodyPr lIns="91425" tIns="91425" rIns="91425" bIns="91425" anchor="t" anchorCtr="0">
            <a:spAutoFit/>
          </a:bodyPr>
          <a:lstStyle/>
          <a:p>
            <a:pPr marL="457200" lvl="0" indent="-317500" rtl="0">
              <a:buClr>
                <a:srgbClr val="000000"/>
              </a:buClr>
              <a:buSzPct val="58333"/>
              <a:buFont typeface="Arial"/>
              <a:buAutoNum type="arabicPeriod"/>
            </a:pPr>
            <a:r>
              <a:rPr lang="en" sz="2800" b="1" dirty="0"/>
              <a:t>Sponsor </a:t>
            </a:r>
            <a:r>
              <a:rPr lang="en" sz="2800" b="1" dirty="0" smtClean="0"/>
              <a:t>information</a:t>
            </a:r>
          </a:p>
          <a:p>
            <a:pPr marL="457200" lvl="0" indent="-317500" rtl="0">
              <a:buClr>
                <a:srgbClr val="000000"/>
              </a:buClr>
              <a:buSzPct val="58333"/>
              <a:buFont typeface="Arial"/>
              <a:buAutoNum type="arabicPeriod"/>
            </a:pPr>
            <a:endParaRPr lang="en" sz="2800" b="1" dirty="0"/>
          </a:p>
          <a:p>
            <a:pPr marL="457200" lvl="0" indent="-317500" rtl="0">
              <a:buClr>
                <a:srgbClr val="000000"/>
              </a:buClr>
              <a:buSzPct val="58333"/>
              <a:buFont typeface="Arial"/>
              <a:buAutoNum type="arabicPeriod"/>
            </a:pPr>
            <a:r>
              <a:rPr lang="en" sz="2800" b="1" dirty="0"/>
              <a:t>Objectives/Constraints</a:t>
            </a:r>
          </a:p>
          <a:p>
            <a:pPr marL="457200" lvl="0" indent="-317500" rtl="0">
              <a:buClr>
                <a:srgbClr val="000000"/>
              </a:buClr>
              <a:buSzPct val="58333"/>
              <a:buFont typeface="Arial"/>
              <a:buAutoNum type="arabicPeriod"/>
            </a:pPr>
            <a:endParaRPr lang="en" sz="2800" b="1" dirty="0" smtClean="0"/>
          </a:p>
          <a:p>
            <a:pPr marL="457200" lvl="0" indent="-317500" rtl="0">
              <a:buClr>
                <a:srgbClr val="000000"/>
              </a:buClr>
              <a:buSzPct val="58333"/>
              <a:buFont typeface="Arial"/>
              <a:buAutoNum type="arabicPeriod"/>
            </a:pPr>
            <a:r>
              <a:rPr lang="en" sz="2800" b="1" dirty="0" smtClean="0"/>
              <a:t>Criteria</a:t>
            </a:r>
          </a:p>
          <a:p>
            <a:pPr marL="457200" lvl="0" indent="-317500" rtl="0">
              <a:buClr>
                <a:srgbClr val="000000"/>
              </a:buClr>
              <a:buSzPct val="58333"/>
              <a:buFont typeface="Arial"/>
              <a:buAutoNum type="arabicPeriod"/>
            </a:pPr>
            <a:endParaRPr lang="en" sz="2800" b="1" dirty="0"/>
          </a:p>
          <a:p>
            <a:pPr marL="457200" lvl="0" indent="-317500">
              <a:buClr>
                <a:srgbClr val="000000"/>
              </a:buClr>
              <a:buSzPct val="58333"/>
              <a:buFont typeface="Arial"/>
              <a:buAutoNum type="arabicPeriod"/>
            </a:pPr>
            <a:r>
              <a:rPr lang="en" sz="2800" b="1" dirty="0"/>
              <a:t>Timeline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549040"/>
            <a:ext cx="3505200" cy="381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48400" y="5375767"/>
            <a:ext cx="228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Wig-L-Bug</a:t>
            </a:r>
            <a:endParaRPr lang="en-US" b="1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457200" y="617449"/>
            <a:ext cx="8229600" cy="800189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 algn="ctr">
              <a:buNone/>
            </a:pPr>
            <a:r>
              <a:rPr lang="en" sz="4000" b="1" dirty="0" smtClean="0">
                <a:latin typeface="Arial" pitchFamily="34" charset="0"/>
                <a:cs typeface="Arial" pitchFamily="34" charset="0"/>
              </a:rPr>
              <a:t>Sponsor Information</a:t>
            </a:r>
            <a:endParaRPr lang="en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Shape 37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8229600" cy="2708403"/>
          </a:xfrm>
          <a:prstGeom prst="rect">
            <a:avLst/>
          </a:prstGeom>
        </p:spPr>
        <p:txBody>
          <a:bodyPr wrap="square" lIns="91425" tIns="91425" rIns="91425" bIns="91425" anchor="t" anchorCtr="0">
            <a:spAutoFit/>
          </a:bodyPr>
          <a:lstStyle/>
          <a:p>
            <a:pPr marL="0" indent="0">
              <a:buNone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Department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of Dental Hygiene</a:t>
            </a:r>
          </a:p>
          <a:p>
            <a:pPr marL="0" indent="0">
              <a:buNone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College of Health and Human Services</a:t>
            </a:r>
          </a:p>
          <a:p>
            <a:pPr marL="0" indent="0">
              <a:buNone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Northern Arizona University</a:t>
            </a:r>
          </a:p>
          <a:p>
            <a:pPr>
              <a:buFont typeface="Wingdings" pitchFamily="2" charset="2"/>
              <a:buChar char="§"/>
            </a:pPr>
            <a:endParaRPr lang="en-US" sz="2000" b="1" dirty="0" smtClean="0"/>
          </a:p>
          <a:p>
            <a:pPr>
              <a:buFont typeface="Wingdings" pitchFamily="2" charset="2"/>
              <a:buChar char="§"/>
            </a:pPr>
            <a:r>
              <a:rPr lang="en-US" sz="2000" b="1" dirty="0" smtClean="0"/>
              <a:t>Provides Humanitarian services in India</a:t>
            </a:r>
          </a:p>
          <a:p>
            <a:pPr>
              <a:buFont typeface="Wingdings" pitchFamily="2" charset="2"/>
              <a:buChar char="§"/>
            </a:pPr>
            <a:r>
              <a:rPr lang="en-US" sz="2000" b="1" dirty="0" smtClean="0"/>
              <a:t>Dental inspections and fillings</a:t>
            </a:r>
          </a:p>
          <a:p>
            <a:pPr>
              <a:buFont typeface="Wingdings" pitchFamily="2" charset="2"/>
              <a:buChar char="§"/>
            </a:pPr>
            <a:r>
              <a:rPr lang="en-US" sz="2000" b="1" dirty="0" smtClean="0"/>
              <a:t>No power on site</a:t>
            </a:r>
            <a:endParaRPr sz="2000" b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Francisco Heath</a:t>
            </a:r>
          </a:p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2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457200" y="617449"/>
            <a:ext cx="8229600" cy="800189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 algn="ctr">
              <a:buNone/>
            </a:pPr>
            <a:r>
              <a:rPr lang="en" sz="4000" b="1" dirty="0" smtClean="0">
                <a:latin typeface="Arial" pitchFamily="34" charset="0"/>
                <a:cs typeface="Arial" pitchFamily="34" charset="0"/>
              </a:rPr>
              <a:t>Need Statement</a:t>
            </a:r>
            <a:endParaRPr lang="en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Shape 43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8229600" cy="3782544"/>
          </a:xfrm>
          <a:prstGeom prst="rect">
            <a:avLst/>
          </a:prstGeom>
        </p:spPr>
        <p:txBody>
          <a:bodyPr wrap="square" lIns="91425" tIns="91425" rIns="91425" bIns="91425" anchor="t" anchorCtr="0">
            <a:spAutoFit/>
          </a:bodyPr>
          <a:lstStyle/>
          <a:p>
            <a:pPr>
              <a:lnSpc>
                <a:spcPct val="200000"/>
              </a:lnSpc>
              <a:buFont typeface="Wingdings" pitchFamily="2" charset="2"/>
              <a:buChar char="§"/>
            </a:pPr>
            <a:r>
              <a:rPr lang="en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" b="1" dirty="0" smtClean="0">
                <a:latin typeface="Arial" pitchFamily="34" charset="0"/>
                <a:cs typeface="Arial" pitchFamily="34" charset="0"/>
              </a:rPr>
              <a:t>Department of Dental Hygiene wants a portable power source for Wig-L-Bug</a:t>
            </a:r>
          </a:p>
          <a:p>
            <a:pPr marL="0" lvl="2" indent="0">
              <a:lnSpc>
                <a:spcPct val="200000"/>
              </a:lnSpc>
              <a:spcBef>
                <a:spcPts val="600"/>
              </a:spcBef>
              <a:buSzPct val="166666"/>
              <a:buNone/>
            </a:pPr>
            <a:r>
              <a:rPr lang="en" sz="20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" b="1" dirty="0" smtClean="0">
                <a:latin typeface="Arial" pitchFamily="34" charset="0"/>
                <a:cs typeface="Arial" pitchFamily="34" charset="0"/>
              </a:rPr>
              <a:t>A. Cannot mix by hand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" sz="2400" b="1" dirty="0" smtClean="0">
                <a:latin typeface="Arial" pitchFamily="34" charset="0"/>
                <a:cs typeface="Arial" pitchFamily="34" charset="0"/>
              </a:rPr>
              <a:t>	B. No power source</a:t>
            </a:r>
            <a:r>
              <a:rPr lang="en" sz="2000" dirty="0" smtClean="0"/>
              <a:t>		</a:t>
            </a:r>
            <a:endParaRPr lang="en" sz="1000" dirty="0" smtClean="0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Jin </a:t>
            </a:r>
            <a:r>
              <a:rPr lang="en-US" dirty="0" err="1" smtClean="0"/>
              <a:t>Niu</a:t>
            </a:r>
            <a:endParaRPr lang="en-US" dirty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457200" y="617449"/>
            <a:ext cx="8229600" cy="800189"/>
          </a:xfrm>
          <a:prstGeom prst="rect">
            <a:avLst/>
          </a:prstGeom>
        </p:spPr>
        <p:txBody>
          <a:bodyPr wrap="square" lIns="91425" tIns="91425" rIns="91425" bIns="91425" anchor="b" anchorCtr="0">
            <a:spAutoFit/>
          </a:bodyPr>
          <a:lstStyle/>
          <a:p>
            <a:pPr algn="ctr">
              <a:buNone/>
            </a:pPr>
            <a:r>
              <a:rPr lang="en" sz="4000" b="1" dirty="0" smtClean="0">
                <a:latin typeface="Arial" pitchFamily="34" charset="0"/>
                <a:cs typeface="Arial" pitchFamily="34" charset="0"/>
              </a:rPr>
              <a:t>Goal/Scope</a:t>
            </a:r>
            <a:endParaRPr lang="en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Shape 49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8229600" cy="3237779"/>
          </a:xfrm>
          <a:prstGeom prst="rect">
            <a:avLst/>
          </a:prstGeom>
        </p:spPr>
        <p:txBody>
          <a:bodyPr wrap="square" lIns="91425" tIns="91425" rIns="91425" bIns="91425" anchor="t" anchorCtr="0">
            <a:spAutoFit/>
          </a:bodyPr>
          <a:lstStyle/>
          <a:p>
            <a:pPr indent="457200">
              <a:lnSpc>
                <a:spcPct val="150000"/>
              </a:lnSpc>
              <a:buFont typeface="Wingdings" pitchFamily="2" charset="2"/>
              <a:buChar char="§"/>
            </a:pPr>
            <a:r>
              <a:rPr lang="en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" b="1" dirty="0" smtClean="0">
                <a:latin typeface="Arial" pitchFamily="34" charset="0"/>
                <a:cs typeface="Arial" pitchFamily="34" charset="0"/>
              </a:rPr>
              <a:t>Design and build a portable power source for Wig-L-Bug</a:t>
            </a:r>
            <a:endParaRPr lang="en" dirty="0" smtClean="0">
              <a:latin typeface="Arial" pitchFamily="34" charset="0"/>
              <a:cs typeface="Arial" pitchFamily="34" charset="0"/>
            </a:endParaRPr>
          </a:p>
          <a:p>
            <a:pPr indent="457200">
              <a:lnSpc>
                <a:spcPct val="150000"/>
              </a:lnSpc>
              <a:buFont typeface="Wingdings" pitchFamily="2" charset="2"/>
              <a:buChar char="§"/>
            </a:pPr>
            <a:r>
              <a:rPr lang="en" b="1" dirty="0" smtClean="0">
                <a:latin typeface="Arial" pitchFamily="34" charset="0"/>
                <a:cs typeface="Arial" pitchFamily="34" charset="0"/>
              </a:rPr>
              <a:t>Not for a commercial scale but for one or two units</a:t>
            </a: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Jin </a:t>
            </a:r>
            <a:r>
              <a:rPr lang="en-US" altLang="zh-CN" dirty="0" err="1" smtClean="0"/>
              <a:t>Niu</a:t>
            </a:r>
            <a:endParaRPr lang="en-US" altLang="zh-CN" dirty="0"/>
          </a:p>
          <a:p>
            <a:endParaRPr lang="en-US" dirty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457200" y="617449"/>
            <a:ext cx="8229600" cy="800189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 algn="ctr">
              <a:buNone/>
            </a:pPr>
            <a:r>
              <a:rPr lang="en" sz="4000" b="1" dirty="0" smtClean="0">
                <a:latin typeface="Arial" pitchFamily="34" charset="0"/>
                <a:cs typeface="Arial" pitchFamily="34" charset="0"/>
              </a:rPr>
              <a:t>Objectives Chart</a:t>
            </a:r>
            <a:endParaRPr lang="en" sz="40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3837868"/>
              </p:ext>
            </p:extLst>
          </p:nvPr>
        </p:nvGraphicFramePr>
        <p:xfrm>
          <a:off x="533400" y="1828800"/>
          <a:ext cx="7493000" cy="3120390"/>
        </p:xfrm>
        <a:graphic>
          <a:graphicData uri="http://schemas.openxmlformats.org/drawingml/2006/table">
            <a:tbl>
              <a:tblPr/>
              <a:tblGrid>
                <a:gridCol w="2387600"/>
                <a:gridCol w="3721100"/>
                <a:gridCol w="1384300"/>
              </a:tblGrid>
              <a:tr h="4457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Objective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Basis for Measurement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Units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</a:tr>
              <a:tr h="4457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Durable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Drop from height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meter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4457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Long Life Span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Number of charge cycles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cycles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4457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Low Cost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Manufacturing cost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dollar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4457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Portable - Size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Dimension of the power source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cm*cm*cm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4457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Energy Capacity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Energy stored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W*h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4457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Portable - Weight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Weight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of the power source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kg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Jiaqi</a:t>
            </a:r>
            <a:r>
              <a:rPr lang="en-US" dirty="0" smtClean="0"/>
              <a:t> </a:t>
            </a:r>
            <a:r>
              <a:rPr lang="en-US" dirty="0" err="1" smtClean="0"/>
              <a:t>Xie</a:t>
            </a:r>
            <a:endParaRPr lang="en-US" dirty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457200" y="555894"/>
            <a:ext cx="8229600" cy="861744"/>
          </a:xfrm>
          <a:prstGeom prst="rect">
            <a:avLst/>
          </a:prstGeom>
        </p:spPr>
        <p:txBody>
          <a:bodyPr wrap="square" lIns="91425" tIns="91425" rIns="91425" bIns="91425" anchor="b" anchorCtr="0">
            <a:spAutoFit/>
          </a:bodyPr>
          <a:lstStyle/>
          <a:p>
            <a:pPr algn="ctr">
              <a:buNone/>
            </a:pPr>
            <a:r>
              <a:rPr lang="en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Constraints</a:t>
            </a:r>
            <a:endParaRPr lang="en" b="1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61" name="Shape 61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8229600" cy="4865917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lvl="0">
              <a:lnSpc>
                <a:spcPct val="200000"/>
              </a:lnSpc>
              <a:buFont typeface="Wingdings" pitchFamily="2" charset="2"/>
              <a:buChar char="§"/>
            </a:pPr>
            <a:r>
              <a:rPr lang="en-US" sz="1800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Must have a stable AC voltage output of 110 V @ 60 Hz</a:t>
            </a:r>
            <a:endParaRPr lang="en-US" sz="1800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lvl="0">
              <a:lnSpc>
                <a:spcPct val="200000"/>
              </a:lnSpc>
              <a:buFont typeface="Wingdings" pitchFamily="2" charset="2"/>
              <a:buChar char="§"/>
            </a:pPr>
            <a:r>
              <a:rPr lang="en-US" sz="1800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Maximum output of 1.2 Amps</a:t>
            </a:r>
            <a:endParaRPr lang="en-US" sz="1800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lvl="0">
              <a:lnSpc>
                <a:spcPct val="200000"/>
              </a:lnSpc>
              <a:buFont typeface="Wingdings" pitchFamily="2" charset="2"/>
              <a:buChar char="§"/>
            </a:pPr>
            <a:r>
              <a:rPr lang="en-US" sz="1800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Must be able to power device continuously for 10 hours</a:t>
            </a:r>
            <a:endParaRPr lang="en-US" sz="1800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lvl="0">
              <a:lnSpc>
                <a:spcPct val="200000"/>
              </a:lnSpc>
              <a:buFont typeface="Wingdings" pitchFamily="2" charset="2"/>
              <a:buChar char="§"/>
            </a:pPr>
            <a:r>
              <a:rPr lang="en-US" sz="1800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Cannot weigh more than 12 kg</a:t>
            </a:r>
            <a:endParaRPr lang="en-US" sz="1800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lvl="0">
              <a:lnSpc>
                <a:spcPct val="200000"/>
              </a:lnSpc>
              <a:buFont typeface="Wingdings" pitchFamily="2" charset="2"/>
              <a:buChar char="§"/>
            </a:pPr>
            <a:r>
              <a:rPr lang="en-US" sz="1800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Must be able to fit in 56 * 45 * 25 </a:t>
            </a:r>
            <a:r>
              <a:rPr lang="en-US" sz="1800" b="1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cubic cm</a:t>
            </a:r>
            <a:r>
              <a:rPr lang="en-US" sz="1800" b="1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en-US" sz="1800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container</a:t>
            </a:r>
            <a:endParaRPr lang="en-US" sz="1800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lvl="0">
              <a:lnSpc>
                <a:spcPct val="200000"/>
              </a:lnSpc>
              <a:buFont typeface="Wingdings" pitchFamily="2" charset="2"/>
              <a:buChar char="§"/>
            </a:pPr>
            <a:r>
              <a:rPr lang="en-US" sz="1800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Must be able to charge on 220 V @ 50Hz</a:t>
            </a:r>
            <a:endParaRPr lang="en-US" sz="1800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lvl="0">
              <a:lnSpc>
                <a:spcPct val="200000"/>
              </a:lnSpc>
              <a:buFont typeface="Wingdings" pitchFamily="2" charset="2"/>
              <a:buChar char="§"/>
            </a:pPr>
            <a:r>
              <a:rPr lang="en-US" sz="1800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Must be able to charge 0 - 100% in eight hours</a:t>
            </a:r>
            <a:endParaRPr lang="en-US" sz="1800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marL="0" indent="0">
              <a:lnSpc>
                <a:spcPct val="150000"/>
              </a:lnSpc>
              <a:buSzPct val="277777"/>
              <a:buNone/>
            </a:pPr>
            <a:endParaRPr lang="en" sz="1800" b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Jiaqi</a:t>
            </a:r>
            <a:r>
              <a:rPr lang="en-US" dirty="0" smtClean="0"/>
              <a:t> </a:t>
            </a:r>
            <a:r>
              <a:rPr lang="en-US" dirty="0" err="1" smtClean="0"/>
              <a:t>Xie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457200" y="617449"/>
            <a:ext cx="8229600" cy="800189"/>
          </a:xfrm>
          <a:prstGeom prst="rect">
            <a:avLst/>
          </a:prstGeom>
        </p:spPr>
        <p:txBody>
          <a:bodyPr wrap="square" lIns="91425" tIns="91425" rIns="91425" bIns="91425" anchor="b" anchorCtr="0">
            <a:spAutoFit/>
          </a:bodyPr>
          <a:lstStyle/>
          <a:p>
            <a:pPr algn="ctr">
              <a:buNone/>
            </a:pPr>
            <a:r>
              <a:rPr lang="en" sz="4000" b="1" dirty="0" smtClean="0">
                <a:latin typeface="Arial" pitchFamily="34" charset="0"/>
                <a:ea typeface="Arial Unicode MS" pitchFamily="34" charset="-122"/>
                <a:cs typeface="Arial" pitchFamily="34" charset="0"/>
              </a:rPr>
              <a:t>Criteria Chart</a:t>
            </a:r>
            <a:endParaRPr lang="en" sz="4000" b="1" dirty="0">
              <a:latin typeface="Arial" pitchFamily="34" charset="0"/>
              <a:ea typeface="Arial Unicode MS" pitchFamily="34" charset="-122"/>
              <a:cs typeface="Arial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1331411"/>
              </p:ext>
            </p:extLst>
          </p:nvPr>
        </p:nvGraphicFramePr>
        <p:xfrm>
          <a:off x="1447800" y="2133600"/>
          <a:ext cx="6781800" cy="2773680"/>
        </p:xfrm>
        <a:graphic>
          <a:graphicData uri="http://schemas.openxmlformats.org/drawingml/2006/table">
            <a:tbl>
              <a:tblPr firstRow="1" bandRow="1">
                <a:tableStyleId>{DDA3072D-EEAD-418C-BB0D-35576C6A08D6}</a:tableStyleId>
              </a:tblPr>
              <a:tblGrid>
                <a:gridCol w="3048000"/>
                <a:gridCol w="3733800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smtClean="0">
                          <a:latin typeface="Arial" pitchFamily="34" charset="0"/>
                          <a:cs typeface="Arial" pitchFamily="34" charset="0"/>
                        </a:rPr>
                        <a:t>Objectives</a:t>
                      </a:r>
                      <a:endParaRPr lang="en-US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smtClean="0">
                          <a:latin typeface="Arial" pitchFamily="34" charset="0"/>
                          <a:cs typeface="Arial" pitchFamily="34" charset="0"/>
                        </a:rPr>
                        <a:t>Criteria</a:t>
                      </a:r>
                      <a:endParaRPr lang="en-US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smtClean="0">
                          <a:latin typeface="Arial" pitchFamily="34" charset="0"/>
                          <a:cs typeface="Arial" pitchFamily="34" charset="0"/>
                        </a:rPr>
                        <a:t>Powerful </a:t>
                      </a:r>
                      <a:endParaRPr lang="en-US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smtClean="0">
                          <a:latin typeface="Arial" pitchFamily="34" charset="0"/>
                          <a:cs typeface="Arial" pitchFamily="34" charset="0"/>
                        </a:rPr>
                        <a:t>Output Power</a:t>
                      </a:r>
                      <a:endParaRPr lang="en-US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smtClean="0">
                          <a:latin typeface="Arial" pitchFamily="34" charset="0"/>
                          <a:cs typeface="Arial" pitchFamily="34" charset="0"/>
                        </a:rPr>
                        <a:t>Portable(Size)</a:t>
                      </a:r>
                      <a:endParaRPr lang="en-US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smtClean="0">
                          <a:latin typeface="Arial" pitchFamily="34" charset="0"/>
                          <a:cs typeface="Arial" pitchFamily="34" charset="0"/>
                        </a:rPr>
                        <a:t>Size</a:t>
                      </a:r>
                      <a:endParaRPr lang="en-US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smtClean="0">
                          <a:latin typeface="Arial" pitchFamily="34" charset="0"/>
                          <a:cs typeface="Arial" pitchFamily="34" charset="0"/>
                        </a:rPr>
                        <a:t>Portable(Weight)</a:t>
                      </a:r>
                      <a:endParaRPr lang="en-US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smtClean="0">
                          <a:latin typeface="Arial" pitchFamily="34" charset="0"/>
                          <a:cs typeface="Arial" pitchFamily="34" charset="0"/>
                        </a:rPr>
                        <a:t>Weight</a:t>
                      </a:r>
                      <a:endParaRPr lang="en-US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smtClean="0">
                          <a:latin typeface="Arial" pitchFamily="34" charset="0"/>
                          <a:cs typeface="Arial" pitchFamily="34" charset="0"/>
                        </a:rPr>
                        <a:t>Energy Capacity</a:t>
                      </a:r>
                      <a:endParaRPr lang="en-US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smtClean="0">
                          <a:latin typeface="Arial" pitchFamily="34" charset="0"/>
                          <a:cs typeface="Arial" pitchFamily="34" charset="0"/>
                        </a:rPr>
                        <a:t>Energy Stored</a:t>
                      </a:r>
                      <a:endParaRPr lang="en-US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smtClean="0">
                          <a:latin typeface="Arial" pitchFamily="34" charset="0"/>
                          <a:cs typeface="Arial" pitchFamily="34" charset="0"/>
                        </a:rPr>
                        <a:t>Long Time Span</a:t>
                      </a:r>
                      <a:r>
                        <a:rPr lang="en-US" sz="2000" b="1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smtClean="0">
                          <a:latin typeface="Arial" pitchFamily="34" charset="0"/>
                          <a:cs typeface="Arial" pitchFamily="34" charset="0"/>
                        </a:rPr>
                        <a:t>Number</a:t>
                      </a:r>
                      <a:r>
                        <a:rPr lang="en-US" sz="2000" b="1" baseline="0" dirty="0" smtClean="0">
                          <a:latin typeface="Arial" pitchFamily="34" charset="0"/>
                          <a:cs typeface="Arial" pitchFamily="34" charset="0"/>
                        </a:rPr>
                        <a:t> of C</a:t>
                      </a:r>
                      <a:r>
                        <a:rPr lang="en-US" sz="2000" b="1" dirty="0" smtClean="0">
                          <a:latin typeface="Arial" pitchFamily="34" charset="0"/>
                          <a:cs typeface="Arial" pitchFamily="34" charset="0"/>
                        </a:rPr>
                        <a:t>harge</a:t>
                      </a:r>
                      <a:r>
                        <a:rPr lang="en-US" sz="2000" b="1" baseline="0" dirty="0" smtClean="0">
                          <a:latin typeface="Arial" pitchFamily="34" charset="0"/>
                          <a:cs typeface="Arial" pitchFamily="34" charset="0"/>
                        </a:rPr>
                        <a:t> Cycles</a:t>
                      </a:r>
                      <a:endParaRPr lang="en-US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smtClean="0">
                          <a:latin typeface="Arial" pitchFamily="34" charset="0"/>
                          <a:cs typeface="Arial" pitchFamily="34" charset="0"/>
                        </a:rPr>
                        <a:t>Inexpensive</a:t>
                      </a:r>
                      <a:endParaRPr lang="en-US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smtClean="0">
                          <a:latin typeface="Arial" pitchFamily="34" charset="0"/>
                          <a:cs typeface="Arial" pitchFamily="34" charset="0"/>
                        </a:rPr>
                        <a:t>Cost</a:t>
                      </a:r>
                      <a:endParaRPr lang="en-US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Ningbiao</a:t>
            </a:r>
            <a:r>
              <a:rPr lang="en-US" dirty="0" smtClean="0"/>
              <a:t> Jiang</a:t>
            </a:r>
            <a:endParaRPr lang="en-US" dirty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457200" y="617449"/>
            <a:ext cx="8229600" cy="800189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 algn="ctr">
              <a:buNone/>
            </a:pPr>
            <a:r>
              <a:rPr lang="en" sz="4000" b="1" dirty="0" smtClean="0">
                <a:latin typeface="Arial" pitchFamily="34" charset="0"/>
                <a:ea typeface="Arial Unicode MS" pitchFamily="34" charset="-122"/>
                <a:cs typeface="Arial" pitchFamily="34" charset="0"/>
              </a:rPr>
              <a:t>Quality Functional Deployment</a:t>
            </a:r>
            <a:endParaRPr lang="en" sz="4000" b="1" dirty="0">
              <a:latin typeface="Arial" pitchFamily="34" charset="0"/>
              <a:ea typeface="Arial Unicode MS" pitchFamily="34" charset="-122"/>
              <a:cs typeface="Arial" pitchFamily="34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50571"/>
            <a:ext cx="7154487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Ningbiao</a:t>
            </a:r>
            <a:r>
              <a:rPr lang="en-US" dirty="0" smtClean="0"/>
              <a:t> Jiang</a:t>
            </a:r>
            <a:endParaRPr lang="en-US" dirty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暗香扑面">
  <a:themeElements>
    <a:clrScheme name="暗香扑面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918415"/>
      </a:accent1>
      <a:accent2>
        <a:srgbClr val="C47546"/>
      </a:accent2>
      <a:accent3>
        <a:srgbClr val="AFB591"/>
      </a:accent3>
      <a:accent4>
        <a:srgbClr val="B9945B"/>
      </a:accent4>
      <a:accent5>
        <a:srgbClr val="85ADBC"/>
      </a:accent5>
      <a:accent6>
        <a:srgbClr val="E5B440"/>
      </a:accent6>
      <a:hlink>
        <a:srgbClr val="00D5D5"/>
      </a:hlink>
      <a:folHlink>
        <a:srgbClr val="DD00DD"/>
      </a:folHlink>
    </a:clrScheme>
    <a:fontScheme name="暗香扑面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創英角ｺﾞｼｯｸUB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n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暗香扑面">
      <a:fillStyleLst>
        <a:solidFill>
          <a:schemeClr val="phClr"/>
        </a:solidFill>
        <a:gradFill rotWithShape="1">
          <a:gsLst>
            <a:gs pos="0">
              <a:schemeClr val="phClr">
                <a:tint val="98000"/>
                <a:satMod val="220000"/>
              </a:schemeClr>
            </a:gs>
            <a:gs pos="31000">
              <a:schemeClr val="phClr">
                <a:tint val="30000"/>
                <a:satMod val="150000"/>
              </a:schemeClr>
            </a:gs>
            <a:gs pos="91000">
              <a:schemeClr val="phClr">
                <a:tint val="96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28000"/>
                <a:satMod val="100000"/>
              </a:schemeClr>
              <a:schemeClr val="phClr">
                <a:tint val="100000"/>
                <a:satMod val="200000"/>
              </a:schemeClr>
            </a:duotone>
          </a:blip>
          <a:tile tx="0" ty="0" sx="80000" sy="8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10000"/>
              </a:schemeClr>
            </a:glow>
          </a:effectLst>
        </a:effectStyle>
        <a:effectStyle>
          <a:effectLst>
            <a:outerShdw blurRad="34925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9525" prstMaterial="dkEdge">
            <a:bevelT w="12000" h="24150"/>
            <a:contourClr>
              <a:schemeClr val="phClr">
                <a:satMod val="110000"/>
              </a:schemeClr>
            </a:contourClr>
          </a:sp3d>
        </a:effectStyle>
        <a:effectStyle>
          <a:effectLst>
            <a:outerShdw blurRad="50800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18700" prstMaterial="dkEdge">
            <a:bevelT w="44450" h="80600"/>
            <a:contourClr>
              <a:schemeClr val="phClr"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0000"/>
                <a:satMod val="1000000"/>
              </a:schemeClr>
            </a:gs>
            <a:gs pos="31000">
              <a:schemeClr val="phClr">
                <a:shade val="85000"/>
                <a:satMod val="450000"/>
              </a:schemeClr>
            </a:gs>
            <a:gs pos="100000">
              <a:schemeClr val="phClr">
                <a:tint val="70000"/>
                <a:satMod val="300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2">
            <a:duotone>
              <a:schemeClr val="phClr">
                <a:tint val="100000"/>
                <a:shade val="70000"/>
                <a:hueMod val="100000"/>
                <a:satMod val="100000"/>
              </a:schemeClr>
              <a:schemeClr val="phClr">
                <a:tint val="9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Fan</Template>
  <TotalTime>241</TotalTime>
  <Words>278</Words>
  <Application>Microsoft Office PowerPoint</Application>
  <PresentationFormat>On-screen Show (4:3)</PresentationFormat>
  <Paragraphs>101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暗香扑面</vt:lpstr>
      <vt:lpstr>Alternative Power Source for Dental Hygiene Device</vt:lpstr>
      <vt:lpstr>Contents of Presentation</vt:lpstr>
      <vt:lpstr>Sponsor Information</vt:lpstr>
      <vt:lpstr>Need Statement</vt:lpstr>
      <vt:lpstr>Goal/Scope</vt:lpstr>
      <vt:lpstr>Objectives Chart</vt:lpstr>
      <vt:lpstr>Constraints</vt:lpstr>
      <vt:lpstr>Criteria Chart</vt:lpstr>
      <vt:lpstr>Quality Functional Deployment</vt:lpstr>
      <vt:lpstr>House of Quality</vt:lpstr>
      <vt:lpstr>Gantt Charts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Alternative Power Source for Dental Hygiene Device</dc:title>
  <cp:lastModifiedBy>NAU Student</cp:lastModifiedBy>
  <cp:revision>24</cp:revision>
  <dcterms:modified xsi:type="dcterms:W3CDTF">2012-10-08T20:33:23Z</dcterms:modified>
</cp:coreProperties>
</file>