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Montserrat"/>
      <p:regular r:id="rId20"/>
      <p:bold r:id="rId21"/>
      <p:italic r:id="rId22"/>
      <p:boldItalic r:id="rId23"/>
    </p:embeddedFont>
    <p:embeddedFont>
      <p:font typeface="Lato"/>
      <p:regular r:id="rId24"/>
      <p:bold r:id="rId25"/>
      <p:italic r:id="rId26"/>
      <p:boldItalic r:id="rId27"/>
    </p:embeddedFont>
    <p:embeddedFont>
      <p:font typeface="Averag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Average-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19" Type="http://schemas.openxmlformats.org/officeDocument/2006/relationships/font" Target="fonts/ProximaNova-boldItalic.fntdata"/><Relationship Id="rId18" Type="http://schemas.openxmlformats.org/officeDocument/2006/relationships/font" Target="fonts/ProximaNov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c6f980f9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6f980f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49d0c449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49d0c449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c6f980f91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6f980f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49d0c449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49d0c449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c6f980f91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6f980f9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kiley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47df92c8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47df92c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47df92c83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47df92c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47df92c83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47df92c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47df92c83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47df92c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64988ba60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4988ba60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931350"/>
            <a:ext cx="5017500" cy="15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Visualizing C0</a:t>
            </a:r>
            <a:r>
              <a:rPr baseline="-25000" lang="en" sz="3000"/>
              <a:t>2</a:t>
            </a:r>
            <a:r>
              <a:rPr lang="en" sz="3000"/>
              <a:t>    Emissions</a:t>
            </a:r>
            <a:endParaRPr sz="3000"/>
          </a:p>
        </p:txBody>
      </p:sp>
      <p:sp>
        <p:nvSpPr>
          <p:cNvPr id="135" name="Google Shape;135;p13"/>
          <p:cNvSpPr txBox="1"/>
          <p:nvPr>
            <p:ph idx="1" type="subTitle"/>
          </p:nvPr>
        </p:nvSpPr>
        <p:spPr>
          <a:xfrm>
            <a:off x="4413525" y="2153550"/>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         </a:t>
            </a:r>
            <a:r>
              <a:rPr lang="en" sz="1800"/>
              <a:t>Team Climate Change</a:t>
            </a:r>
            <a:endParaRPr sz="1800"/>
          </a:p>
        </p:txBody>
      </p:sp>
      <p:pic>
        <p:nvPicPr>
          <p:cNvPr id="136" name="Google Shape;136;p13"/>
          <p:cNvPicPr preferRelativeResize="0"/>
          <p:nvPr/>
        </p:nvPicPr>
        <p:blipFill>
          <a:blip r:embed="rId3">
            <a:alphaModFix/>
          </a:blip>
          <a:stretch>
            <a:fillRect/>
          </a:stretch>
        </p:blipFill>
        <p:spPr>
          <a:xfrm>
            <a:off x="4532700" y="2379700"/>
            <a:ext cx="3232350" cy="22101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pic>
        <p:nvPicPr>
          <p:cNvPr id="199" name="Google Shape;199;p22"/>
          <p:cNvPicPr preferRelativeResize="0"/>
          <p:nvPr/>
        </p:nvPicPr>
        <p:blipFill>
          <a:blip r:embed="rId3">
            <a:alphaModFix/>
          </a:blip>
          <a:stretch>
            <a:fillRect/>
          </a:stretch>
        </p:blipFill>
        <p:spPr>
          <a:xfrm>
            <a:off x="1987800" y="1504200"/>
            <a:ext cx="476250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Members</a:t>
            </a:r>
            <a:endParaRPr/>
          </a:p>
        </p:txBody>
      </p:sp>
      <p:sp>
        <p:nvSpPr>
          <p:cNvPr id="142" name="Google Shape;142;p14"/>
          <p:cNvSpPr txBox="1"/>
          <p:nvPr>
            <p:ph idx="1" type="body"/>
          </p:nvPr>
        </p:nvSpPr>
        <p:spPr>
          <a:xfrm>
            <a:off x="344675" y="1152475"/>
            <a:ext cx="3976200" cy="3416400"/>
          </a:xfrm>
          <a:prstGeom prst="rect">
            <a:avLst/>
          </a:prstGeom>
        </p:spPr>
        <p:txBody>
          <a:bodyPr anchorCtr="0" anchor="t" bIns="91425" lIns="91425" spcFirstLastPara="1" rIns="91425" wrap="square" tIns="91425">
            <a:noAutofit/>
          </a:bodyPr>
          <a:lstStyle/>
          <a:p>
            <a:pPr indent="0" lvl="0" marL="0" rtl="0" algn="l">
              <a:lnSpc>
                <a:spcPct val="125000"/>
              </a:lnSpc>
              <a:spcBef>
                <a:spcPts val="1000"/>
              </a:spcBef>
              <a:spcAft>
                <a:spcPts val="0"/>
              </a:spcAft>
              <a:buNone/>
            </a:pPr>
            <a:r>
              <a:rPr b="1" lang="en" sz="1800">
                <a:solidFill>
                  <a:srgbClr val="FFFFFF"/>
                </a:solidFill>
                <a:latin typeface="Proxima Nova"/>
                <a:ea typeface="Proxima Nova"/>
                <a:cs typeface="Proxima Nova"/>
                <a:sym typeface="Proxima Nova"/>
              </a:rPr>
              <a:t>Team Faculty Mentor</a:t>
            </a:r>
            <a:endParaRPr b="1" sz="1800">
              <a:solidFill>
                <a:srgbClr val="FFFFFF"/>
              </a:solidFill>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solidFill>
                  <a:srgbClr val="FFFFFF"/>
                </a:solidFill>
                <a:latin typeface="Proxima Nova"/>
                <a:ea typeface="Proxima Nova"/>
                <a:cs typeface="Proxima Nova"/>
                <a:sym typeface="Proxima Nova"/>
              </a:rPr>
              <a:t>Scooter Nowak</a:t>
            </a:r>
            <a:endParaRPr sz="1800">
              <a:solidFill>
                <a:srgbClr val="FFFFFF"/>
              </a:solidFill>
            </a:endParaRPr>
          </a:p>
        </p:txBody>
      </p:sp>
      <p:sp>
        <p:nvSpPr>
          <p:cNvPr id="143" name="Google Shape;143;p14"/>
          <p:cNvSpPr txBox="1"/>
          <p:nvPr/>
        </p:nvSpPr>
        <p:spPr>
          <a:xfrm>
            <a:off x="4572000" y="1152475"/>
            <a:ext cx="3422400" cy="3140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1000"/>
              </a:spcBef>
              <a:spcAft>
                <a:spcPts val="0"/>
              </a:spcAft>
              <a:buNone/>
            </a:pPr>
            <a:r>
              <a:rPr b="1" lang="en" sz="1800">
                <a:solidFill>
                  <a:srgbClr val="FFFFFF"/>
                </a:solidFill>
                <a:latin typeface="Proxima Nova"/>
                <a:ea typeface="Proxima Nova"/>
                <a:cs typeface="Proxima Nova"/>
                <a:sym typeface="Proxima Nova"/>
              </a:rPr>
              <a:t>Team Members</a:t>
            </a:r>
            <a:endParaRPr b="1" sz="1800">
              <a:solidFill>
                <a:srgbClr val="FFFFFF"/>
              </a:solidFill>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solidFill>
                  <a:srgbClr val="FFFFFF"/>
                </a:solidFill>
                <a:latin typeface="Proxima Nova"/>
                <a:ea typeface="Proxima Nova"/>
                <a:cs typeface="Proxima Nova"/>
                <a:sym typeface="Proxima Nova"/>
              </a:rPr>
              <a:t>Kiley Jacobs (Team Leader)</a:t>
            </a:r>
            <a:endParaRPr sz="1800">
              <a:solidFill>
                <a:srgbClr val="FFFFFF"/>
              </a:solidFill>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solidFill>
                  <a:srgbClr val="FFFFFF"/>
                </a:solidFill>
                <a:latin typeface="Proxima Nova"/>
                <a:ea typeface="Proxima Nova"/>
                <a:cs typeface="Proxima Nova"/>
                <a:sym typeface="Proxima Nova"/>
              </a:rPr>
              <a:t>Mumbi Macheho-Mbuthia</a:t>
            </a:r>
            <a:endParaRPr sz="1800">
              <a:solidFill>
                <a:srgbClr val="FFFFFF"/>
              </a:solidFill>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solidFill>
                  <a:srgbClr val="FFFFFF"/>
                </a:solidFill>
                <a:latin typeface="Proxima Nova"/>
                <a:ea typeface="Proxima Nova"/>
                <a:cs typeface="Proxima Nova"/>
                <a:sym typeface="Proxima Nova"/>
              </a:rPr>
              <a:t>Tung Nguyen</a:t>
            </a:r>
            <a:endParaRPr sz="1800">
              <a:solidFill>
                <a:srgbClr val="FFFFFF"/>
              </a:solidFill>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solidFill>
                  <a:srgbClr val="FFFFFF"/>
                </a:solidFill>
                <a:latin typeface="Proxima Nova"/>
                <a:ea typeface="Proxima Nova"/>
                <a:cs typeface="Proxima Nova"/>
                <a:sym typeface="Proxima Nova"/>
              </a:rPr>
              <a:t>Zihang Shen</a:t>
            </a:r>
            <a:endParaRPr sz="1800">
              <a:solidFill>
                <a:srgbClr val="FFFFFF"/>
              </a:solidFill>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solidFill>
                  <a:srgbClr val="FFFFFF"/>
                </a:solidFill>
                <a:latin typeface="Proxima Nova"/>
                <a:ea typeface="Proxima Nova"/>
                <a:cs typeface="Proxima Nova"/>
                <a:sym typeface="Proxima Nova"/>
              </a:rPr>
              <a:t>Yisheng Wang</a:t>
            </a:r>
            <a:endParaRPr>
              <a:solidFill>
                <a:srgbClr val="FFFFFF"/>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Sponsors</a:t>
            </a:r>
            <a:endParaRPr/>
          </a:p>
        </p:txBody>
      </p:sp>
      <p:sp>
        <p:nvSpPr>
          <p:cNvPr id="149" name="Google Shape;149;p15"/>
          <p:cNvSpPr txBox="1"/>
          <p:nvPr>
            <p:ph idx="1" type="body"/>
          </p:nvPr>
        </p:nvSpPr>
        <p:spPr>
          <a:xfrm>
            <a:off x="1297500" y="1123425"/>
            <a:ext cx="7038900" cy="3355200"/>
          </a:xfrm>
          <a:prstGeom prst="rect">
            <a:avLst/>
          </a:prstGeom>
        </p:spPr>
        <p:txBody>
          <a:bodyPr anchorCtr="0" anchor="t" bIns="91425" lIns="91425" spcFirstLastPara="1" rIns="91425" wrap="square" tIns="91425">
            <a:noAutofit/>
          </a:bodyPr>
          <a:lstStyle/>
          <a:p>
            <a:pPr indent="0" lvl="0" marL="0" rtl="0" algn="l">
              <a:lnSpc>
                <a:spcPct val="125000"/>
              </a:lnSpc>
              <a:spcBef>
                <a:spcPts val="1000"/>
              </a:spcBef>
              <a:spcAft>
                <a:spcPts val="0"/>
              </a:spcAft>
              <a:buNone/>
            </a:pPr>
            <a:r>
              <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latin typeface="Proxima Nova"/>
                <a:ea typeface="Proxima Nova"/>
                <a:cs typeface="Proxima Nova"/>
                <a:sym typeface="Proxima Nova"/>
              </a:rPr>
              <a:t>Doctor Geoffrey Roest</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latin typeface="Proxima Nova"/>
                <a:ea typeface="Proxima Nova"/>
                <a:cs typeface="Proxima Nova"/>
                <a:sym typeface="Proxima Nova"/>
              </a:rPr>
              <a:t>Postdoctoral Researcher</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t/>
            </a:r>
            <a:endParaRPr sz="1800">
              <a:latin typeface="Proxima Nova"/>
              <a:ea typeface="Proxima Nova"/>
              <a:cs typeface="Proxima Nova"/>
              <a:sym typeface="Proxima Nova"/>
            </a:endParaRPr>
          </a:p>
        </p:txBody>
      </p:sp>
      <p:pic>
        <p:nvPicPr>
          <p:cNvPr id="150" name="Google Shape;150;p15"/>
          <p:cNvPicPr preferRelativeResize="0"/>
          <p:nvPr/>
        </p:nvPicPr>
        <p:blipFill>
          <a:blip r:embed="rId3">
            <a:alphaModFix/>
          </a:blip>
          <a:stretch>
            <a:fillRect/>
          </a:stretch>
        </p:blipFill>
        <p:spPr>
          <a:xfrm>
            <a:off x="1909225" y="1307850"/>
            <a:ext cx="1175980" cy="1686500"/>
          </a:xfrm>
          <a:prstGeom prst="rect">
            <a:avLst/>
          </a:prstGeom>
          <a:noFill/>
          <a:ln>
            <a:noFill/>
          </a:ln>
        </p:spPr>
      </p:pic>
      <p:sp>
        <p:nvSpPr>
          <p:cNvPr id="151" name="Google Shape;151;p15"/>
          <p:cNvSpPr txBox="1"/>
          <p:nvPr>
            <p:ph idx="1" type="body"/>
          </p:nvPr>
        </p:nvSpPr>
        <p:spPr>
          <a:xfrm>
            <a:off x="4432900" y="2482200"/>
            <a:ext cx="7038900" cy="3355200"/>
          </a:xfrm>
          <a:prstGeom prst="rect">
            <a:avLst/>
          </a:prstGeom>
        </p:spPr>
        <p:txBody>
          <a:bodyPr anchorCtr="0" anchor="t" bIns="91425" lIns="91425" spcFirstLastPara="1" rIns="91425" wrap="square" tIns="91425">
            <a:noAutofit/>
          </a:bodyPr>
          <a:lstStyle/>
          <a:p>
            <a:pPr indent="0" lvl="0" marL="0" rtl="0" algn="l">
              <a:lnSpc>
                <a:spcPct val="125000"/>
              </a:lnSpc>
              <a:spcBef>
                <a:spcPts val="1000"/>
              </a:spcBef>
              <a:spcAft>
                <a:spcPts val="0"/>
              </a:spcAft>
              <a:buNone/>
            </a:pPr>
            <a:r>
              <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latin typeface="Proxima Nova"/>
                <a:ea typeface="Proxima Nova"/>
                <a:cs typeface="Proxima Nova"/>
                <a:sym typeface="Proxima Nova"/>
              </a:rPr>
              <a:t>Professor Kevin Gurney</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latin typeface="Proxima Nova"/>
                <a:ea typeface="Proxima Nova"/>
                <a:cs typeface="Proxima Nova"/>
                <a:sym typeface="Proxima Nova"/>
              </a:rPr>
              <a:t>Researching in carbon cycle science </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rPr lang="en" sz="1800">
                <a:latin typeface="Proxima Nova"/>
                <a:ea typeface="Proxima Nova"/>
                <a:cs typeface="Proxima Nova"/>
                <a:sym typeface="Proxima Nova"/>
              </a:rPr>
              <a:t>and climate science</a:t>
            </a:r>
            <a:endParaRPr sz="1800">
              <a:latin typeface="Proxima Nova"/>
              <a:ea typeface="Proxima Nova"/>
              <a:cs typeface="Proxima Nova"/>
              <a:sym typeface="Proxima Nova"/>
            </a:endParaRPr>
          </a:p>
          <a:p>
            <a:pPr indent="0" lvl="0" marL="0" rtl="0" algn="l">
              <a:lnSpc>
                <a:spcPct val="125000"/>
              </a:lnSpc>
              <a:spcBef>
                <a:spcPts val="1000"/>
              </a:spcBef>
              <a:spcAft>
                <a:spcPts val="0"/>
              </a:spcAft>
              <a:buNone/>
            </a:pPr>
            <a:r>
              <a:t/>
            </a:r>
            <a:endParaRPr sz="1800">
              <a:latin typeface="Proxima Nova"/>
              <a:ea typeface="Proxima Nova"/>
              <a:cs typeface="Proxima Nova"/>
              <a:sym typeface="Proxima Nova"/>
            </a:endParaRPr>
          </a:p>
        </p:txBody>
      </p:sp>
      <p:pic>
        <p:nvPicPr>
          <p:cNvPr id="152" name="Google Shape;152;p15"/>
          <p:cNvPicPr preferRelativeResize="0"/>
          <p:nvPr/>
        </p:nvPicPr>
        <p:blipFill>
          <a:blip r:embed="rId4">
            <a:alphaModFix/>
          </a:blip>
          <a:stretch>
            <a:fillRect/>
          </a:stretch>
        </p:blipFill>
        <p:spPr>
          <a:xfrm>
            <a:off x="4790512" y="1307850"/>
            <a:ext cx="2386263" cy="1590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58" name="Google Shape;158;p16"/>
          <p:cNvSpPr txBox="1"/>
          <p:nvPr/>
        </p:nvSpPr>
        <p:spPr>
          <a:xfrm>
            <a:off x="311700" y="1295925"/>
            <a:ext cx="8400300" cy="3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Average"/>
                <a:ea typeface="Average"/>
                <a:cs typeface="Average"/>
                <a:sym typeface="Average"/>
              </a:rPr>
              <a:t>Climate change is drastically </a:t>
            </a:r>
            <a:r>
              <a:rPr lang="en" sz="1800">
                <a:solidFill>
                  <a:srgbClr val="FFFFFF"/>
                </a:solidFill>
                <a:latin typeface="Average"/>
                <a:ea typeface="Average"/>
                <a:cs typeface="Average"/>
                <a:sym typeface="Average"/>
              </a:rPr>
              <a:t>affecting</a:t>
            </a:r>
            <a:r>
              <a:rPr lang="en" sz="1800">
                <a:solidFill>
                  <a:srgbClr val="FFFFFF"/>
                </a:solidFill>
                <a:latin typeface="Average"/>
                <a:ea typeface="Average"/>
                <a:cs typeface="Average"/>
                <a:sym typeface="Average"/>
              </a:rPr>
              <a:t> our planet. All of our lives are being changed by it and we have little to no way to see this.</a:t>
            </a:r>
            <a:endParaRPr sz="1800">
              <a:solidFill>
                <a:srgbClr val="FFFFFF"/>
              </a:solidFill>
              <a:latin typeface="Average"/>
              <a:ea typeface="Average"/>
              <a:cs typeface="Average"/>
              <a:sym typeface="Average"/>
            </a:endParaRPr>
          </a:p>
          <a:p>
            <a:pPr indent="0" lvl="0" marL="0" rtl="0" algn="l">
              <a:spcBef>
                <a:spcPts val="0"/>
              </a:spcBef>
              <a:spcAft>
                <a:spcPts val="0"/>
              </a:spcAft>
              <a:buNone/>
            </a:pPr>
            <a:r>
              <a:t/>
            </a:r>
            <a:endParaRPr sz="1800">
              <a:solidFill>
                <a:srgbClr val="FFFFFF"/>
              </a:solidFill>
              <a:latin typeface="Average"/>
              <a:ea typeface="Average"/>
              <a:cs typeface="Average"/>
              <a:sym typeface="Average"/>
            </a:endParaRPr>
          </a:p>
          <a:p>
            <a:pPr indent="0" lvl="0" marL="0" rtl="0" algn="l">
              <a:spcBef>
                <a:spcPts val="0"/>
              </a:spcBef>
              <a:spcAft>
                <a:spcPts val="0"/>
              </a:spcAft>
              <a:buNone/>
            </a:pPr>
            <a:r>
              <a:rPr lang="en" sz="1800">
                <a:solidFill>
                  <a:srgbClr val="FFFFFF"/>
                </a:solidFill>
                <a:latin typeface="Average"/>
                <a:ea typeface="Average"/>
                <a:cs typeface="Average"/>
                <a:sym typeface="Average"/>
              </a:rPr>
              <a:t>Our client is asking us to help develop a web app that will allow users to see just how much CO2 Americans are putting into the atmosphere, as far down as the impact from their own town within the last hour so that everyday people can see the impact we are having on the environment.</a:t>
            </a:r>
            <a:endParaRPr sz="1800">
              <a:solidFill>
                <a:srgbClr val="FFFFFF"/>
              </a:solidFill>
              <a:latin typeface="Average"/>
              <a:ea typeface="Average"/>
              <a:cs typeface="Average"/>
              <a:sym typeface="Average"/>
            </a:endParaRPr>
          </a:p>
          <a:p>
            <a:pPr indent="0" lvl="0" marL="0" rtl="0" algn="l">
              <a:spcBef>
                <a:spcPts val="0"/>
              </a:spcBef>
              <a:spcAft>
                <a:spcPts val="0"/>
              </a:spcAft>
              <a:buNone/>
            </a:pPr>
            <a:r>
              <a:t/>
            </a:r>
            <a:endParaRPr sz="1800">
              <a:solidFill>
                <a:srgbClr val="FFFFFF"/>
              </a:solidFill>
              <a:latin typeface="Average"/>
              <a:ea typeface="Average"/>
              <a:cs typeface="Average"/>
              <a:sym typeface="Average"/>
            </a:endParaRPr>
          </a:p>
          <a:p>
            <a:pPr indent="0" lvl="0" marL="0" rtl="0" algn="l">
              <a:spcBef>
                <a:spcPts val="0"/>
              </a:spcBef>
              <a:spcAft>
                <a:spcPts val="0"/>
              </a:spcAft>
              <a:buNone/>
            </a:pPr>
            <a:r>
              <a:rPr lang="en" sz="1150">
                <a:solidFill>
                  <a:srgbClr val="1D1C1D"/>
                </a:solidFill>
                <a:highlight>
                  <a:srgbClr val="F8F8F8"/>
                </a:highlight>
              </a:rPr>
              <a:t>Our clients are seeking a way to help everyday people see the change we are making to the environment.</a:t>
            </a:r>
            <a:endParaRPr sz="1800">
              <a:solidFill>
                <a:srgbClr val="FFFFFF"/>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and Our Client</a:t>
            </a:r>
            <a:endParaRPr/>
          </a:p>
        </p:txBody>
      </p:sp>
      <p:sp>
        <p:nvSpPr>
          <p:cNvPr id="164" name="Google Shape;164;p17"/>
          <p:cNvSpPr txBox="1"/>
          <p:nvPr/>
        </p:nvSpPr>
        <p:spPr>
          <a:xfrm>
            <a:off x="311700" y="1295925"/>
            <a:ext cx="8400300" cy="3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Average"/>
                <a:ea typeface="Average"/>
                <a:cs typeface="Average"/>
                <a:sym typeface="Average"/>
              </a:rPr>
              <a:t>Currently our client has a version of their map working. It allows data to viewed over a map of the united states in a few different ways, such as seeing emissions per capita rather than as the raw data. </a:t>
            </a:r>
            <a:endParaRPr sz="1800">
              <a:solidFill>
                <a:srgbClr val="FFFFFF"/>
              </a:solidFill>
              <a:latin typeface="Average"/>
              <a:ea typeface="Average"/>
              <a:cs typeface="Average"/>
              <a:sym typeface="Average"/>
            </a:endParaRPr>
          </a:p>
        </p:txBody>
      </p:sp>
      <p:pic>
        <p:nvPicPr>
          <p:cNvPr id="165" name="Google Shape;165;p17"/>
          <p:cNvPicPr preferRelativeResize="0"/>
          <p:nvPr/>
        </p:nvPicPr>
        <p:blipFill>
          <a:blip r:embed="rId3">
            <a:alphaModFix/>
          </a:blip>
          <a:stretch>
            <a:fillRect/>
          </a:stretch>
        </p:blipFill>
        <p:spPr>
          <a:xfrm>
            <a:off x="2864650" y="2288025"/>
            <a:ext cx="5624127" cy="2322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problem?</a:t>
            </a:r>
            <a:endParaRPr/>
          </a:p>
        </p:txBody>
      </p:sp>
      <p:sp>
        <p:nvSpPr>
          <p:cNvPr id="171" name="Google Shape;171;p18"/>
          <p:cNvSpPr txBox="1"/>
          <p:nvPr/>
        </p:nvSpPr>
        <p:spPr>
          <a:xfrm>
            <a:off x="311700" y="1295925"/>
            <a:ext cx="8400300" cy="3526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Communication with general public</a:t>
            </a:r>
            <a:endParaRPr sz="1800">
              <a:solidFill>
                <a:srgbClr val="FFFFFF"/>
              </a:solidFill>
              <a:latin typeface="Average"/>
              <a:ea typeface="Average"/>
              <a:cs typeface="Average"/>
              <a:sym typeface="Average"/>
            </a:endParaRPr>
          </a:p>
          <a:p>
            <a:pPr indent="0" lvl="0" marL="457200" rtl="0" algn="l">
              <a:spcBef>
                <a:spcPts val="0"/>
              </a:spcBef>
              <a:spcAft>
                <a:spcPts val="0"/>
              </a:spcAft>
              <a:buNone/>
            </a:pPr>
            <a:r>
              <a:t/>
            </a:r>
            <a:endParaRPr sz="1800">
              <a:solidFill>
                <a:srgbClr val="FFFFFF"/>
              </a:solidFill>
              <a:latin typeface="Average"/>
              <a:ea typeface="Average"/>
              <a:cs typeface="Average"/>
              <a:sym typeface="Average"/>
            </a:endParaRPr>
          </a:p>
          <a:p>
            <a:pPr indent="-342900" lvl="0" marL="457200" rtl="0" algn="l">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Data is only accessible for </a:t>
            </a:r>
            <a:r>
              <a:rPr lang="en" sz="1800">
                <a:solidFill>
                  <a:srgbClr val="FFFFFF"/>
                </a:solidFill>
                <a:latin typeface="Average"/>
                <a:ea typeface="Average"/>
                <a:cs typeface="Average"/>
                <a:sym typeface="Average"/>
              </a:rPr>
              <a:t>specific audience</a:t>
            </a:r>
            <a:endParaRPr sz="1800">
              <a:solidFill>
                <a:srgbClr val="FFFFFF"/>
              </a:solidFill>
              <a:latin typeface="Average"/>
              <a:ea typeface="Average"/>
              <a:cs typeface="Average"/>
              <a:sym typeface="Average"/>
            </a:endParaRPr>
          </a:p>
          <a:p>
            <a:pPr indent="0" lvl="0" marL="457200" rtl="0" algn="l">
              <a:spcBef>
                <a:spcPts val="0"/>
              </a:spcBef>
              <a:spcAft>
                <a:spcPts val="0"/>
              </a:spcAft>
              <a:buNone/>
            </a:pPr>
            <a:r>
              <a:t/>
            </a:r>
            <a:endParaRPr sz="1800">
              <a:solidFill>
                <a:srgbClr val="FFFFFF"/>
              </a:solidFill>
              <a:latin typeface="Average"/>
              <a:ea typeface="Average"/>
              <a:cs typeface="Average"/>
              <a:sym typeface="Average"/>
            </a:endParaRPr>
          </a:p>
          <a:p>
            <a:pPr indent="-342900" lvl="0" marL="457200" rtl="0" algn="l">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Technical background</a:t>
            </a:r>
            <a:endParaRPr sz="1800">
              <a:solidFill>
                <a:srgbClr val="FFFFFF"/>
              </a:solidFill>
              <a:latin typeface="Average"/>
              <a:ea typeface="Average"/>
              <a:cs typeface="Average"/>
              <a:sym typeface="Average"/>
            </a:endParaRPr>
          </a:p>
        </p:txBody>
      </p:sp>
      <p:pic>
        <p:nvPicPr>
          <p:cNvPr id="172" name="Google Shape;172;p18"/>
          <p:cNvPicPr preferRelativeResize="0"/>
          <p:nvPr/>
        </p:nvPicPr>
        <p:blipFill>
          <a:blip r:embed="rId3">
            <a:alphaModFix/>
          </a:blip>
          <a:stretch>
            <a:fillRect/>
          </a:stretch>
        </p:blipFill>
        <p:spPr>
          <a:xfrm>
            <a:off x="5231225" y="1307850"/>
            <a:ext cx="3830649" cy="269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does it matter?</a:t>
            </a:r>
            <a:endParaRPr/>
          </a:p>
        </p:txBody>
      </p:sp>
      <p:sp>
        <p:nvSpPr>
          <p:cNvPr id="178" name="Google Shape;178;p19"/>
          <p:cNvSpPr txBox="1"/>
          <p:nvPr/>
        </p:nvSpPr>
        <p:spPr>
          <a:xfrm>
            <a:off x="311700" y="1295925"/>
            <a:ext cx="4721700" cy="3526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Increasing of CO2 emission is not easy for people to really see.</a:t>
            </a:r>
            <a:endParaRPr sz="1800">
              <a:solidFill>
                <a:srgbClr val="FFFFFF"/>
              </a:solidFill>
              <a:latin typeface="Average"/>
              <a:ea typeface="Average"/>
              <a:cs typeface="Average"/>
              <a:sym typeface="Average"/>
            </a:endParaRPr>
          </a:p>
          <a:p>
            <a:pPr indent="0" lvl="0" marL="457200" rtl="0" algn="l">
              <a:spcBef>
                <a:spcPts val="0"/>
              </a:spcBef>
              <a:spcAft>
                <a:spcPts val="0"/>
              </a:spcAft>
              <a:buNone/>
            </a:pPr>
            <a:r>
              <a:t/>
            </a:r>
            <a:endParaRPr sz="1800">
              <a:solidFill>
                <a:srgbClr val="FFFFFF"/>
              </a:solidFill>
              <a:latin typeface="Average"/>
              <a:ea typeface="Average"/>
              <a:cs typeface="Average"/>
              <a:sym typeface="Average"/>
            </a:endParaRPr>
          </a:p>
          <a:p>
            <a:pPr indent="-342900" lvl="0" marL="457200" rtl="0" algn="l">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Seeing a map of it lets people know how fast the CO2 emission increasing.</a:t>
            </a:r>
            <a:endParaRPr sz="1800">
              <a:solidFill>
                <a:srgbClr val="FFFFFF"/>
              </a:solidFill>
              <a:latin typeface="Average"/>
              <a:ea typeface="Average"/>
              <a:cs typeface="Average"/>
              <a:sym typeface="Average"/>
            </a:endParaRPr>
          </a:p>
          <a:p>
            <a:pPr indent="0" lvl="0" marL="457200" rtl="0" algn="l">
              <a:spcBef>
                <a:spcPts val="0"/>
              </a:spcBef>
              <a:spcAft>
                <a:spcPts val="0"/>
              </a:spcAft>
              <a:buNone/>
            </a:pPr>
            <a:r>
              <a:t/>
            </a:r>
            <a:endParaRPr sz="1800">
              <a:solidFill>
                <a:srgbClr val="FFFFFF"/>
              </a:solidFill>
              <a:latin typeface="Average"/>
              <a:ea typeface="Average"/>
              <a:cs typeface="Average"/>
              <a:sym typeface="Average"/>
            </a:endParaRPr>
          </a:p>
          <a:p>
            <a:pPr indent="-342900" lvl="0" marL="457200" rtl="0" algn="l">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Can see the development for where they live.</a:t>
            </a:r>
            <a:endParaRPr sz="1800">
              <a:solidFill>
                <a:srgbClr val="FFFFFF"/>
              </a:solidFill>
              <a:latin typeface="Average"/>
              <a:ea typeface="Average"/>
              <a:cs typeface="Average"/>
              <a:sym typeface="Average"/>
            </a:endParaRPr>
          </a:p>
          <a:p>
            <a:pPr indent="0" lvl="0" marL="457200" rtl="0" algn="l">
              <a:spcBef>
                <a:spcPts val="0"/>
              </a:spcBef>
              <a:spcAft>
                <a:spcPts val="0"/>
              </a:spcAft>
              <a:buNone/>
            </a:pPr>
            <a:r>
              <a:t/>
            </a:r>
            <a:endParaRPr sz="1800">
              <a:solidFill>
                <a:srgbClr val="FFFFFF"/>
              </a:solidFill>
              <a:latin typeface="Average"/>
              <a:ea typeface="Average"/>
              <a:cs typeface="Average"/>
              <a:sym typeface="Average"/>
            </a:endParaRPr>
          </a:p>
          <a:p>
            <a:pPr indent="0" lvl="0" marL="457200" rtl="0" algn="l">
              <a:spcBef>
                <a:spcPts val="0"/>
              </a:spcBef>
              <a:spcAft>
                <a:spcPts val="0"/>
              </a:spcAft>
              <a:buNone/>
            </a:pPr>
            <a:r>
              <a:t/>
            </a:r>
            <a:endParaRPr sz="1800">
              <a:solidFill>
                <a:srgbClr val="FFFFFF"/>
              </a:solidFill>
              <a:latin typeface="Average"/>
              <a:ea typeface="Average"/>
              <a:cs typeface="Average"/>
              <a:sym typeface="Average"/>
            </a:endParaRPr>
          </a:p>
        </p:txBody>
      </p:sp>
      <p:pic>
        <p:nvPicPr>
          <p:cNvPr id="179" name="Google Shape;179;p19"/>
          <p:cNvPicPr preferRelativeResize="0"/>
          <p:nvPr/>
        </p:nvPicPr>
        <p:blipFill>
          <a:blip r:embed="rId3">
            <a:alphaModFix/>
          </a:blip>
          <a:stretch>
            <a:fillRect/>
          </a:stretch>
        </p:blipFill>
        <p:spPr>
          <a:xfrm>
            <a:off x="5210699" y="1392603"/>
            <a:ext cx="3590875" cy="2636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current approach</a:t>
            </a:r>
            <a:endParaRPr/>
          </a:p>
        </p:txBody>
      </p:sp>
      <p:sp>
        <p:nvSpPr>
          <p:cNvPr id="185" name="Google Shape;185;p20"/>
          <p:cNvSpPr txBox="1"/>
          <p:nvPr/>
        </p:nvSpPr>
        <p:spPr>
          <a:xfrm>
            <a:off x="311700" y="1446625"/>
            <a:ext cx="8400300" cy="35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solidFill>
                  <a:srgbClr val="FFFFFF"/>
                </a:solidFill>
                <a:latin typeface="Average"/>
                <a:ea typeface="Average"/>
                <a:cs typeface="Average"/>
                <a:sym typeface="Average"/>
              </a:rPr>
              <a:t>   </a:t>
            </a:r>
            <a:r>
              <a:rPr lang="en" sz="1800">
                <a:solidFill>
                  <a:srgbClr val="FFFFFF"/>
                </a:solidFill>
                <a:latin typeface="Average"/>
                <a:ea typeface="Average"/>
                <a:cs typeface="Average"/>
                <a:sym typeface="Average"/>
              </a:rPr>
              <a:t>A good design is a good start:</a:t>
            </a:r>
            <a:endParaRPr sz="1800">
              <a:solidFill>
                <a:srgbClr val="FFFFFF"/>
              </a:solidFill>
              <a:latin typeface="Average"/>
              <a:ea typeface="Average"/>
              <a:cs typeface="Average"/>
              <a:sym typeface="Average"/>
            </a:endParaRPr>
          </a:p>
          <a:p>
            <a:pPr indent="0" lvl="0" marL="457200" marR="0" rtl="0" algn="l">
              <a:lnSpc>
                <a:spcPct val="100000"/>
              </a:lnSpc>
              <a:spcBef>
                <a:spcPts val="0"/>
              </a:spcBef>
              <a:spcAft>
                <a:spcPts val="0"/>
              </a:spcAft>
              <a:buNone/>
            </a:pPr>
            <a:r>
              <a:t/>
            </a:r>
            <a:endParaRPr sz="1800">
              <a:solidFill>
                <a:srgbClr val="FFFFFF"/>
              </a:solidFill>
              <a:latin typeface="Average"/>
              <a:ea typeface="Average"/>
              <a:cs typeface="Average"/>
              <a:sym typeface="Average"/>
            </a:endParaRPr>
          </a:p>
          <a:p>
            <a:pPr indent="-342900" lvl="0" marL="457200" marR="0" rtl="0" algn="l">
              <a:lnSpc>
                <a:spcPct val="100000"/>
              </a:lnSpc>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Design ideas based on weather apps</a:t>
            </a:r>
            <a:endParaRPr sz="1800">
              <a:solidFill>
                <a:srgbClr val="FFFFFF"/>
              </a:solidFill>
              <a:latin typeface="Average"/>
              <a:ea typeface="Average"/>
              <a:cs typeface="Average"/>
              <a:sym typeface="Average"/>
            </a:endParaRPr>
          </a:p>
          <a:p>
            <a:pPr indent="0" lvl="0" marL="0" marR="0" rtl="0" algn="l">
              <a:lnSpc>
                <a:spcPct val="100000"/>
              </a:lnSpc>
              <a:spcBef>
                <a:spcPts val="0"/>
              </a:spcBef>
              <a:spcAft>
                <a:spcPts val="0"/>
              </a:spcAft>
              <a:buNone/>
            </a:pPr>
            <a:r>
              <a:t/>
            </a:r>
            <a:endParaRPr sz="1800">
              <a:solidFill>
                <a:srgbClr val="FFFFFF"/>
              </a:solidFill>
              <a:latin typeface="Average"/>
              <a:ea typeface="Average"/>
              <a:cs typeface="Average"/>
              <a:sym typeface="Average"/>
            </a:endParaRPr>
          </a:p>
          <a:p>
            <a:pPr indent="-342900" lvl="0" marL="457200" marR="0" rtl="0" algn="l">
              <a:lnSpc>
                <a:spcPct val="100000"/>
              </a:lnSpc>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Search locations by clicking</a:t>
            </a:r>
            <a:endParaRPr sz="1800">
              <a:solidFill>
                <a:srgbClr val="FFFFFF"/>
              </a:solidFill>
              <a:latin typeface="Average"/>
              <a:ea typeface="Average"/>
              <a:cs typeface="Average"/>
              <a:sym typeface="Average"/>
            </a:endParaRPr>
          </a:p>
          <a:p>
            <a:pPr indent="0" lvl="0" marL="457200" marR="0" rtl="0" algn="l">
              <a:lnSpc>
                <a:spcPct val="100000"/>
              </a:lnSpc>
              <a:spcBef>
                <a:spcPts val="0"/>
              </a:spcBef>
              <a:spcAft>
                <a:spcPts val="0"/>
              </a:spcAft>
              <a:buNone/>
            </a:pPr>
            <a:r>
              <a:t/>
            </a:r>
            <a:endParaRPr sz="1800">
              <a:solidFill>
                <a:srgbClr val="FFFFFF"/>
              </a:solidFill>
              <a:latin typeface="Average"/>
              <a:ea typeface="Average"/>
              <a:cs typeface="Average"/>
              <a:sym typeface="Average"/>
            </a:endParaRPr>
          </a:p>
          <a:p>
            <a:pPr indent="-342900" lvl="0" marL="457200" marR="0" rtl="0" algn="l">
              <a:lnSpc>
                <a:spcPct val="100000"/>
              </a:lnSpc>
              <a:spcBef>
                <a:spcPts val="0"/>
              </a:spcBef>
              <a:spcAft>
                <a:spcPts val="0"/>
              </a:spcAft>
              <a:buClr>
                <a:srgbClr val="FFFFFF"/>
              </a:buClr>
              <a:buSzPts val="1800"/>
              <a:buFont typeface="Average"/>
              <a:buChar char="●"/>
            </a:pPr>
            <a:r>
              <a:rPr lang="en" sz="1800">
                <a:solidFill>
                  <a:srgbClr val="FFFFFF"/>
                </a:solidFill>
                <a:latin typeface="Average"/>
                <a:ea typeface="Average"/>
                <a:cs typeface="Average"/>
                <a:sym typeface="Average"/>
              </a:rPr>
              <a:t>Have several years back of data for cities</a:t>
            </a:r>
            <a:endParaRPr sz="1800">
              <a:solidFill>
                <a:srgbClr val="FFFFFF"/>
              </a:solidFill>
              <a:latin typeface="Average"/>
              <a:ea typeface="Average"/>
              <a:cs typeface="Average"/>
              <a:sym typeface="Average"/>
            </a:endParaRPr>
          </a:p>
        </p:txBody>
      </p:sp>
      <p:pic>
        <p:nvPicPr>
          <p:cNvPr id="186" name="Google Shape;186;p20"/>
          <p:cNvPicPr preferRelativeResize="0"/>
          <p:nvPr/>
        </p:nvPicPr>
        <p:blipFill>
          <a:blip r:embed="rId3">
            <a:alphaModFix/>
          </a:blip>
          <a:stretch>
            <a:fillRect/>
          </a:stretch>
        </p:blipFill>
        <p:spPr>
          <a:xfrm>
            <a:off x="4845825" y="1446613"/>
            <a:ext cx="4000499" cy="225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1"/>
          <p:cNvSpPr txBox="1"/>
          <p:nvPr>
            <p:ph type="title"/>
          </p:nvPr>
        </p:nvSpPr>
        <p:spPr>
          <a:xfrm>
            <a:off x="1110675" y="3818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 for Development</a:t>
            </a:r>
            <a:endParaRPr/>
          </a:p>
        </p:txBody>
      </p:sp>
      <p:sp>
        <p:nvSpPr>
          <p:cNvPr id="192" name="Google Shape;192;p21"/>
          <p:cNvSpPr txBox="1"/>
          <p:nvPr/>
        </p:nvSpPr>
        <p:spPr>
          <a:xfrm>
            <a:off x="150950" y="1295925"/>
            <a:ext cx="4932300" cy="3526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Refinement</a:t>
            </a:r>
            <a:endParaRPr sz="2400">
              <a:solidFill>
                <a:srgbClr val="FFFFFF"/>
              </a:solidFill>
              <a:latin typeface="Average"/>
              <a:ea typeface="Average"/>
              <a:cs typeface="Average"/>
              <a:sym typeface="Average"/>
            </a:endParaRPr>
          </a:p>
          <a:p>
            <a:pPr indent="-381000" lvl="1" marL="914400" rtl="0" algn="l">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Weekly team meeting</a:t>
            </a:r>
            <a:endParaRPr sz="2400">
              <a:solidFill>
                <a:srgbClr val="FFFFFF"/>
              </a:solidFill>
              <a:latin typeface="Average"/>
              <a:ea typeface="Average"/>
              <a:cs typeface="Average"/>
              <a:sym typeface="Average"/>
            </a:endParaRPr>
          </a:p>
          <a:p>
            <a:pPr indent="-381000" lvl="1" marL="914400" rtl="0" algn="l">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Monthly client meeting</a:t>
            </a:r>
            <a:endParaRPr sz="2400">
              <a:solidFill>
                <a:srgbClr val="FFFFFF"/>
              </a:solidFill>
              <a:latin typeface="Average"/>
              <a:ea typeface="Average"/>
              <a:cs typeface="Average"/>
              <a:sym typeface="Average"/>
            </a:endParaRPr>
          </a:p>
          <a:p>
            <a:pPr indent="0" lvl="0" marL="0" rtl="0" algn="l">
              <a:spcBef>
                <a:spcPts val="0"/>
              </a:spcBef>
              <a:spcAft>
                <a:spcPts val="0"/>
              </a:spcAft>
              <a:buNone/>
            </a:pPr>
            <a:r>
              <a:t/>
            </a:r>
            <a:endParaRPr sz="2400">
              <a:solidFill>
                <a:srgbClr val="FFFFFF"/>
              </a:solidFill>
              <a:latin typeface="Average"/>
              <a:ea typeface="Average"/>
              <a:cs typeface="Average"/>
              <a:sym typeface="Average"/>
            </a:endParaRPr>
          </a:p>
          <a:p>
            <a:pPr indent="-381000" lvl="0" marL="457200" rtl="0" algn="l">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Technical challenges</a:t>
            </a:r>
            <a:endParaRPr sz="2400">
              <a:solidFill>
                <a:srgbClr val="FFFFFF"/>
              </a:solidFill>
              <a:latin typeface="Average"/>
              <a:ea typeface="Average"/>
              <a:cs typeface="Average"/>
              <a:sym typeface="Average"/>
            </a:endParaRPr>
          </a:p>
          <a:p>
            <a:pPr indent="-381000" lvl="1" marL="914400" rtl="0" algn="l">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Graphical/ data </a:t>
            </a:r>
            <a:r>
              <a:rPr lang="en" sz="2400">
                <a:solidFill>
                  <a:srgbClr val="FFFFFF"/>
                </a:solidFill>
                <a:latin typeface="Average"/>
                <a:ea typeface="Average"/>
                <a:cs typeface="Average"/>
                <a:sym typeface="Average"/>
              </a:rPr>
              <a:t>visualizations</a:t>
            </a:r>
            <a:endParaRPr sz="2400">
              <a:solidFill>
                <a:srgbClr val="FFFFFF"/>
              </a:solidFill>
              <a:latin typeface="Average"/>
              <a:ea typeface="Average"/>
              <a:cs typeface="Average"/>
              <a:sym typeface="Average"/>
            </a:endParaRPr>
          </a:p>
          <a:p>
            <a:pPr indent="-381000" lvl="1" marL="914400" rtl="0" algn="l">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Handling data</a:t>
            </a:r>
            <a:endParaRPr sz="2400">
              <a:solidFill>
                <a:srgbClr val="FFFFFF"/>
              </a:solidFill>
              <a:latin typeface="Average"/>
              <a:ea typeface="Average"/>
              <a:cs typeface="Average"/>
              <a:sym typeface="Average"/>
            </a:endParaRPr>
          </a:p>
          <a:p>
            <a:pPr indent="0" lvl="0" marL="0" rtl="0" algn="l">
              <a:spcBef>
                <a:spcPts val="0"/>
              </a:spcBef>
              <a:spcAft>
                <a:spcPts val="0"/>
              </a:spcAft>
              <a:buNone/>
            </a:pPr>
            <a:r>
              <a:t/>
            </a:r>
            <a:endParaRPr sz="2400">
              <a:solidFill>
                <a:srgbClr val="FFFFFF"/>
              </a:solidFill>
              <a:latin typeface="Average"/>
              <a:ea typeface="Average"/>
              <a:cs typeface="Average"/>
              <a:sym typeface="Average"/>
            </a:endParaRPr>
          </a:p>
          <a:p>
            <a:pPr indent="0" lvl="0" marL="0" marR="0" rtl="0" algn="l">
              <a:lnSpc>
                <a:spcPct val="100000"/>
              </a:lnSpc>
              <a:spcBef>
                <a:spcPts val="0"/>
              </a:spcBef>
              <a:spcAft>
                <a:spcPts val="0"/>
              </a:spcAft>
              <a:buNone/>
            </a:pPr>
            <a:r>
              <a:t/>
            </a:r>
            <a:endParaRPr sz="2400">
              <a:solidFill>
                <a:srgbClr val="FFFFFF"/>
              </a:solidFill>
              <a:latin typeface="Average"/>
              <a:ea typeface="Average"/>
              <a:cs typeface="Average"/>
              <a:sym typeface="Average"/>
            </a:endParaRPr>
          </a:p>
          <a:p>
            <a:pPr indent="0" lvl="0" marL="0" rtl="0" algn="l">
              <a:spcBef>
                <a:spcPts val="0"/>
              </a:spcBef>
              <a:spcAft>
                <a:spcPts val="0"/>
              </a:spcAft>
              <a:buNone/>
            </a:pPr>
            <a:r>
              <a:t/>
            </a:r>
            <a:endParaRPr sz="2400">
              <a:solidFill>
                <a:srgbClr val="FFFFFF"/>
              </a:solidFill>
              <a:latin typeface="Average"/>
              <a:ea typeface="Average"/>
              <a:cs typeface="Average"/>
              <a:sym typeface="Average"/>
            </a:endParaRPr>
          </a:p>
          <a:p>
            <a:pPr indent="0" lvl="0" marL="457200" rtl="0" algn="l">
              <a:spcBef>
                <a:spcPts val="0"/>
              </a:spcBef>
              <a:spcAft>
                <a:spcPts val="0"/>
              </a:spcAft>
              <a:buNone/>
            </a:pPr>
            <a:r>
              <a:t/>
            </a:r>
            <a:endParaRPr sz="2400">
              <a:solidFill>
                <a:srgbClr val="FFFFFF"/>
              </a:solidFill>
              <a:latin typeface="Average"/>
              <a:ea typeface="Average"/>
              <a:cs typeface="Average"/>
              <a:sym typeface="Average"/>
            </a:endParaRPr>
          </a:p>
        </p:txBody>
      </p:sp>
      <p:sp>
        <p:nvSpPr>
          <p:cNvPr id="193" name="Google Shape;193;p21"/>
          <p:cNvSpPr txBox="1"/>
          <p:nvPr/>
        </p:nvSpPr>
        <p:spPr>
          <a:xfrm>
            <a:off x="4842125" y="1295925"/>
            <a:ext cx="3968100" cy="3526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Font typeface="Average"/>
              <a:buChar char="●"/>
            </a:pPr>
            <a:r>
              <a:rPr lang="en" sz="2400">
                <a:solidFill>
                  <a:schemeClr val="lt1"/>
                </a:solidFill>
                <a:latin typeface="Average"/>
                <a:ea typeface="Average"/>
                <a:cs typeface="Average"/>
                <a:sym typeface="Average"/>
              </a:rPr>
              <a:t>Plan for investigation</a:t>
            </a:r>
            <a:endParaRPr sz="2400">
              <a:solidFill>
                <a:schemeClr val="lt1"/>
              </a:solidFill>
              <a:latin typeface="Average"/>
              <a:ea typeface="Average"/>
              <a:cs typeface="Average"/>
              <a:sym typeface="Average"/>
            </a:endParaRPr>
          </a:p>
          <a:p>
            <a:pPr indent="-381000" lvl="1" marL="914400" rtl="0" algn="l">
              <a:spcBef>
                <a:spcPts val="0"/>
              </a:spcBef>
              <a:spcAft>
                <a:spcPts val="0"/>
              </a:spcAft>
              <a:buClr>
                <a:schemeClr val="lt1"/>
              </a:buClr>
              <a:buSzPts val="2400"/>
              <a:buFont typeface="Average"/>
              <a:buChar char="○"/>
            </a:pPr>
            <a:r>
              <a:rPr lang="en" sz="2400">
                <a:solidFill>
                  <a:schemeClr val="lt1"/>
                </a:solidFill>
                <a:latin typeface="Average"/>
                <a:ea typeface="Average"/>
                <a:cs typeface="Average"/>
                <a:sym typeface="Average"/>
              </a:rPr>
              <a:t>Frequent client communication</a:t>
            </a:r>
            <a:endParaRPr sz="2400">
              <a:solidFill>
                <a:schemeClr val="lt1"/>
              </a:solidFill>
              <a:latin typeface="Average"/>
              <a:ea typeface="Average"/>
              <a:cs typeface="Average"/>
              <a:sym typeface="Average"/>
            </a:endParaRPr>
          </a:p>
          <a:p>
            <a:pPr indent="-381000" lvl="1" marL="914400" rtl="0" algn="l">
              <a:spcBef>
                <a:spcPts val="0"/>
              </a:spcBef>
              <a:spcAft>
                <a:spcPts val="0"/>
              </a:spcAft>
              <a:buClr>
                <a:schemeClr val="lt1"/>
              </a:buClr>
              <a:buSzPts val="2400"/>
              <a:buFont typeface="Average"/>
              <a:buChar char="○"/>
            </a:pPr>
            <a:r>
              <a:rPr lang="en" sz="2400">
                <a:solidFill>
                  <a:schemeClr val="lt1"/>
                </a:solidFill>
                <a:latin typeface="Average"/>
                <a:ea typeface="Average"/>
                <a:cs typeface="Average"/>
                <a:sym typeface="Average"/>
              </a:rPr>
              <a:t>Framework</a:t>
            </a:r>
            <a:endParaRPr sz="2400">
              <a:solidFill>
                <a:schemeClr val="lt1"/>
              </a:solidFill>
              <a:latin typeface="Average"/>
              <a:ea typeface="Average"/>
              <a:cs typeface="Average"/>
              <a:sym typeface="Average"/>
            </a:endParaRPr>
          </a:p>
          <a:p>
            <a:pPr indent="-381000" lvl="1" marL="914400" rtl="0" algn="l">
              <a:spcBef>
                <a:spcPts val="0"/>
              </a:spcBef>
              <a:spcAft>
                <a:spcPts val="0"/>
              </a:spcAft>
              <a:buClr>
                <a:schemeClr val="lt1"/>
              </a:buClr>
              <a:buSzPts val="2400"/>
              <a:buFont typeface="Average"/>
              <a:buChar char="○"/>
            </a:pPr>
            <a:r>
              <a:rPr lang="en" sz="2400">
                <a:solidFill>
                  <a:schemeClr val="lt1"/>
                </a:solidFill>
                <a:latin typeface="Average"/>
                <a:ea typeface="Average"/>
                <a:cs typeface="Average"/>
                <a:sym typeface="Average"/>
              </a:rPr>
              <a:t>Research and team collaboration on ideas</a:t>
            </a:r>
            <a:endParaRPr sz="24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