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comments+xml" PartName="/ppt/comments/comment2.xml"/>
  <Override ContentType="application/vnd.openxmlformats-officedocument.presentationml.comments+xml" PartName="/ppt/comments/comment4.xml"/>
  <Override ContentType="application/vnd.openxmlformats-officedocument.presentationml.comments+xml" PartName="/ppt/comments/comment3.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Lst>
  <p:sldSz cy="5143500" cx="9144000"/>
  <p:notesSz cx="6858000" cy="9144000"/>
  <p:embeddedFontLst>
    <p:embeddedFont>
      <p:font typeface="Old Standard TT"/>
      <p:regular r:id="rId24"/>
      <p:bold r:id="rId25"/>
      <p:italic r:id="rId2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Author clrIdx="0" id="0" initials="" lastIdx="2" name="Alexanderia Nelson"/>
  <p:cmAuthor clrIdx="1" id="1" initials="" lastIdx="5" name="Hunter Rainen"/>
  <p:cmAuthor clrIdx="2" id="2" initials="" lastIdx="3" name="Adam Paquette"/>
  <p:cmAuthor clrIdx="3" id="3" initials="" lastIdx="1" name="Charles Beck"/>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font" Target="fonts/OldStandardTT-regular.fntdata"/><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OldStandardTT-italic.fntdata"/><Relationship Id="rId25" Type="http://schemas.openxmlformats.org/officeDocument/2006/relationships/font" Target="fonts/OldStandardTT-bold.fntdata"/><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0" idx="1" dt="2018-03-05T00:24:57.902">
    <p:pos x="196" y="280"/>
    <p:text>I just copied the information and figures from the first design review since this is basically a recap of what our requirements were when we originally acquired them. If it seems too clutter or changes need to be made, feel free to edit it.</p:text>
  </p:cm>
</p:cmLst>
</file>

<file path=ppt/comments/comment2.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1" idx="1" dt="2018-03-07T04:43:22.170">
    <p:pos x="6000" y="0"/>
    <p:text>This is not an actual slide, this needs to be filled in</p:text>
  </p:cm>
  <p:cm authorId="2" idx="1" dt="2018-03-07T04:43:22.170">
    <p:pos x="6000" y="100"/>
    <p:text>Gotcha, I will do my best to get something tonight but will more than likely be tomorrow morning.</p:text>
  </p:cm>
</p:cmLst>
</file>

<file path=ppt/comments/comment3.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1" idx="2" dt="2018-03-07T21:18:28.556">
    <p:pos x="6000" y="0"/>
    <p:text>maybe instead of descriptions, we replace the boxes with pictures of what they actually represent?</p:text>
  </p:cm>
  <p:cm authorId="1" idx="3" dt="2018-03-07T01:45:37.254">
    <p:pos x="6000" y="100"/>
    <p:text>So like for view put picture of GUI
and for model: picture of dust detection/ dust density</p:text>
  </p:cm>
  <p:cm authorId="1" idx="4" dt="2018-03-07T01:45:08.262">
    <p:pos x="6000" y="200"/>
    <p:text>Then talk about the details?</p:text>
  </p:cm>
  <p:cm authorId="2" idx="2" dt="2018-03-07T04:44:27.658">
    <p:pos x="6000" y="300"/>
    <p:text>Possibly, this image should probably be in implementation overview.</p:text>
  </p:cm>
  <p:cm authorId="0" idx="2" dt="2018-03-07T17:14:54.359">
    <p:pos x="6000" y="400"/>
    <p:text>I agree with Adam after rereading the design review doc that this image would be better suited in the implementation overview since the image seems more high-level. We could then replace the boxes with what Hunter suggested.</p:text>
  </p:cm>
  <p:cm authorId="2" idx="3" dt="2018-03-07T21:18:28.556">
    <p:pos x="6000" y="500"/>
    <p:text>May be best to split this into three slides</p:text>
  </p:cm>
  <p:cm authorId="3" idx="1" dt="2018-03-07T14:55:39.638">
    <p:pos x="6000" y="600"/>
    <p:text>Change this to maby just sqaures with M, V, C</p:text>
  </p:cm>
</p:cmLst>
</file>

<file path=ppt/comments/comment4.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m authorId="1" idx="5" dt="2018-03-07T04:37:45.347">
    <p:pos x="6000" y="0"/>
    <p:text>Still needs to be filled in</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Shape 3"/>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Shape 4"/>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 name="Shape 55"/>
        <p:cNvGrpSpPr/>
        <p:nvPr/>
      </p:nvGrpSpPr>
      <p:grpSpPr>
        <a:xfrm>
          <a:off x="0" y="0"/>
          <a:ext cx="0" cy="0"/>
          <a:chOff x="0" y="0"/>
          <a:chExt cx="0" cy="0"/>
        </a:xfrm>
      </p:grpSpPr>
      <p:sp>
        <p:nvSpPr>
          <p:cNvPr id="56" name="Shape 56"/>
          <p:cNvSpPr/>
          <p:nvPr>
            <p:ph idx="2" type="sldImg"/>
          </p:nvPr>
        </p:nvSpPr>
        <p:spPr>
          <a:xfrm>
            <a:off x="381300" y="685800"/>
            <a:ext cx="6096075" cy="3429000"/>
          </a:xfrm>
          <a:custGeom>
            <a:pathLst>
              <a:path extrusionOk="0" h="120000" w="120000">
                <a:moveTo>
                  <a:pt x="0" y="0"/>
                </a:moveTo>
                <a:lnTo>
                  <a:pt x="120000" y="0"/>
                </a:lnTo>
                <a:lnTo>
                  <a:pt x="120000" y="120000"/>
                </a:lnTo>
                <a:lnTo>
                  <a:pt x="0" y="120000"/>
                </a:lnTo>
                <a:close/>
              </a:path>
            </a:pathLst>
          </a:custGeom>
        </p:spPr>
      </p:sp>
      <p:sp>
        <p:nvSpPr>
          <p:cNvPr id="57" name="Shape 5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Shape 15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52" name="Shape 15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Time: about 30 seconds</a:t>
            </a:r>
            <a:endParaRPr/>
          </a:p>
          <a:p>
            <a:pPr indent="0" lvl="0" marL="0">
              <a:spcBef>
                <a:spcPts val="0"/>
              </a:spcBef>
              <a:spcAft>
                <a:spcPts val="0"/>
              </a:spcAft>
              <a:buNone/>
            </a:pPr>
            <a:r>
              <a:t/>
            </a:r>
            <a:endParaRPr/>
          </a:p>
          <a:p>
            <a:pPr indent="0" lvl="0" marL="0">
              <a:spcBef>
                <a:spcPts val="0"/>
              </a:spcBef>
              <a:spcAft>
                <a:spcPts val="0"/>
              </a:spcAft>
              <a:buNone/>
            </a:pPr>
            <a:r>
              <a:rPr lang="en"/>
              <a:t>From the requirements we gathered, we determined that we will be performing analysis operations on images and we need to have some type of gui so the user can perform those image operations. Thus, to keep things clean, we wanted to separate the logic of our image operations and the operations of the gui. As such, we decided to use a Model View Controller or MVC software architecture pattern. The MVC pattern is defined by three pieces, a Model, a View, and a Controller where the Controller interfaces with the Model and View communicating between the two so that the View and the Model never have to know about each other. In our case </a:t>
            </a:r>
            <a:r>
              <a:rPr lang="en">
                <a:solidFill>
                  <a:schemeClr val="dk1"/>
                </a:solidFill>
              </a:rPr>
              <a:t>the Model would be an image represented as an object, the View </a:t>
            </a:r>
            <a:r>
              <a:rPr lang="en"/>
              <a:t>would be the gui, and the controller would communicate between the two as defined in the pattern. This pattern makes for both a separation of logic for the view and the model, and also allows for parallel development for image analysis operations and the gui as the two do not directly depend on each other.</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9" name="Shape 159"/>
        <p:cNvGrpSpPr/>
        <p:nvPr/>
      </p:nvGrpSpPr>
      <p:grpSpPr>
        <a:xfrm>
          <a:off x="0" y="0"/>
          <a:ext cx="0" cy="0"/>
          <a:chOff x="0" y="0"/>
          <a:chExt cx="0" cy="0"/>
        </a:xfrm>
      </p:grpSpPr>
      <p:sp>
        <p:nvSpPr>
          <p:cNvPr id="160" name="Shape 16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61" name="Shape 16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*Add more slides if deemed necessary</a:t>
            </a:r>
            <a:endParaRPr/>
          </a:p>
          <a:p>
            <a:pPr indent="0" lvl="0" marL="0" rtl="0">
              <a:spcBef>
                <a:spcPts val="0"/>
              </a:spcBef>
              <a:spcAft>
                <a:spcPts val="0"/>
              </a:spcAft>
              <a:buNone/>
            </a:pPr>
            <a:r>
              <a:t/>
            </a:r>
            <a:endParaRPr/>
          </a:p>
          <a:p>
            <a:pPr indent="0" lvl="0" marL="0" rtl="0">
              <a:spcBef>
                <a:spcPts val="0"/>
              </a:spcBef>
              <a:spcAft>
                <a:spcPts val="0"/>
              </a:spcAft>
              <a:buNone/>
            </a:pPr>
            <a:r>
              <a:rPr lang="en"/>
              <a:t>Time: about 2-3 minutes</a:t>
            </a:r>
            <a:endParaRPr/>
          </a:p>
          <a:p>
            <a:pPr indent="0" lvl="0" marL="0" rtl="0">
              <a:spcBef>
                <a:spcPts val="0"/>
              </a:spcBef>
              <a:spcAft>
                <a:spcPts val="0"/>
              </a:spcAft>
              <a:buNone/>
            </a:pPr>
            <a:r>
              <a:t/>
            </a:r>
            <a:endParaRPr/>
          </a:p>
          <a:p>
            <a:pPr indent="0" lvl="0" marL="0" rtl="0">
              <a:spcBef>
                <a:spcPts val="0"/>
              </a:spcBef>
              <a:spcAft>
                <a:spcPts val="0"/>
              </a:spcAft>
              <a:buNone/>
            </a:pPr>
            <a:r>
              <a:rPr lang="en"/>
              <a:t>Description:</a:t>
            </a:r>
            <a:endParaRPr/>
          </a:p>
          <a:p>
            <a:pPr indent="0" lvl="0" marL="0" rtl="0">
              <a:spcBef>
                <a:spcPts val="0"/>
              </a:spcBef>
              <a:spcAft>
                <a:spcPts val="0"/>
              </a:spcAft>
              <a:buNone/>
            </a:pPr>
            <a:r>
              <a:rPr lang="en"/>
              <a:t>Now that everyone understands what the overall architectural nature of your implementation is, it’s time to give a little more implementation detail. This is the part where you can get detailed, technical, and geeky. After a nice transition, dive us down for a look at the more detailed architecture within each of the main functional elements that you introduced in the last section. For instance, what are the main modules that make up the front end (e.g. User Profiles, Authentication, etc.)... and how do they interact to produce the behavior of the front end. You don’t have time or need to get really low level details like UML diagrams of all classes --- at most you could show the key classes, or maybe just “modules” that contain multiple classes. What you are trying to achieve here is an overview of the key functional modules within each main part of the system. As you introduce each one, you would talk about what it does, what particular quandaries or challenges there were associated with its implementation, and how you thought about and addressed each of them.</a:t>
            </a:r>
            <a:endParaRPr/>
          </a:p>
          <a:p>
            <a:pPr indent="0" lvl="0" marL="0" rtl="0">
              <a:spcBef>
                <a:spcPts val="0"/>
              </a:spcBef>
              <a:spcAft>
                <a:spcPts val="0"/>
              </a:spcAft>
              <a:buNone/>
            </a:pPr>
            <a:r>
              <a:t/>
            </a:r>
            <a:endParaRPr/>
          </a:p>
          <a:p>
            <a:pPr indent="0" lvl="0" marL="0" rtl="0">
              <a:spcBef>
                <a:spcPts val="0"/>
              </a:spcBef>
              <a:spcAft>
                <a:spcPts val="0"/>
              </a:spcAft>
              <a:buNone/>
            </a:pPr>
            <a:r>
              <a:rPr lang="en"/>
              <a:t>By the end of this part, the technically savvy in the audience should have a clear idea of key implementation pieces, the implementation challenges you faced, and your reasoning to solve them. This will allow them to ask specific questions and give specific technical input on your project.</a:t>
            </a:r>
            <a:endParaRPr/>
          </a:p>
          <a:p>
            <a:pPr indent="0" lvl="0" marL="0" rtl="0">
              <a:spcBef>
                <a:spcPts val="0"/>
              </a:spcBef>
              <a:spcAft>
                <a:spcPts val="0"/>
              </a:spcAft>
              <a:buNone/>
            </a:pPr>
            <a:r>
              <a:t/>
            </a:r>
            <a:endParaRPr/>
          </a:p>
          <a:p>
            <a:pPr indent="0" lvl="0" marL="0" rtl="0">
              <a:spcBef>
                <a:spcPts val="0"/>
              </a:spcBef>
              <a:spcAft>
                <a:spcPts val="0"/>
              </a:spcAft>
              <a:buNone/>
            </a:pPr>
            <a:r>
              <a:rPr lang="en"/>
              <a:t>What you will NOT do here is to go into incredible code-level detail --- UML, internal class structure, method headers. It would just break your momentum, put you over the time limit, and be boring to all. Your Design Document should have all of this detail; a nice touch is to just invite the audience to have a look at your Software Design document for more detailed info on code structure.</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2" name="Shape 172"/>
        <p:cNvGrpSpPr/>
        <p:nvPr/>
      </p:nvGrpSpPr>
      <p:grpSpPr>
        <a:xfrm>
          <a:off x="0" y="0"/>
          <a:ext cx="0" cy="0"/>
          <a:chOff x="0" y="0"/>
          <a:chExt cx="0" cy="0"/>
        </a:xfrm>
      </p:grpSpPr>
      <p:sp>
        <p:nvSpPr>
          <p:cNvPr id="173" name="Shape 17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74" name="Shape 17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*Add more slides if deemed necessary</a:t>
            </a:r>
            <a:endParaRPr/>
          </a:p>
          <a:p>
            <a:pPr indent="0" lvl="0" marL="0">
              <a:spcBef>
                <a:spcPts val="0"/>
              </a:spcBef>
              <a:spcAft>
                <a:spcPts val="0"/>
              </a:spcAft>
              <a:buNone/>
            </a:pPr>
            <a:r>
              <a:t/>
            </a:r>
            <a:endParaRPr/>
          </a:p>
          <a:p>
            <a:pPr indent="0" lvl="0" marL="0">
              <a:spcBef>
                <a:spcPts val="0"/>
              </a:spcBef>
              <a:spcAft>
                <a:spcPts val="0"/>
              </a:spcAft>
              <a:buNone/>
            </a:pPr>
            <a:r>
              <a:rPr lang="en"/>
              <a:t>Time: about 2-3 minutes</a:t>
            </a:r>
            <a:endParaRPr/>
          </a:p>
          <a:p>
            <a:pPr indent="0" lvl="0" marL="0">
              <a:spcBef>
                <a:spcPts val="0"/>
              </a:spcBef>
              <a:spcAft>
                <a:spcPts val="0"/>
              </a:spcAft>
              <a:buNone/>
            </a:pPr>
            <a:r>
              <a:t/>
            </a:r>
            <a:endParaRPr/>
          </a:p>
          <a:p>
            <a:pPr indent="0" lvl="0" marL="0">
              <a:spcBef>
                <a:spcPts val="0"/>
              </a:spcBef>
              <a:spcAft>
                <a:spcPts val="0"/>
              </a:spcAft>
              <a:buNone/>
            </a:pPr>
            <a:r>
              <a:rPr lang="en"/>
              <a:t>Description:</a:t>
            </a:r>
            <a:endParaRPr/>
          </a:p>
          <a:p>
            <a:pPr indent="0" lvl="0" marL="0">
              <a:spcBef>
                <a:spcPts val="0"/>
              </a:spcBef>
              <a:spcAft>
                <a:spcPts val="0"/>
              </a:spcAft>
              <a:buNone/>
            </a:pPr>
            <a:r>
              <a:rPr lang="en"/>
              <a:t>Now that everyone understands what the overall architectural nature of your implementation is, it’s time to give a little more implementation detail. This is the part where you can get detailed, technical, and geeky. After a nice transition, dive us down for a look at the more detailed architecture within each of the main functional elements that you introduced in the last section. For instance, what are the main modules that make up the front end (e.g. User </a:t>
            </a:r>
            <a:r>
              <a:rPr lang="en"/>
              <a:t>Profiles</a:t>
            </a:r>
            <a:r>
              <a:rPr lang="en"/>
              <a:t>, Authentication, etc.)... and how do they interact to produce the behavior of the front end. You don’t have time or need to get really low level details like UML diagrams of all classes --- at most you could show the key classes, or maybe just “modules” that contain multiple classes. What you are trying to achieve here is an overview of the key functional modules within each main part of the system. As you introduce each one, you would talk about what it does, what particular quandaries or challenges there were associated with its implementation, and how you thought about and addressed each of them.</a:t>
            </a:r>
            <a:endParaRPr/>
          </a:p>
          <a:p>
            <a:pPr indent="0" lvl="0" marL="0">
              <a:spcBef>
                <a:spcPts val="0"/>
              </a:spcBef>
              <a:spcAft>
                <a:spcPts val="0"/>
              </a:spcAft>
              <a:buNone/>
            </a:pPr>
            <a:r>
              <a:t/>
            </a:r>
            <a:endParaRPr/>
          </a:p>
          <a:p>
            <a:pPr indent="0" lvl="0" marL="0">
              <a:spcBef>
                <a:spcPts val="0"/>
              </a:spcBef>
              <a:spcAft>
                <a:spcPts val="0"/>
              </a:spcAft>
              <a:buNone/>
            </a:pPr>
            <a:r>
              <a:rPr lang="en"/>
              <a:t>By the end of this part, the technically savvy in the audience should have a clear idea of key implementation pieces, the implementation challenges you faced, and your reasoning to solve them. This will allow them to ask specific questions and give specific technical input on your project.</a:t>
            </a:r>
            <a:endParaRPr/>
          </a:p>
          <a:p>
            <a:pPr indent="0" lvl="0" marL="0">
              <a:spcBef>
                <a:spcPts val="0"/>
              </a:spcBef>
              <a:spcAft>
                <a:spcPts val="0"/>
              </a:spcAft>
              <a:buNone/>
            </a:pPr>
            <a:r>
              <a:t/>
            </a:r>
            <a:endParaRPr/>
          </a:p>
          <a:p>
            <a:pPr indent="0" lvl="0" marL="0">
              <a:spcBef>
                <a:spcPts val="0"/>
              </a:spcBef>
              <a:spcAft>
                <a:spcPts val="0"/>
              </a:spcAft>
              <a:buNone/>
            </a:pPr>
            <a:r>
              <a:rPr lang="en"/>
              <a:t>What you will NOT do here is to go into incredible code-level detail --- UML, internal class structure, method headers. It would just break your momentum, put you over the time limit, and be boring to all. Your Design Document should have all of this detail; a nice touch is to just invite the audience to have a look at your Software Design document for more detailed info on code structure.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3" name="Shape 183"/>
        <p:cNvGrpSpPr/>
        <p:nvPr/>
      </p:nvGrpSpPr>
      <p:grpSpPr>
        <a:xfrm>
          <a:off x="0" y="0"/>
          <a:ext cx="0" cy="0"/>
          <a:chOff x="0" y="0"/>
          <a:chExt cx="0" cy="0"/>
        </a:xfrm>
      </p:grpSpPr>
      <p:sp>
        <p:nvSpPr>
          <p:cNvPr id="184" name="Shape 18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85" name="Shape 18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t>*Add more slides if deemed necessary</a:t>
            </a:r>
            <a:endParaRPr/>
          </a:p>
          <a:p>
            <a:pPr indent="0" lvl="0" marL="0" rtl="0">
              <a:spcBef>
                <a:spcPts val="0"/>
              </a:spcBef>
              <a:spcAft>
                <a:spcPts val="0"/>
              </a:spcAft>
              <a:buNone/>
            </a:pPr>
            <a:r>
              <a:t/>
            </a:r>
            <a:endParaRPr/>
          </a:p>
          <a:p>
            <a:pPr indent="0" lvl="0" marL="0" rtl="0">
              <a:spcBef>
                <a:spcPts val="0"/>
              </a:spcBef>
              <a:spcAft>
                <a:spcPts val="0"/>
              </a:spcAft>
              <a:buNone/>
            </a:pPr>
            <a:r>
              <a:rPr lang="en"/>
              <a:t>Time: about 2-3 minutes</a:t>
            </a:r>
            <a:endParaRPr/>
          </a:p>
          <a:p>
            <a:pPr indent="0" lvl="0" marL="0" rtl="0">
              <a:spcBef>
                <a:spcPts val="0"/>
              </a:spcBef>
              <a:spcAft>
                <a:spcPts val="0"/>
              </a:spcAft>
              <a:buNone/>
            </a:pPr>
            <a:r>
              <a:t/>
            </a:r>
            <a:endParaRPr/>
          </a:p>
          <a:p>
            <a:pPr indent="0" lvl="0" marL="0" rtl="0">
              <a:spcBef>
                <a:spcPts val="0"/>
              </a:spcBef>
              <a:spcAft>
                <a:spcPts val="0"/>
              </a:spcAft>
              <a:buNone/>
            </a:pPr>
            <a:r>
              <a:rPr lang="en"/>
              <a:t>Description:</a:t>
            </a:r>
            <a:endParaRPr/>
          </a:p>
          <a:p>
            <a:pPr indent="0" lvl="0" marL="0" rtl="0">
              <a:spcBef>
                <a:spcPts val="0"/>
              </a:spcBef>
              <a:spcAft>
                <a:spcPts val="0"/>
              </a:spcAft>
              <a:buNone/>
            </a:pPr>
            <a:r>
              <a:rPr lang="en"/>
              <a:t>Now that everyone understands what the overall architectural nature of your implementation is, it’s time to give a little more implementation detail. This is the part where you can get detailed, technical, and geeky. After a nice transition, dive us down for a look at the more detailed architecture within each of the main functional elements that you introduced in the last section. For instance, what are the main modules that make up the front end (e.g. User Profiles, Authentication, etc.)... and how do they interact to produce the behavior of the front end. You don’t have time or need to get really low level details like UML diagrams of all classes --- at most you could show the key classes, or maybe just “modules” that contain multiple classes. What you are trying to achieve here is an overview of the key functional modules within each main part of the system. As you introduce each one, you would talk about what it does, what particular quandaries or challenges there were associated with its implementation, and how you thought about and addressed each of them.</a:t>
            </a:r>
            <a:endParaRPr/>
          </a:p>
          <a:p>
            <a:pPr indent="0" lvl="0" marL="0" rtl="0">
              <a:spcBef>
                <a:spcPts val="0"/>
              </a:spcBef>
              <a:spcAft>
                <a:spcPts val="0"/>
              </a:spcAft>
              <a:buNone/>
            </a:pPr>
            <a:r>
              <a:t/>
            </a:r>
            <a:endParaRPr/>
          </a:p>
          <a:p>
            <a:pPr indent="0" lvl="0" marL="0" rtl="0">
              <a:spcBef>
                <a:spcPts val="0"/>
              </a:spcBef>
              <a:spcAft>
                <a:spcPts val="0"/>
              </a:spcAft>
              <a:buNone/>
            </a:pPr>
            <a:r>
              <a:rPr lang="en"/>
              <a:t>By the end of this part, the technically savvy in the audience should have a clear idea of key implementation pieces, the implementation challenges you faced, and your reasoning to solve them. This will allow them to ask specific questions and give specific technical input on your project.</a:t>
            </a:r>
            <a:endParaRPr/>
          </a:p>
          <a:p>
            <a:pPr indent="0" lvl="0" marL="0" rtl="0">
              <a:spcBef>
                <a:spcPts val="0"/>
              </a:spcBef>
              <a:spcAft>
                <a:spcPts val="0"/>
              </a:spcAft>
              <a:buNone/>
            </a:pPr>
            <a:r>
              <a:t/>
            </a:r>
            <a:endParaRPr/>
          </a:p>
          <a:p>
            <a:pPr indent="0" lvl="0" marL="0" rtl="0">
              <a:spcBef>
                <a:spcPts val="0"/>
              </a:spcBef>
              <a:spcAft>
                <a:spcPts val="0"/>
              </a:spcAft>
              <a:buNone/>
            </a:pPr>
            <a:r>
              <a:rPr lang="en"/>
              <a:t>What you will NOT do here is to go into incredible code-level detail --- UML, internal class structure, method headers. It would just break your momentum, put you over the time limit, and be boring to all. Your Design Document should have all of this detail; a nice touch is to just invite the audience to have a look at your Software Design document for more detailed info on code structure.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Shape 1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95" name="Shape 19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chemeClr val="dk1"/>
                </a:solidFill>
              </a:rPr>
              <a:t>Time: about 2 minutes</a:t>
            </a:r>
            <a:endParaRPr>
              <a:solidFill>
                <a:schemeClr val="dk1"/>
              </a:solidFill>
            </a:endParaRPr>
          </a:p>
          <a:p>
            <a:pPr indent="0" lvl="0" marL="0">
              <a:spcBef>
                <a:spcPts val="0"/>
              </a:spcBef>
              <a:spcAft>
                <a:spcPts val="0"/>
              </a:spcAft>
              <a:buClr>
                <a:schemeClr val="dk1"/>
              </a:buClr>
              <a:buSzPts val="1100"/>
              <a:buFont typeface="Arial"/>
              <a:buNone/>
            </a:pPr>
            <a:r>
              <a:t/>
            </a:r>
            <a:endParaRPr>
              <a:solidFill>
                <a:schemeClr val="dk1"/>
              </a:solidFill>
            </a:endParaRPr>
          </a:p>
          <a:p>
            <a:pPr indent="0" lvl="0" marL="0">
              <a:spcBef>
                <a:spcPts val="0"/>
              </a:spcBef>
              <a:spcAft>
                <a:spcPts val="0"/>
              </a:spcAft>
              <a:buNone/>
            </a:pPr>
            <a:r>
              <a:rPr lang="en">
                <a:solidFill>
                  <a:schemeClr val="dk1"/>
                </a:solidFill>
              </a:rPr>
              <a:t>Dead end for a few reasons, there is true edge, and pseudo edge (edge created by dust covering abrasion)</a:t>
            </a:r>
            <a:endParaRPr>
              <a:solidFill>
                <a:schemeClr val="dk1"/>
              </a:solidFill>
            </a:endParaRPr>
          </a:p>
          <a:p>
            <a:pPr indent="0" lvl="0" marL="0">
              <a:spcBef>
                <a:spcPts val="0"/>
              </a:spcBef>
              <a:spcAft>
                <a:spcPts val="0"/>
              </a:spcAft>
              <a:buNone/>
            </a:pPr>
            <a:r>
              <a:t/>
            </a:r>
            <a:endParaRPr>
              <a:solidFill>
                <a:schemeClr val="dk1"/>
              </a:solidFill>
            </a:endParaRPr>
          </a:p>
          <a:p>
            <a:pPr indent="0" lvl="0" marL="0">
              <a:spcBef>
                <a:spcPts val="0"/>
              </a:spcBef>
              <a:spcAft>
                <a:spcPts val="0"/>
              </a:spcAft>
              <a:buNone/>
            </a:pPr>
            <a:r>
              <a:rPr lang="en">
                <a:solidFill>
                  <a:schemeClr val="dk1"/>
                </a:solidFill>
              </a:rPr>
              <a:t>Dust is dust not farm hard edges, it clumps, and breaks apart, issue of shadows and inconsistent lighting.</a:t>
            </a:r>
            <a:endParaRPr>
              <a:solidFill>
                <a:schemeClr val="dk1"/>
              </a:solidFill>
            </a:endParaRPr>
          </a:p>
          <a:p>
            <a:pPr indent="0" lvl="0" marL="0">
              <a:spcBef>
                <a:spcPts val="0"/>
              </a:spcBef>
              <a:spcAft>
                <a:spcPts val="0"/>
              </a:spcAft>
              <a:buNone/>
            </a:pPr>
            <a:r>
              <a:t/>
            </a:r>
            <a:endParaRPr>
              <a:solidFill>
                <a:schemeClr val="dk1"/>
              </a:solidFill>
            </a:endParaRPr>
          </a:p>
          <a:p>
            <a:pPr indent="0" lvl="0" marL="0">
              <a:spcBef>
                <a:spcPts val="0"/>
              </a:spcBef>
              <a:spcAft>
                <a:spcPts val="0"/>
              </a:spcAft>
              <a:buClr>
                <a:schemeClr val="dk1"/>
              </a:buClr>
              <a:buSzPts val="1100"/>
              <a:buFont typeface="Arial"/>
              <a:buNone/>
            </a:pPr>
            <a:r>
              <a:rPr lang="en">
                <a:solidFill>
                  <a:schemeClr val="dk1"/>
                </a:solidFill>
              </a:rPr>
              <a:t>The major challenge we have been facing is being able to detect the edge of the abrasion, which was one of the requirements we gathered last semester. Due to the nature of the dust created from the drill and the rock, the multiple algorithms we tried to apply like Canny Edge detection, ending up leading to dead ends for both the raw images and dust density maps. We discussed this issue with our client, who suggested we use the camera parameters, which are the pixel-to-mm scale and diameter of the abrasion, to find the abrasion in the image. JPL has another team working on the same problem so we will be focusing our efforts more on dust detection and analysis.</a:t>
            </a:r>
            <a:endParaRPr>
              <a:solidFill>
                <a:schemeClr val="dk1"/>
              </a:solidFill>
            </a:endParaRPr>
          </a:p>
          <a:p>
            <a:pPr indent="0" lvl="0" marL="0">
              <a:spcBef>
                <a:spcPts val="0"/>
              </a:spcBef>
              <a:spcAft>
                <a:spcPts val="0"/>
              </a:spcAft>
              <a:buClr>
                <a:schemeClr val="dk1"/>
              </a:buClr>
              <a:buSzPts val="1100"/>
              <a:buFont typeface="Arial"/>
              <a:buNone/>
            </a:pPr>
            <a:r>
              <a:t/>
            </a:r>
            <a:endParaRPr>
              <a:solidFill>
                <a:schemeClr val="dk1"/>
              </a:solidFill>
            </a:endParaRPr>
          </a:p>
          <a:p>
            <a:pPr indent="0" lvl="0" marL="0">
              <a:spcBef>
                <a:spcPts val="0"/>
              </a:spcBef>
              <a:spcAft>
                <a:spcPts val="0"/>
              </a:spcAft>
              <a:buClr>
                <a:schemeClr val="dk1"/>
              </a:buClr>
              <a:buSzPts val="1100"/>
              <a:buFont typeface="Arial"/>
              <a:buNone/>
            </a:pPr>
            <a:r>
              <a:rPr lang="en">
                <a:solidFill>
                  <a:schemeClr val="dk1"/>
                </a:solidFill>
              </a:rPr>
              <a:t>Another challenge is applying color segmentation to the other rock types that JPL is testing. The color segmentation we have for the Rock Type E analysis can't be applied to the other rock types because of how the dust and rock look differently compared to this rock type. For example, the second rock type we are analyzing, Rock Type B, has white dust and we're having issues with having it detect the dust correctly. To solve this, each rock type will have its own customized color segmentation according to how the dust and rock look.</a:t>
            </a:r>
            <a:endParaRPr>
              <a:solidFill>
                <a:schemeClr val="dk1"/>
              </a:solidFill>
            </a:endParaRPr>
          </a:p>
          <a:p>
            <a:pPr indent="0" lvl="0" marL="0">
              <a:spcBef>
                <a:spcPts val="0"/>
              </a:spcBef>
              <a:spcAft>
                <a:spcPts val="0"/>
              </a:spcAft>
              <a:buNone/>
            </a:pPr>
            <a:r>
              <a:t/>
            </a:r>
            <a:endParaRPr>
              <a:solidFill>
                <a:schemeClr val="dk1"/>
              </a:solidFill>
            </a:endParaRPr>
          </a:p>
          <a:p>
            <a:pPr indent="0" lvl="0" marL="0">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0" name="Shape 200"/>
        <p:cNvGrpSpPr/>
        <p:nvPr/>
      </p:nvGrpSpPr>
      <p:grpSpPr>
        <a:xfrm>
          <a:off x="0" y="0"/>
          <a:ext cx="0" cy="0"/>
          <a:chOff x="0" y="0"/>
          <a:chExt cx="0" cy="0"/>
        </a:xfrm>
      </p:grpSpPr>
      <p:sp>
        <p:nvSpPr>
          <p:cNvPr id="201" name="Shape 20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02" name="Shape 20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Time: about 1 minute</a:t>
            </a:r>
            <a:endParaRPr/>
          </a:p>
          <a:p>
            <a:pPr indent="0" lvl="0" marL="0">
              <a:spcBef>
                <a:spcPts val="0"/>
              </a:spcBef>
              <a:spcAft>
                <a:spcPts val="0"/>
              </a:spcAft>
              <a:buNone/>
            </a:pPr>
            <a:r>
              <a:t/>
            </a:r>
            <a:endParaRPr/>
          </a:p>
          <a:p>
            <a:pPr indent="0" lvl="0" marL="0">
              <a:spcBef>
                <a:spcPts val="0"/>
              </a:spcBef>
              <a:spcAft>
                <a:spcPts val="0"/>
              </a:spcAft>
              <a:buNone/>
            </a:pPr>
            <a:r>
              <a:rPr lang="en"/>
              <a:t>On our development schedule, these are the main tasks we are doing or planning to do this semester. The dark green bars indicate how much progress has been made in implementing the task. The bars that are completely dark green mean that they have been completed like the first two tasks. Red indicates that we have started the task and the dark green bars show how much progress has been made on them. Our minimal viable product, which was to integrate and test our GUI with the Rock Type E analysis we implemented, is highlighted by this blue bar. The final three tasks are ones we have not started yet so they are colored a dark gray to indicate that status and will turn red when we have started them.</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8" name="Shape 208"/>
        <p:cNvGrpSpPr/>
        <p:nvPr/>
      </p:nvGrpSpPr>
      <p:grpSpPr>
        <a:xfrm>
          <a:off x="0" y="0"/>
          <a:ext cx="0" cy="0"/>
          <a:chOff x="0" y="0"/>
          <a:chExt cx="0" cy="0"/>
        </a:xfrm>
      </p:grpSpPr>
      <p:sp>
        <p:nvSpPr>
          <p:cNvPr id="209" name="Shape 209"/>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10" name="Shape 210"/>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Mention that the above is the same image, the left is</a:t>
            </a:r>
            <a:endParaRPr/>
          </a:p>
          <a:p>
            <a:pPr indent="0" lvl="0" marL="0">
              <a:spcBef>
                <a:spcPts val="0"/>
              </a:spcBef>
              <a:spcAft>
                <a:spcPts val="0"/>
              </a:spcAft>
              <a:buNone/>
            </a:pPr>
            <a:r>
              <a:t/>
            </a:r>
            <a:endParaRPr/>
          </a:p>
          <a:p>
            <a:pPr indent="0" lvl="0" marL="0">
              <a:spcBef>
                <a:spcPts val="0"/>
              </a:spcBef>
              <a:spcAft>
                <a:spcPts val="0"/>
              </a:spcAft>
              <a:buNone/>
            </a:pPr>
            <a:r>
              <a:rPr lang="en"/>
              <a:t>This slide shows how much progress we have made in analyzing an image. The left image was done in photoshop to illustrate what an example of an analysis of the abrasion could look like and the right image is an actual analysis done by our program. As you can see, there still is work to be done in correctly detecting the dust as this area should be marked red instead of green.</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9" name="Shape 219"/>
        <p:cNvGrpSpPr/>
        <p:nvPr/>
      </p:nvGrpSpPr>
      <p:grpSpPr>
        <a:xfrm>
          <a:off x="0" y="0"/>
          <a:ext cx="0" cy="0"/>
          <a:chOff x="0" y="0"/>
          <a:chExt cx="0" cy="0"/>
        </a:xfrm>
      </p:grpSpPr>
      <p:sp>
        <p:nvSpPr>
          <p:cNvPr id="220" name="Shape 220"/>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1" name="Shape 221"/>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Time: about 1 minute</a:t>
            </a:r>
            <a:endParaRPr/>
          </a:p>
          <a:p>
            <a:pPr indent="0" lvl="0" marL="0">
              <a:spcBef>
                <a:spcPts val="0"/>
              </a:spcBef>
              <a:spcAft>
                <a:spcPts val="0"/>
              </a:spcAft>
              <a:buNone/>
            </a:pPr>
            <a:r>
              <a:t/>
            </a:r>
            <a:endParaRPr/>
          </a:p>
          <a:p>
            <a:pPr indent="0" lvl="0" marL="0">
              <a:spcBef>
                <a:spcPts val="0"/>
              </a:spcBef>
              <a:spcAft>
                <a:spcPts val="0"/>
              </a:spcAft>
              <a:buClr>
                <a:schemeClr val="dk1"/>
              </a:buClr>
              <a:buSzPts val="1100"/>
              <a:buFont typeface="Arial"/>
              <a:buNone/>
            </a:pPr>
            <a:r>
              <a:rPr lang="en"/>
              <a:t>In conclusion, we are Team Hindsight and our client is Iona Brockie, a mechatronics engineer at JPL and one of the people working on the Mars 2020 rover mission to discover if there was past life on Mars. To solve their problem of testing the effectiveness of their gas Dust Removal tool and speed up the testing process, our program will be able to take in a batch of images, automatically apply computer vision algorithms, and allow JPL to run multiple tests in a single vacuum chamber pump down session and get feedback on how effective their tool is.</a:t>
            </a:r>
            <a:endParaRPr/>
          </a:p>
          <a:p>
            <a:pPr indent="0" lvl="0" marL="0">
              <a:spcBef>
                <a:spcPts val="0"/>
              </a:spcBef>
              <a:spcAft>
                <a:spcPts val="0"/>
              </a:spcAft>
              <a:buClr>
                <a:schemeClr val="dk1"/>
              </a:buClr>
              <a:buSzPts val="1100"/>
              <a:buFont typeface="Arial"/>
              <a:buNone/>
            </a:pPr>
            <a:r>
              <a:t/>
            </a:r>
            <a:endParaRPr/>
          </a:p>
          <a:p>
            <a:pPr indent="0" lvl="0" marL="0">
              <a:spcBef>
                <a:spcPts val="0"/>
              </a:spcBef>
              <a:spcAft>
                <a:spcPts val="0"/>
              </a:spcAft>
              <a:buClr>
                <a:schemeClr val="dk1"/>
              </a:buClr>
              <a:buSzPts val="1100"/>
              <a:buFont typeface="Arial"/>
              <a:buNone/>
            </a:pPr>
            <a:r>
              <a:rPr lang="en"/>
              <a:t>In this talk, we reviewed what requirements we gathered, such as handling a batch of images to analyze for dust and mark the areas with dust and displaying the before, after and analyzed images in a GUI, the architecture we have chosen, which was a MVC model, and how we plan to implement the architecture with our chosen libraries and languages. We also talked about the challenge of detecting the edge of the abrasion and using color segmentation on the othe rock types and how we plan to solve them using customized algorithms for the color segmentation and using camera parameters to find the abrasion. We were able to achieve a minimal viable product for our client and will improve the accuracy of the dust detection analysis and improve the design of the GUI. We are working on a second rock type analysis and finding the abrasion which will be implemented into the GUI once they are completed. This tool will save JPL a lot of time testing their gas Dust Removal tool on their Mars 2020 rover so that it can succeed at its goal of detecting whether there was past life on Mars. Thank you. Are there any questions?</a:t>
            </a:r>
            <a:endParaRPr/>
          </a:p>
          <a:p>
            <a:pPr indent="0" lvl="0" marL="0">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6" name="Shape 226"/>
        <p:cNvGrpSpPr/>
        <p:nvPr/>
      </p:nvGrpSpPr>
      <p:grpSpPr>
        <a:xfrm>
          <a:off x="0" y="0"/>
          <a:ext cx="0" cy="0"/>
          <a:chOff x="0" y="0"/>
          <a:chExt cx="0" cy="0"/>
        </a:xfrm>
      </p:grpSpPr>
      <p:sp>
        <p:nvSpPr>
          <p:cNvPr id="227" name="Shape 227"/>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228" name="Shape 228"/>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 name="Shape 63"/>
        <p:cNvGrpSpPr/>
        <p:nvPr/>
      </p:nvGrpSpPr>
      <p:grpSpPr>
        <a:xfrm>
          <a:off x="0" y="0"/>
          <a:ext cx="0" cy="0"/>
          <a:chOff x="0" y="0"/>
          <a:chExt cx="0" cy="0"/>
        </a:xfrm>
      </p:grpSpPr>
      <p:sp>
        <p:nvSpPr>
          <p:cNvPr id="64" name="Shape 6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65" name="Shape 6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*Add more slides as needed for this section</a:t>
            </a:r>
            <a:endParaRPr/>
          </a:p>
          <a:p>
            <a:pPr indent="0" lvl="0" marL="0">
              <a:spcBef>
                <a:spcPts val="0"/>
              </a:spcBef>
              <a:spcAft>
                <a:spcPts val="0"/>
              </a:spcAft>
              <a:buNone/>
            </a:pPr>
            <a:r>
              <a:t/>
            </a:r>
            <a:endParaRPr/>
          </a:p>
          <a:p>
            <a:pPr indent="0" lvl="0" marL="0">
              <a:spcBef>
                <a:spcPts val="0"/>
              </a:spcBef>
              <a:spcAft>
                <a:spcPts val="0"/>
              </a:spcAft>
              <a:buNone/>
            </a:pPr>
            <a:r>
              <a:rPr lang="en"/>
              <a:t>Time: about 2-5 minutes (our domain is complex)</a:t>
            </a:r>
            <a:endParaRPr/>
          </a:p>
          <a:p>
            <a:pPr indent="0" lvl="0" marL="0">
              <a:spcBef>
                <a:spcPts val="0"/>
              </a:spcBef>
              <a:spcAft>
                <a:spcPts val="0"/>
              </a:spcAft>
              <a:buNone/>
            </a:pPr>
            <a:r>
              <a:t/>
            </a:r>
            <a:endParaRPr/>
          </a:p>
          <a:p>
            <a:pPr indent="0" lvl="0" marL="0">
              <a:spcBef>
                <a:spcPts val="0"/>
              </a:spcBef>
              <a:spcAft>
                <a:spcPts val="0"/>
              </a:spcAft>
              <a:buNone/>
            </a:pPr>
            <a:r>
              <a:rPr lang="en"/>
              <a:t>Description:</a:t>
            </a:r>
            <a:endParaRPr/>
          </a:p>
          <a:p>
            <a:pPr indent="0" lvl="0" marL="0">
              <a:spcBef>
                <a:spcPts val="0"/>
              </a:spcBef>
              <a:spcAft>
                <a:spcPts val="0"/>
              </a:spcAft>
              <a:buNone/>
            </a:pPr>
            <a:r>
              <a:rPr lang="en"/>
              <a:t>Begin by talking about the overall business area that client is in: introduce the area, explain briefly how it works, and try to give some motivating info on how big/active/important the sector is. How many people are involved, how much data is transacted, etc. If it’s a complex area, graphics that help you explain processes, entities or data flow can help support you.</a:t>
            </a:r>
            <a:endParaRPr/>
          </a:p>
          <a:p>
            <a:pPr indent="0" lvl="0" marL="0">
              <a:spcBef>
                <a:spcPts val="0"/>
              </a:spcBef>
              <a:spcAft>
                <a:spcPts val="0"/>
              </a:spcAft>
              <a:buNone/>
            </a:pPr>
            <a:r>
              <a:rPr lang="en"/>
              <a:t>THEN introduce your sponsor and the organization they’re attached to, and say how they and their organization contribute within the larger picture of the sector you intro’d. What do they produce, how does it fit into that larger sector, and what’s the volume/importance/user base of their part? What is the process by which your client produces whatever data/product that they are producing?</a:t>
            </a:r>
            <a:endParaRPr/>
          </a:p>
          <a:p>
            <a:pPr indent="0" lvl="0" marL="0">
              <a:spcBef>
                <a:spcPts val="0"/>
              </a:spcBef>
              <a:spcAft>
                <a:spcPts val="0"/>
              </a:spcAft>
              <a:buNone/>
            </a:pPr>
            <a:r>
              <a:t/>
            </a:r>
            <a:endParaRPr/>
          </a:p>
          <a:p>
            <a:pPr indent="0" lvl="0" marL="0">
              <a:spcBef>
                <a:spcPts val="0"/>
              </a:spcBef>
              <a:spcAft>
                <a:spcPts val="0"/>
              </a:spcAft>
              <a:buNone/>
            </a:pPr>
            <a:r>
              <a:rPr lang="en"/>
              <a:t>Ok, now the audience	hopefully fully understands what your client does and how it matters. Now	you can go on	to describe what’s broken, why you were hired. This should be easy if you’ve	already described the	workflow/dynamics of how your client’s production/business process works: you then just	 have to explain what’s bad/inefficient about	it.		Describe the problem	in overall terms briefly, then get down to bulleting out a few	specific things	that are not satisfactory. By the end of this, your audience should be really	clear on what needs fixing.</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Shape 71"/>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72" name="Shape 72"/>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457200" lvl="0" marL="0" rtl="0">
              <a:lnSpc>
                <a:spcPct val="115000"/>
              </a:lnSpc>
              <a:spcBef>
                <a:spcPts val="0"/>
              </a:spcBef>
              <a:spcAft>
                <a:spcPts val="0"/>
              </a:spcAft>
              <a:buNone/>
            </a:pPr>
            <a:r>
              <a:rPr lang="en"/>
              <a:t>Pathfinder: Main goal was to show it was possible to get to Mars (with scientific instruments) and do it cheaper than previous missions (Viking) ~ Given 250 million dollars</a:t>
            </a:r>
            <a:endParaRPr/>
          </a:p>
          <a:p>
            <a:pPr indent="457200" lvl="0" marL="0" rtl="0">
              <a:lnSpc>
                <a:spcPct val="115000"/>
              </a:lnSpc>
              <a:spcBef>
                <a:spcPts val="0"/>
              </a:spcBef>
              <a:spcAft>
                <a:spcPts val="0"/>
              </a:spcAft>
              <a:buNone/>
            </a:pPr>
            <a:r>
              <a:rPr lang="en"/>
              <a:t>		Main scientific goal:</a:t>
            </a:r>
            <a:r>
              <a:rPr lang="en"/>
              <a:t> do geological surveys to understand weather/ atmosphere</a:t>
            </a:r>
            <a:endParaRPr/>
          </a:p>
          <a:p>
            <a:pPr indent="457200" lvl="0" marL="0" rtl="0">
              <a:lnSpc>
                <a:spcPct val="115000"/>
              </a:lnSpc>
              <a:spcBef>
                <a:spcPts val="0"/>
              </a:spcBef>
              <a:spcAft>
                <a:spcPts val="0"/>
              </a:spcAft>
              <a:buNone/>
            </a:pPr>
            <a:r>
              <a:t/>
            </a:r>
            <a:endParaRPr/>
          </a:p>
          <a:p>
            <a:pPr indent="457200" lvl="0" marL="0" rtl="0">
              <a:lnSpc>
                <a:spcPct val="115000"/>
              </a:lnSpc>
              <a:spcBef>
                <a:spcPts val="0"/>
              </a:spcBef>
              <a:spcAft>
                <a:spcPts val="0"/>
              </a:spcAft>
              <a:buNone/>
            </a:pPr>
            <a:r>
              <a:rPr lang="en"/>
              <a:t>Spirit and Opportunity: characterize a wide range of rocks and soils that hold clues to past water activity on Mars, Dust is magnetic (titanium)</a:t>
            </a:r>
            <a:endParaRPr/>
          </a:p>
          <a:p>
            <a:pPr indent="457200" lvl="0" marL="0" rtl="0">
              <a:lnSpc>
                <a:spcPct val="115000"/>
              </a:lnSpc>
              <a:spcBef>
                <a:spcPts val="0"/>
              </a:spcBef>
              <a:spcAft>
                <a:spcPts val="0"/>
              </a:spcAft>
              <a:buNone/>
            </a:pPr>
            <a:r>
              <a:t/>
            </a:r>
            <a:endParaRPr/>
          </a:p>
          <a:p>
            <a:pPr indent="457200" lvl="0" marL="0" rtl="0">
              <a:lnSpc>
                <a:spcPct val="115000"/>
              </a:lnSpc>
              <a:spcBef>
                <a:spcPts val="0"/>
              </a:spcBef>
              <a:spcAft>
                <a:spcPts val="0"/>
              </a:spcAft>
              <a:buNone/>
            </a:pPr>
            <a:r>
              <a:rPr lang="en"/>
              <a:t>Curiosity: Long list, but important few are: basic chemical </a:t>
            </a:r>
            <a:r>
              <a:rPr lang="en"/>
              <a:t>components</a:t>
            </a:r>
            <a:r>
              <a:rPr lang="en"/>
              <a:t> for life (carbon, hydrogen, oxygen, phosphorus, etc), organic carbon found in rocks, Methane found (can be produced by living beings), Radiation (poses risk for human exploration)</a:t>
            </a:r>
            <a:endParaRPr/>
          </a:p>
          <a:p>
            <a:pPr indent="457200" lvl="0" marL="0" rtl="0">
              <a:lnSpc>
                <a:spcPct val="115000"/>
              </a:lnSpc>
              <a:spcBef>
                <a:spcPts val="0"/>
              </a:spcBef>
              <a:spcAft>
                <a:spcPts val="0"/>
              </a:spcAft>
              <a:buNone/>
            </a:pPr>
            <a:r>
              <a:t/>
            </a:r>
            <a:endParaRPr/>
          </a:p>
          <a:p>
            <a:pPr indent="457200" lvl="0" marL="0" rtl="0">
              <a:lnSpc>
                <a:spcPct val="115000"/>
              </a:lnSpc>
              <a:spcBef>
                <a:spcPts val="0"/>
              </a:spcBef>
              <a:spcAft>
                <a:spcPts val="0"/>
              </a:spcAft>
              <a:buNone/>
            </a:pPr>
            <a:r>
              <a:rPr lang="en"/>
              <a:t>But there is only so much science we can do remotely on another planet.</a:t>
            </a:r>
            <a:endParaRPr/>
          </a:p>
          <a:p>
            <a:pPr indent="457200" lvl="0" marL="0" rtl="0">
              <a:lnSpc>
                <a:spcPct val="115000"/>
              </a:lnSpc>
              <a:spcBef>
                <a:spcPts val="0"/>
              </a:spcBef>
              <a:spcAft>
                <a:spcPts val="0"/>
              </a:spcAft>
              <a:buClr>
                <a:schemeClr val="dk1"/>
              </a:buClr>
              <a:buSzPts val="1100"/>
              <a:buFont typeface="Arial"/>
              <a:buNone/>
            </a:pPr>
            <a:r>
              <a:t/>
            </a:r>
            <a:endParaRPr/>
          </a:p>
          <a:p>
            <a:pPr indent="0" lvl="0" marL="0" rtl="0">
              <a:spcBef>
                <a:spcPts val="0"/>
              </a:spcBef>
              <a:spcAft>
                <a:spcPts val="0"/>
              </a:spcAft>
              <a:buNone/>
            </a:pPr>
            <a:r>
              <a:rPr lang="en"/>
              <a:t>Time: about 2-5 minutes (our domain is complex)</a:t>
            </a:r>
            <a:endParaRPr/>
          </a:p>
          <a:p>
            <a:pPr indent="0" lvl="0" marL="0" rtl="0">
              <a:spcBef>
                <a:spcPts val="0"/>
              </a:spcBef>
              <a:spcAft>
                <a:spcPts val="0"/>
              </a:spcAft>
              <a:buNone/>
            </a:pPr>
            <a:r>
              <a:t/>
            </a:r>
            <a:endParaRPr/>
          </a:p>
          <a:p>
            <a:pPr indent="0" lvl="0" marL="0" rtl="0">
              <a:spcBef>
                <a:spcPts val="0"/>
              </a:spcBef>
              <a:spcAft>
                <a:spcPts val="0"/>
              </a:spcAft>
              <a:buNone/>
            </a:pPr>
            <a:r>
              <a:rPr lang="en"/>
              <a:t>Description:</a:t>
            </a:r>
            <a:endParaRPr/>
          </a:p>
          <a:p>
            <a:pPr indent="0" lvl="0" marL="0" rtl="0">
              <a:spcBef>
                <a:spcPts val="0"/>
              </a:spcBef>
              <a:spcAft>
                <a:spcPts val="0"/>
              </a:spcAft>
              <a:buNone/>
            </a:pPr>
            <a:r>
              <a:rPr lang="en"/>
              <a:t>Begin by talking about the overall business area that client is in: introduce the area, explain briefly how it works, and try to give some motivating info on how big/active/important the sector is. How many people are involved, how much data is transacted, etc. If it’s a complex area, graphics that help you explain processes, entities or data flow can help support you.</a:t>
            </a:r>
            <a:endParaRPr/>
          </a:p>
          <a:p>
            <a:pPr indent="0" lvl="0" marL="0" rtl="0">
              <a:spcBef>
                <a:spcPts val="0"/>
              </a:spcBef>
              <a:spcAft>
                <a:spcPts val="0"/>
              </a:spcAft>
              <a:buNone/>
            </a:pPr>
            <a:r>
              <a:rPr lang="en"/>
              <a:t>THEN introduce your sponsor and the organization they’re attached to, and say how they and their organization contribute within the larger picture of the sector you intro’d. What do they produce, how does it fit into that larger sector, and what’s the volume/importance/user base of their part? What is the process by which your client produces whatever data/product that they are producing?</a:t>
            </a:r>
            <a:endParaRPr/>
          </a:p>
          <a:p>
            <a:pPr indent="0" lvl="0" marL="0" rtl="0">
              <a:spcBef>
                <a:spcPts val="0"/>
              </a:spcBef>
              <a:spcAft>
                <a:spcPts val="0"/>
              </a:spcAft>
              <a:buNone/>
            </a:pPr>
            <a:r>
              <a:t/>
            </a:r>
            <a:endParaRPr/>
          </a:p>
          <a:p>
            <a:pPr indent="0" lvl="0" marL="0" rtl="0">
              <a:spcBef>
                <a:spcPts val="0"/>
              </a:spcBef>
              <a:spcAft>
                <a:spcPts val="0"/>
              </a:spcAft>
              <a:buNone/>
            </a:pPr>
            <a:r>
              <a:rPr lang="en"/>
              <a:t>Ok, now the audience	hopefully fully understands what your client does and how it matters. Now	you can go on	to describe what’s broken, why you were hired. This should be easy if you’ve	already described the	workflow/dynamics of how your client’s production/business process works: you then just	 have to explain what’s bad/inefficient about	it.		Describe the problem	in overall terms briefly, then get down to bulleting out a few	specific things	that are not satisfactory. By the end of this, your audience should be really	clear on what needs fixing.</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Shape 8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86" name="Shape 8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457200" lvl="0" marL="0" rtl="0">
              <a:lnSpc>
                <a:spcPct val="115000"/>
              </a:lnSpc>
              <a:spcBef>
                <a:spcPts val="0"/>
              </a:spcBef>
              <a:spcAft>
                <a:spcPts val="0"/>
              </a:spcAft>
              <a:buClr>
                <a:schemeClr val="dk1"/>
              </a:buClr>
              <a:buSzPts val="1100"/>
              <a:buFont typeface="Arial"/>
              <a:buNone/>
            </a:pPr>
            <a:r>
              <a:rPr lang="en" sz="1200">
                <a:solidFill>
                  <a:schemeClr val="dk1"/>
                </a:solidFill>
              </a:rPr>
              <a:t>In its quest to find evidence of past life, the M2020 rover will use a suite of tools including an onboard drill with a set of drill bits to take measurements of the soil/rock and potentially collect samples from the Martian surface to return to Earth later. To identify what samples to take, the rover is equipped with a Planetary Instrument for X-ray Lithochemistry (PIXL) camera. The PIXL camera looks at a particular region and analyzes it for chemical compounds and elemental makeup. However, before instruments like PIXL can analyze samples, the rover needs to overcome a problem inherent to drilling. When the rover drills into a rock, it creates a lot of dust, obscuring the hole.</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3" name="Shape 93"/>
        <p:cNvGrpSpPr/>
        <p:nvPr/>
      </p:nvGrpSpPr>
      <p:grpSpPr>
        <a:xfrm>
          <a:off x="0" y="0"/>
          <a:ext cx="0" cy="0"/>
          <a:chOff x="0" y="0"/>
          <a:chExt cx="0" cy="0"/>
        </a:xfrm>
      </p:grpSpPr>
      <p:sp>
        <p:nvSpPr>
          <p:cNvPr id="94" name="Shape 94"/>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95" name="Shape 95"/>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When they find something they are interested in analyzing, they will drill into it, but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4" name="Shape 104"/>
        <p:cNvGrpSpPr/>
        <p:nvPr/>
      </p:nvGrpSpPr>
      <p:grpSpPr>
        <a:xfrm>
          <a:off x="0" y="0"/>
          <a:ext cx="0" cy="0"/>
          <a:chOff x="0" y="0"/>
          <a:chExt cx="0" cy="0"/>
        </a:xfrm>
      </p:grpSpPr>
      <p:sp>
        <p:nvSpPr>
          <p:cNvPr id="105" name="Shape 10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06" name="Shape 10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chemeClr val="dk1"/>
                </a:solidFill>
              </a:rPr>
              <a:t>In order to get their tools ready for drilling on Mars, they simulate Martian atmosphere in a vacuum chamber. </a:t>
            </a:r>
            <a:endParaRPr>
              <a:solidFill>
                <a:schemeClr val="dk1"/>
              </a:solidFill>
            </a:endParaRPr>
          </a:p>
          <a:p>
            <a:pPr indent="0" lvl="0" marL="0">
              <a:spcBef>
                <a:spcPts val="0"/>
              </a:spcBef>
              <a:spcAft>
                <a:spcPts val="0"/>
              </a:spcAft>
              <a:buNone/>
            </a:pPr>
            <a:r>
              <a:t/>
            </a:r>
            <a:endParaRPr>
              <a:solidFill>
                <a:schemeClr val="dk1"/>
              </a:solidFill>
            </a:endParaRPr>
          </a:p>
          <a:p>
            <a:pPr indent="0" lvl="0" marL="0">
              <a:spcBef>
                <a:spcPts val="0"/>
              </a:spcBef>
              <a:spcAft>
                <a:spcPts val="0"/>
              </a:spcAft>
              <a:buNone/>
            </a:pPr>
            <a:r>
              <a:rPr lang="en">
                <a:solidFill>
                  <a:schemeClr val="dk1"/>
                </a:solidFill>
              </a:rPr>
              <a:t>This means when they want to test drilling into a rock, they place a piece of that rock into a vacuum chamber, pump down to Martian atmospheric pressure. </a:t>
            </a:r>
            <a:endParaRPr>
              <a:solidFill>
                <a:schemeClr val="dk1"/>
              </a:solidFill>
            </a:endParaRPr>
          </a:p>
          <a:p>
            <a:pPr indent="0" lvl="0" marL="0">
              <a:spcBef>
                <a:spcPts val="0"/>
              </a:spcBef>
              <a:spcAft>
                <a:spcPts val="0"/>
              </a:spcAft>
              <a:buNone/>
            </a:pPr>
            <a:r>
              <a:t/>
            </a:r>
            <a:endParaRPr>
              <a:solidFill>
                <a:schemeClr val="dk1"/>
              </a:solidFill>
            </a:endParaRPr>
          </a:p>
          <a:p>
            <a:pPr indent="0" lvl="0" marL="0">
              <a:spcBef>
                <a:spcPts val="0"/>
              </a:spcBef>
              <a:spcAft>
                <a:spcPts val="0"/>
              </a:spcAft>
              <a:buClr>
                <a:schemeClr val="dk1"/>
              </a:buClr>
              <a:buSzPts val="1100"/>
              <a:buFont typeface="Arial"/>
              <a:buNone/>
            </a:pPr>
            <a:r>
              <a:rPr lang="en">
                <a:solidFill>
                  <a:schemeClr val="dk1"/>
                </a:solidFill>
              </a:rPr>
              <a:t>Then they drill, pump the chamber back up to Earth’s atmospheric pressure, analyze the rock by hand, put it back in the chamber, and pump back down to Martian atmospheric pressure.</a:t>
            </a:r>
            <a:endParaRPr/>
          </a:p>
          <a:p>
            <a:pPr indent="0" lvl="0" marL="0">
              <a:spcBef>
                <a:spcPts val="0"/>
              </a:spcBef>
              <a:spcAft>
                <a:spcPts val="0"/>
              </a:spcAft>
              <a:buNone/>
            </a:pPr>
            <a:r>
              <a:t/>
            </a:r>
            <a:endParaRPr/>
          </a:p>
          <a:p>
            <a:pPr indent="0" lvl="0" marL="0">
              <a:spcBef>
                <a:spcPts val="0"/>
              </a:spcBef>
              <a:spcAft>
                <a:spcPts val="0"/>
              </a:spcAft>
              <a:buNone/>
            </a:pPr>
            <a:r>
              <a:rPr lang="en"/>
              <a:t>Slow: They simulate Martian atmosphere in a vacuum chamber. </a:t>
            </a:r>
            <a:r>
              <a:rPr lang="en">
                <a:solidFill>
                  <a:schemeClr val="dk1"/>
                </a:solidFill>
              </a:rPr>
              <a:t> Currently rock has to be analyzed by hand which means taking the rock out of the pressurized vacuum chamber, for every drilled hole. </a:t>
            </a:r>
            <a:r>
              <a:rPr lang="en"/>
              <a:t>This is costly as it takes around 40 min (for small chamber) Afternoon for large chamber to pressurize and depressurize.</a:t>
            </a:r>
            <a:endParaRPr/>
          </a:p>
          <a:p>
            <a:pPr indent="0" lvl="0" marL="0">
              <a:spcBef>
                <a:spcPts val="0"/>
              </a:spcBef>
              <a:spcAft>
                <a:spcPts val="0"/>
              </a:spcAft>
              <a:buNone/>
            </a:pPr>
            <a:r>
              <a:t/>
            </a:r>
            <a:endParaRPr/>
          </a:p>
          <a:p>
            <a:pPr indent="0" lvl="0" marL="0">
              <a:spcBef>
                <a:spcPts val="0"/>
              </a:spcBef>
              <a:spcAft>
                <a:spcPts val="0"/>
              </a:spcAft>
              <a:buNone/>
            </a:pPr>
            <a:r>
              <a:rPr lang="en"/>
              <a:t>Inconsistent</a:t>
            </a:r>
            <a:r>
              <a:rPr lang="en"/>
              <a:t>: Humans are deciding on what dust looks like, and the bigger risk is that by removing the rock from the vacuum chamber, may disturb where the dust has settled, invalidating the results</a:t>
            </a:r>
            <a:endParaRPr/>
          </a:p>
          <a:p>
            <a:pPr indent="0" lvl="0" marL="0">
              <a:spcBef>
                <a:spcPts val="0"/>
              </a:spcBef>
              <a:spcAft>
                <a:spcPts val="0"/>
              </a:spcAft>
              <a:buNone/>
            </a:pPr>
            <a:r>
              <a:t/>
            </a:r>
            <a:endParaRPr/>
          </a:p>
          <a:p>
            <a:pPr indent="0" lvl="0" marL="0">
              <a:spcBef>
                <a:spcPts val="0"/>
              </a:spcBef>
              <a:spcAft>
                <a:spcPts val="0"/>
              </a:spcAft>
              <a:buNone/>
            </a:pPr>
            <a:r>
              <a:rPr lang="en"/>
              <a:t>Could be better, It could be automated</a:t>
            </a:r>
            <a:endParaRPr/>
          </a:p>
          <a:p>
            <a:pPr indent="0" lvl="0" marL="0">
              <a:spcBef>
                <a:spcPts val="0"/>
              </a:spcBef>
              <a:spcAft>
                <a:spcPts val="0"/>
              </a:spcAft>
              <a:buNone/>
            </a:pPr>
            <a:r>
              <a:t/>
            </a:r>
            <a:endParaRPr/>
          </a:p>
          <a:p>
            <a:pPr indent="0" lvl="0" marL="0">
              <a:spcBef>
                <a:spcPts val="0"/>
              </a:spcBef>
              <a:spcAft>
                <a:spcPts val="0"/>
              </a:spcAft>
              <a:buNone/>
            </a:pPr>
            <a:r>
              <a:rPr lang="en"/>
              <a:t>Stop here - Hunter</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Shape 115"/>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16" name="Shape 116"/>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New method automates analysis by analyzing images taken inside chamber while it is pressurized.</a:t>
            </a:r>
            <a:endParaRPr/>
          </a:p>
          <a:p>
            <a:pPr indent="0" lvl="0" marL="0">
              <a:spcBef>
                <a:spcPts val="0"/>
              </a:spcBef>
              <a:spcAft>
                <a:spcPts val="0"/>
              </a:spcAft>
              <a:buNone/>
            </a:pPr>
            <a:r>
              <a:t/>
            </a:r>
            <a:endParaRPr/>
          </a:p>
          <a:p>
            <a:pPr indent="0" lvl="0" marL="0">
              <a:spcBef>
                <a:spcPts val="0"/>
              </a:spcBef>
              <a:spcAft>
                <a:spcPts val="0"/>
              </a:spcAft>
              <a:buNone/>
            </a:pPr>
            <a:r>
              <a:rPr lang="en"/>
              <a:t>Now, they can pump down to Mars atmosphere, drill, take before picture, blow dust, take after picture, analyze images, and </a:t>
            </a:r>
            <a:r>
              <a:rPr lang="en"/>
              <a:t>repeat</a:t>
            </a:r>
            <a:r>
              <a:rPr lang="en"/>
              <a:t> until their testing is finished. No pumping back up to Earth’s </a:t>
            </a:r>
            <a:r>
              <a:rPr lang="en"/>
              <a:t>atmosphere</a:t>
            </a:r>
            <a:r>
              <a:rPr lang="en"/>
              <a:t> required. Much less manual analysis.</a:t>
            </a:r>
            <a:endParaRPr/>
          </a:p>
          <a:p>
            <a:pPr indent="0" lvl="0" marL="0">
              <a:spcBef>
                <a:spcPts val="0"/>
              </a:spcBef>
              <a:spcAft>
                <a:spcPts val="0"/>
              </a:spcAft>
              <a:buNone/>
            </a:pPr>
            <a:r>
              <a:t/>
            </a:r>
            <a:endParaRPr/>
          </a:p>
          <a:p>
            <a:pPr indent="0" lvl="0" marL="0">
              <a:spcBef>
                <a:spcPts val="0"/>
              </a:spcBef>
              <a:spcAft>
                <a:spcPts val="0"/>
              </a:spcAft>
              <a:buNone/>
            </a:pPr>
            <a:r>
              <a:t/>
            </a:r>
            <a:endParaRPr/>
          </a:p>
          <a:p>
            <a:pPr indent="0" lvl="0" marL="0">
              <a:spcBef>
                <a:spcPts val="0"/>
              </a:spcBef>
              <a:spcAft>
                <a:spcPts val="0"/>
              </a:spcAft>
              <a:buNone/>
            </a:pPr>
            <a:r>
              <a:t/>
            </a:r>
            <a:endParaRPr/>
          </a:p>
          <a:p>
            <a:pPr indent="0" lvl="0" marL="0">
              <a:spcBef>
                <a:spcPts val="0"/>
              </a:spcBef>
              <a:spcAft>
                <a:spcPts val="0"/>
              </a:spcAft>
              <a:buNone/>
            </a:pPr>
            <a:r>
              <a:rPr lang="en"/>
              <a:t>Description:</a:t>
            </a:r>
            <a:endParaRPr/>
          </a:p>
          <a:p>
            <a:pPr indent="0" lvl="0" marL="0">
              <a:spcBef>
                <a:spcPts val="0"/>
              </a:spcBef>
              <a:spcAft>
                <a:spcPts val="0"/>
              </a:spcAft>
              <a:buNone/>
            </a:pPr>
            <a:r>
              <a:rPr lang="en"/>
              <a:t>So now you need to outline your plan for fixing the problems you just outlined. Again, this is easy if you’ve done a good job of describing the	business workflow, and then pointing out specific problems with it: you just connect your solution right into this discussion. Again, begin with a broad statement of your overall solution, e.g., “The solution that we envision to address the client needs just outlined is to transition	 the entire workflow to a secure, highly reactive web	 application that…”. This is a great place to have process- or data-flow graphics you used to describe the clients business re-appear, with	the elements you are fixing/adding clearly highlighted. Then present a list	of bulleted specific features of your solution; choose them	so that	it’s pretty clear	to listeners that your solution	features will certainly address the problem issues bulleted out earlier. Explain as much as needed (e.g. walk us through figures, whatever)	to make it clear.</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5" name="Shape 125"/>
        <p:cNvGrpSpPr/>
        <p:nvPr/>
      </p:nvGrpSpPr>
      <p:grpSpPr>
        <a:xfrm>
          <a:off x="0" y="0"/>
          <a:ext cx="0" cy="0"/>
          <a:chOff x="0" y="0"/>
          <a:chExt cx="0" cy="0"/>
        </a:xfrm>
      </p:grpSpPr>
      <p:sp>
        <p:nvSpPr>
          <p:cNvPr id="126" name="Shape 126"/>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27" name="Shape 127"/>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By automatically analyzing the images taken inside the chamber, we solve these problems.</a:t>
            </a:r>
            <a:endParaRPr/>
          </a:p>
          <a:p>
            <a:pPr indent="0" lvl="0" marL="0">
              <a:spcBef>
                <a:spcPts val="0"/>
              </a:spcBef>
              <a:spcAft>
                <a:spcPts val="0"/>
              </a:spcAft>
              <a:buNone/>
            </a:pPr>
            <a:r>
              <a:t/>
            </a:r>
            <a:endParaRPr/>
          </a:p>
          <a:p>
            <a:pPr indent="0" lvl="0" marL="0">
              <a:spcBef>
                <a:spcPts val="0"/>
              </a:spcBef>
              <a:spcAft>
                <a:spcPts val="0"/>
              </a:spcAft>
              <a:buNone/>
            </a:pPr>
            <a:r>
              <a:rPr lang="en"/>
              <a:t>There are future </a:t>
            </a:r>
            <a:r>
              <a:rPr lang="en"/>
              <a:t>improvements</a:t>
            </a:r>
            <a:r>
              <a:rPr lang="en"/>
              <a:t> to be made, after we have hit the core requirements.</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2" name="Shape 132"/>
        <p:cNvGrpSpPr/>
        <p:nvPr/>
      </p:nvGrpSpPr>
      <p:grpSpPr>
        <a:xfrm>
          <a:off x="0" y="0"/>
          <a:ext cx="0" cy="0"/>
          <a:chOff x="0" y="0"/>
          <a:chExt cx="0" cy="0"/>
        </a:xfrm>
      </p:grpSpPr>
      <p:sp>
        <p:nvSpPr>
          <p:cNvPr id="133" name="Shape 133"/>
          <p:cNvSpPr/>
          <p:nvPr>
            <p:ph idx="2" type="sldImg"/>
          </p:nvPr>
        </p:nvSpPr>
        <p:spPr>
          <a:xfrm>
            <a:off x="381300" y="685800"/>
            <a:ext cx="6096000" cy="3429000"/>
          </a:xfrm>
          <a:custGeom>
            <a:pathLst>
              <a:path extrusionOk="0" h="120000" w="120000">
                <a:moveTo>
                  <a:pt x="0" y="0"/>
                </a:moveTo>
                <a:lnTo>
                  <a:pt x="120000" y="0"/>
                </a:lnTo>
                <a:lnTo>
                  <a:pt x="120000" y="120000"/>
                </a:lnTo>
                <a:lnTo>
                  <a:pt x="0" y="120000"/>
                </a:lnTo>
                <a:close/>
              </a:path>
            </a:pathLst>
          </a:custGeom>
        </p:spPr>
      </p:sp>
      <p:sp>
        <p:nvSpPr>
          <p:cNvPr id="134" name="Shape 134"/>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Time: about 30 seconds</a:t>
            </a:r>
            <a:endParaRPr/>
          </a:p>
          <a:p>
            <a:pPr indent="0" lvl="0" marL="0">
              <a:spcBef>
                <a:spcPts val="0"/>
              </a:spcBef>
              <a:spcAft>
                <a:spcPts val="0"/>
              </a:spcAft>
              <a:buNone/>
            </a:pPr>
            <a:r>
              <a:t/>
            </a:r>
            <a:endParaRPr/>
          </a:p>
          <a:p>
            <a:pPr indent="0" lvl="0" marL="0">
              <a:spcBef>
                <a:spcPts val="0"/>
              </a:spcBef>
              <a:spcAft>
                <a:spcPts val="0"/>
              </a:spcAft>
              <a:buNone/>
            </a:pPr>
            <a:r>
              <a:rPr lang="en"/>
              <a:t>From our requirements </a:t>
            </a:r>
            <a:r>
              <a:rPr lang="en"/>
              <a:t>acquisition</a:t>
            </a:r>
            <a:r>
              <a:rPr lang="en"/>
              <a:t> in the fall, we obtained both functional and non-functional requirements from our client. For </a:t>
            </a:r>
            <a:r>
              <a:rPr lang="en"/>
              <a:t>functional</a:t>
            </a:r>
            <a:r>
              <a:rPr lang="en"/>
              <a:t> requirements, we need to be able to take in a batch of images, analyze each image for dust, </a:t>
            </a:r>
            <a:r>
              <a:rPr lang="en">
                <a:solidFill>
                  <a:schemeClr val="dk1"/>
                </a:solidFill>
              </a:rPr>
              <a:t>allow our users to modify the parameters of the image analysis, and </a:t>
            </a:r>
            <a:r>
              <a:rPr lang="en"/>
              <a:t>mark the dust covered areas.</a:t>
            </a:r>
            <a:endParaRPr/>
          </a:p>
          <a:p>
            <a:pPr indent="0" lvl="0" marL="0">
              <a:spcBef>
                <a:spcPts val="0"/>
              </a:spcBef>
              <a:spcAft>
                <a:spcPts val="0"/>
              </a:spcAft>
              <a:buNone/>
            </a:pPr>
            <a:r>
              <a:t/>
            </a:r>
            <a:endParaRPr/>
          </a:p>
          <a:p>
            <a:pPr indent="0" lvl="0" marL="0">
              <a:spcBef>
                <a:spcPts val="0"/>
              </a:spcBef>
              <a:spcAft>
                <a:spcPts val="0"/>
              </a:spcAft>
              <a:buNone/>
            </a:pPr>
            <a:r>
              <a:rPr lang="en"/>
              <a:t>For the non-functional requirements, we need to display the percentage of areas cleared, display the before, after and analyzed image, and the overall process for one pair of image should take no longer than one minute.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dk1"/>
        </a:solidFill>
      </p:bgPr>
    </p:bg>
    <p:spTree>
      <p:nvGrpSpPr>
        <p:cNvPr id="9" name="Shape 9"/>
        <p:cNvGrpSpPr/>
        <p:nvPr/>
      </p:nvGrpSpPr>
      <p:grpSpPr>
        <a:xfrm>
          <a:off x="0" y="0"/>
          <a:ext cx="0" cy="0"/>
          <a:chOff x="0" y="0"/>
          <a:chExt cx="0" cy="0"/>
        </a:xfrm>
      </p:grpSpPr>
      <p:sp>
        <p:nvSpPr>
          <p:cNvPr id="10" name="Shape 10"/>
          <p:cNvSpPr/>
          <p:nvPr/>
        </p:nvSpPr>
        <p:spPr>
          <a:xfrm>
            <a:off x="0" y="100"/>
            <a:ext cx="9144000" cy="17118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11" name="Shape 11"/>
          <p:cNvCxnSpPr/>
          <p:nvPr/>
        </p:nvCxnSpPr>
        <p:spPr>
          <a:xfrm>
            <a:off x="641934" y="3597500"/>
            <a:ext cx="390300" cy="0"/>
          </a:xfrm>
          <a:prstGeom prst="straightConnector1">
            <a:avLst/>
          </a:prstGeom>
          <a:noFill/>
          <a:ln cap="flat" cmpd="sng" w="28575">
            <a:solidFill>
              <a:schemeClr val="accent1"/>
            </a:solidFill>
            <a:prstDash val="solid"/>
            <a:round/>
            <a:headEnd len="sm" w="sm" type="none"/>
            <a:tailEnd len="sm" w="sm" type="none"/>
          </a:ln>
        </p:spPr>
      </p:cxnSp>
      <p:sp>
        <p:nvSpPr>
          <p:cNvPr id="12" name="Shape 12"/>
          <p:cNvSpPr txBox="1"/>
          <p:nvPr>
            <p:ph type="ctrTitle"/>
          </p:nvPr>
        </p:nvSpPr>
        <p:spPr>
          <a:xfrm>
            <a:off x="512700" y="1893300"/>
            <a:ext cx="8118600" cy="1522800"/>
          </a:xfrm>
          <a:prstGeom prst="rect">
            <a:avLst/>
          </a:prstGeom>
        </p:spPr>
        <p:txBody>
          <a:bodyPr anchorCtr="0" anchor="b" bIns="91425" lIns="91425" spcFirstLastPara="1" rIns="91425" wrap="square" tIns="91425"/>
          <a:lstStyle>
            <a:lvl1pPr lvl="0">
              <a:spcBef>
                <a:spcPts val="0"/>
              </a:spcBef>
              <a:spcAft>
                <a:spcPts val="0"/>
              </a:spcAft>
              <a:buClr>
                <a:schemeClr val="accent1"/>
              </a:buClr>
              <a:buSzPts val="4200"/>
              <a:buNone/>
              <a:defRPr sz="4200">
                <a:solidFill>
                  <a:schemeClr val="accent1"/>
                </a:solidFill>
              </a:defRPr>
            </a:lvl1pPr>
            <a:lvl2pPr lvl="1">
              <a:spcBef>
                <a:spcPts val="0"/>
              </a:spcBef>
              <a:spcAft>
                <a:spcPts val="0"/>
              </a:spcAft>
              <a:buClr>
                <a:schemeClr val="accent1"/>
              </a:buClr>
              <a:buSzPts val="4200"/>
              <a:buNone/>
              <a:defRPr sz="4200">
                <a:solidFill>
                  <a:schemeClr val="accent1"/>
                </a:solidFill>
              </a:defRPr>
            </a:lvl2pPr>
            <a:lvl3pPr lvl="2">
              <a:spcBef>
                <a:spcPts val="0"/>
              </a:spcBef>
              <a:spcAft>
                <a:spcPts val="0"/>
              </a:spcAft>
              <a:buClr>
                <a:schemeClr val="accent1"/>
              </a:buClr>
              <a:buSzPts val="4200"/>
              <a:buNone/>
              <a:defRPr sz="4200">
                <a:solidFill>
                  <a:schemeClr val="accent1"/>
                </a:solidFill>
              </a:defRPr>
            </a:lvl3pPr>
            <a:lvl4pPr lvl="3">
              <a:spcBef>
                <a:spcPts val="0"/>
              </a:spcBef>
              <a:spcAft>
                <a:spcPts val="0"/>
              </a:spcAft>
              <a:buClr>
                <a:schemeClr val="accent1"/>
              </a:buClr>
              <a:buSzPts val="4200"/>
              <a:buNone/>
              <a:defRPr sz="4200">
                <a:solidFill>
                  <a:schemeClr val="accent1"/>
                </a:solidFill>
              </a:defRPr>
            </a:lvl4pPr>
            <a:lvl5pPr lvl="4">
              <a:spcBef>
                <a:spcPts val="0"/>
              </a:spcBef>
              <a:spcAft>
                <a:spcPts val="0"/>
              </a:spcAft>
              <a:buClr>
                <a:schemeClr val="accent1"/>
              </a:buClr>
              <a:buSzPts val="4200"/>
              <a:buNone/>
              <a:defRPr sz="4200">
                <a:solidFill>
                  <a:schemeClr val="accent1"/>
                </a:solidFill>
              </a:defRPr>
            </a:lvl5pPr>
            <a:lvl6pPr lvl="5">
              <a:spcBef>
                <a:spcPts val="0"/>
              </a:spcBef>
              <a:spcAft>
                <a:spcPts val="0"/>
              </a:spcAft>
              <a:buClr>
                <a:schemeClr val="accent1"/>
              </a:buClr>
              <a:buSzPts val="4200"/>
              <a:buNone/>
              <a:defRPr sz="4200">
                <a:solidFill>
                  <a:schemeClr val="accent1"/>
                </a:solidFill>
              </a:defRPr>
            </a:lvl6pPr>
            <a:lvl7pPr lvl="6">
              <a:spcBef>
                <a:spcPts val="0"/>
              </a:spcBef>
              <a:spcAft>
                <a:spcPts val="0"/>
              </a:spcAft>
              <a:buClr>
                <a:schemeClr val="accent1"/>
              </a:buClr>
              <a:buSzPts val="4200"/>
              <a:buNone/>
              <a:defRPr sz="4200">
                <a:solidFill>
                  <a:schemeClr val="accent1"/>
                </a:solidFill>
              </a:defRPr>
            </a:lvl7pPr>
            <a:lvl8pPr lvl="7">
              <a:spcBef>
                <a:spcPts val="0"/>
              </a:spcBef>
              <a:spcAft>
                <a:spcPts val="0"/>
              </a:spcAft>
              <a:buClr>
                <a:schemeClr val="accent1"/>
              </a:buClr>
              <a:buSzPts val="4200"/>
              <a:buNone/>
              <a:defRPr sz="4200">
                <a:solidFill>
                  <a:schemeClr val="accent1"/>
                </a:solidFill>
              </a:defRPr>
            </a:lvl8pPr>
            <a:lvl9pPr lvl="8">
              <a:spcBef>
                <a:spcPts val="0"/>
              </a:spcBef>
              <a:spcAft>
                <a:spcPts val="0"/>
              </a:spcAft>
              <a:buClr>
                <a:schemeClr val="accent1"/>
              </a:buClr>
              <a:buSzPts val="4200"/>
              <a:buNone/>
              <a:defRPr sz="4200">
                <a:solidFill>
                  <a:schemeClr val="accent1"/>
                </a:solidFill>
              </a:defRPr>
            </a:lvl9pPr>
          </a:lstStyle>
          <a:p/>
        </p:txBody>
      </p:sp>
      <p:sp>
        <p:nvSpPr>
          <p:cNvPr id="13" name="Shape 13"/>
          <p:cNvSpPr txBox="1"/>
          <p:nvPr>
            <p:ph idx="1" type="subTitle"/>
          </p:nvPr>
        </p:nvSpPr>
        <p:spPr>
          <a:xfrm>
            <a:off x="512700" y="3840639"/>
            <a:ext cx="8118600" cy="787500"/>
          </a:xfrm>
          <a:prstGeom prst="rect">
            <a:avLst/>
          </a:prstGeom>
        </p:spPr>
        <p:txBody>
          <a:bodyPr anchorCtr="0" anchor="t" bIns="91425" lIns="91425" spcFirstLastPara="1" rIns="91425" wrap="square" tIns="91425"/>
          <a:lstStyle>
            <a:lvl1pPr lvl="0">
              <a:lnSpc>
                <a:spcPct val="100000"/>
              </a:lnSpc>
              <a:spcBef>
                <a:spcPts val="0"/>
              </a:spcBef>
              <a:spcAft>
                <a:spcPts val="0"/>
              </a:spcAft>
              <a:buClr>
                <a:schemeClr val="accent2"/>
              </a:buClr>
              <a:buSzPts val="2400"/>
              <a:buNone/>
              <a:defRPr sz="2400">
                <a:solidFill>
                  <a:schemeClr val="accent2"/>
                </a:solidFill>
              </a:defRPr>
            </a:lvl1pPr>
            <a:lvl2pPr lvl="1">
              <a:lnSpc>
                <a:spcPct val="100000"/>
              </a:lnSpc>
              <a:spcBef>
                <a:spcPts val="0"/>
              </a:spcBef>
              <a:spcAft>
                <a:spcPts val="0"/>
              </a:spcAft>
              <a:buClr>
                <a:schemeClr val="accent2"/>
              </a:buClr>
              <a:buSzPts val="2400"/>
              <a:buNone/>
              <a:defRPr sz="2400">
                <a:solidFill>
                  <a:schemeClr val="accent2"/>
                </a:solidFill>
              </a:defRPr>
            </a:lvl2pPr>
            <a:lvl3pPr lvl="2">
              <a:lnSpc>
                <a:spcPct val="100000"/>
              </a:lnSpc>
              <a:spcBef>
                <a:spcPts val="0"/>
              </a:spcBef>
              <a:spcAft>
                <a:spcPts val="0"/>
              </a:spcAft>
              <a:buClr>
                <a:schemeClr val="accent2"/>
              </a:buClr>
              <a:buSzPts val="2400"/>
              <a:buNone/>
              <a:defRPr sz="2400">
                <a:solidFill>
                  <a:schemeClr val="accent2"/>
                </a:solidFill>
              </a:defRPr>
            </a:lvl3pPr>
            <a:lvl4pPr lvl="3">
              <a:lnSpc>
                <a:spcPct val="100000"/>
              </a:lnSpc>
              <a:spcBef>
                <a:spcPts val="0"/>
              </a:spcBef>
              <a:spcAft>
                <a:spcPts val="0"/>
              </a:spcAft>
              <a:buClr>
                <a:schemeClr val="accent2"/>
              </a:buClr>
              <a:buSzPts val="2400"/>
              <a:buNone/>
              <a:defRPr sz="2400">
                <a:solidFill>
                  <a:schemeClr val="accent2"/>
                </a:solidFill>
              </a:defRPr>
            </a:lvl4pPr>
            <a:lvl5pPr lvl="4">
              <a:lnSpc>
                <a:spcPct val="100000"/>
              </a:lnSpc>
              <a:spcBef>
                <a:spcPts val="0"/>
              </a:spcBef>
              <a:spcAft>
                <a:spcPts val="0"/>
              </a:spcAft>
              <a:buClr>
                <a:schemeClr val="accent2"/>
              </a:buClr>
              <a:buSzPts val="2400"/>
              <a:buNone/>
              <a:defRPr sz="2400">
                <a:solidFill>
                  <a:schemeClr val="accent2"/>
                </a:solidFill>
              </a:defRPr>
            </a:lvl5pPr>
            <a:lvl6pPr lvl="5">
              <a:lnSpc>
                <a:spcPct val="100000"/>
              </a:lnSpc>
              <a:spcBef>
                <a:spcPts val="0"/>
              </a:spcBef>
              <a:spcAft>
                <a:spcPts val="0"/>
              </a:spcAft>
              <a:buClr>
                <a:schemeClr val="accent2"/>
              </a:buClr>
              <a:buSzPts val="2400"/>
              <a:buNone/>
              <a:defRPr sz="2400">
                <a:solidFill>
                  <a:schemeClr val="accent2"/>
                </a:solidFill>
              </a:defRPr>
            </a:lvl6pPr>
            <a:lvl7pPr lvl="6">
              <a:lnSpc>
                <a:spcPct val="100000"/>
              </a:lnSpc>
              <a:spcBef>
                <a:spcPts val="0"/>
              </a:spcBef>
              <a:spcAft>
                <a:spcPts val="0"/>
              </a:spcAft>
              <a:buClr>
                <a:schemeClr val="accent2"/>
              </a:buClr>
              <a:buSzPts val="2400"/>
              <a:buNone/>
              <a:defRPr sz="2400">
                <a:solidFill>
                  <a:schemeClr val="accent2"/>
                </a:solidFill>
              </a:defRPr>
            </a:lvl7pPr>
            <a:lvl8pPr lvl="7">
              <a:lnSpc>
                <a:spcPct val="100000"/>
              </a:lnSpc>
              <a:spcBef>
                <a:spcPts val="0"/>
              </a:spcBef>
              <a:spcAft>
                <a:spcPts val="0"/>
              </a:spcAft>
              <a:buClr>
                <a:schemeClr val="accent2"/>
              </a:buClr>
              <a:buSzPts val="2400"/>
              <a:buNone/>
              <a:defRPr sz="2400">
                <a:solidFill>
                  <a:schemeClr val="accent2"/>
                </a:solidFill>
              </a:defRPr>
            </a:lvl8pPr>
            <a:lvl9pPr lvl="8">
              <a:lnSpc>
                <a:spcPct val="100000"/>
              </a:lnSpc>
              <a:spcBef>
                <a:spcPts val="0"/>
              </a:spcBef>
              <a:spcAft>
                <a:spcPts val="0"/>
              </a:spcAft>
              <a:buClr>
                <a:schemeClr val="accent2"/>
              </a:buClr>
              <a:buSzPts val="2400"/>
              <a:buNone/>
              <a:defRPr sz="2400">
                <a:solidFill>
                  <a:schemeClr val="accent2"/>
                </a:solidFill>
              </a:defRPr>
            </a:lvl9pPr>
          </a:lstStyle>
          <a:p/>
        </p:txBody>
      </p:sp>
      <p:sp>
        <p:nvSpPr>
          <p:cNvPr id="14" name="Shape 1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spTree>
      <p:nvGrpSpPr>
        <p:cNvPr id="49" name="Shape 49"/>
        <p:cNvGrpSpPr/>
        <p:nvPr/>
      </p:nvGrpSpPr>
      <p:grpSpPr>
        <a:xfrm>
          <a:off x="0" y="0"/>
          <a:ext cx="0" cy="0"/>
          <a:chOff x="0" y="0"/>
          <a:chExt cx="0" cy="0"/>
        </a:xfrm>
      </p:grpSpPr>
      <p:sp>
        <p:nvSpPr>
          <p:cNvPr id="50" name="Shape 50"/>
          <p:cNvSpPr txBox="1"/>
          <p:nvPr>
            <p:ph type="title"/>
          </p:nvPr>
        </p:nvSpPr>
        <p:spPr>
          <a:xfrm>
            <a:off x="311700" y="1039650"/>
            <a:ext cx="8520600" cy="2106300"/>
          </a:xfrm>
          <a:prstGeom prst="rect">
            <a:avLst/>
          </a:prstGeom>
        </p:spPr>
        <p:txBody>
          <a:bodyPr anchorCtr="0" anchor="b" bIns="91425" lIns="91425" spcFirstLastPara="1" rIns="91425" wrap="square" tIns="91425"/>
          <a:lstStyle>
            <a:lvl1pPr lvl="0" algn="ctr">
              <a:spcBef>
                <a:spcPts val="0"/>
              </a:spcBef>
              <a:spcAft>
                <a:spcPts val="0"/>
              </a:spcAft>
              <a:buSzPts val="14000"/>
              <a:buNone/>
              <a:defRPr b="1" sz="14000"/>
            </a:lvl1pPr>
            <a:lvl2pPr lvl="1" algn="ctr">
              <a:spcBef>
                <a:spcPts val="0"/>
              </a:spcBef>
              <a:spcAft>
                <a:spcPts val="0"/>
              </a:spcAft>
              <a:buSzPts val="14000"/>
              <a:buNone/>
              <a:defRPr b="1" sz="14000"/>
            </a:lvl2pPr>
            <a:lvl3pPr lvl="2" algn="ctr">
              <a:spcBef>
                <a:spcPts val="0"/>
              </a:spcBef>
              <a:spcAft>
                <a:spcPts val="0"/>
              </a:spcAft>
              <a:buSzPts val="14000"/>
              <a:buNone/>
              <a:defRPr b="1" sz="14000"/>
            </a:lvl3pPr>
            <a:lvl4pPr lvl="3" algn="ctr">
              <a:spcBef>
                <a:spcPts val="0"/>
              </a:spcBef>
              <a:spcAft>
                <a:spcPts val="0"/>
              </a:spcAft>
              <a:buSzPts val="14000"/>
              <a:buNone/>
              <a:defRPr b="1" sz="14000"/>
            </a:lvl4pPr>
            <a:lvl5pPr lvl="4" algn="ctr">
              <a:spcBef>
                <a:spcPts val="0"/>
              </a:spcBef>
              <a:spcAft>
                <a:spcPts val="0"/>
              </a:spcAft>
              <a:buSzPts val="14000"/>
              <a:buNone/>
              <a:defRPr b="1" sz="14000"/>
            </a:lvl5pPr>
            <a:lvl6pPr lvl="5" algn="ctr">
              <a:spcBef>
                <a:spcPts val="0"/>
              </a:spcBef>
              <a:spcAft>
                <a:spcPts val="0"/>
              </a:spcAft>
              <a:buSzPts val="14000"/>
              <a:buNone/>
              <a:defRPr b="1" sz="14000"/>
            </a:lvl6pPr>
            <a:lvl7pPr lvl="6" algn="ctr">
              <a:spcBef>
                <a:spcPts val="0"/>
              </a:spcBef>
              <a:spcAft>
                <a:spcPts val="0"/>
              </a:spcAft>
              <a:buSzPts val="14000"/>
              <a:buNone/>
              <a:defRPr b="1" sz="14000"/>
            </a:lvl7pPr>
            <a:lvl8pPr lvl="7" algn="ctr">
              <a:spcBef>
                <a:spcPts val="0"/>
              </a:spcBef>
              <a:spcAft>
                <a:spcPts val="0"/>
              </a:spcAft>
              <a:buSzPts val="14000"/>
              <a:buNone/>
              <a:defRPr b="1" sz="14000"/>
            </a:lvl8pPr>
            <a:lvl9pPr lvl="8" algn="ctr">
              <a:spcBef>
                <a:spcPts val="0"/>
              </a:spcBef>
              <a:spcAft>
                <a:spcPts val="0"/>
              </a:spcAft>
              <a:buSzPts val="14000"/>
              <a:buNone/>
              <a:defRPr b="1" sz="14000"/>
            </a:lvl9pPr>
          </a:lstStyle>
          <a:p/>
        </p:txBody>
      </p:sp>
      <p:sp>
        <p:nvSpPr>
          <p:cNvPr id="51" name="Shape 51"/>
          <p:cNvSpPr txBox="1"/>
          <p:nvPr>
            <p:ph idx="1" type="body"/>
          </p:nvPr>
        </p:nvSpPr>
        <p:spPr>
          <a:xfrm>
            <a:off x="311700" y="3228425"/>
            <a:ext cx="8520600" cy="1300800"/>
          </a:xfrm>
          <a:prstGeom prst="rect">
            <a:avLst/>
          </a:prstGeom>
        </p:spPr>
        <p:txBody>
          <a:bodyPr anchorCtr="0" anchor="t" bIns="91425" lIns="91425" spcFirstLastPara="1" rIns="91425" wrap="square" tIns="91425"/>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52" name="Shape 5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53" name="Shape 53"/>
        <p:cNvGrpSpPr/>
        <p:nvPr/>
      </p:nvGrpSpPr>
      <p:grpSpPr>
        <a:xfrm>
          <a:off x="0" y="0"/>
          <a:ext cx="0" cy="0"/>
          <a:chOff x="0" y="0"/>
          <a:chExt cx="0" cy="0"/>
        </a:xfrm>
      </p:grpSpPr>
      <p:sp>
        <p:nvSpPr>
          <p:cNvPr id="54" name="Shape 5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15" name="Shape 15"/>
        <p:cNvGrpSpPr/>
        <p:nvPr/>
      </p:nvGrpSpPr>
      <p:grpSpPr>
        <a:xfrm>
          <a:off x="0" y="0"/>
          <a:ext cx="0" cy="0"/>
          <a:chOff x="0" y="0"/>
          <a:chExt cx="0" cy="0"/>
        </a:xfrm>
      </p:grpSpPr>
      <p:cxnSp>
        <p:nvCxnSpPr>
          <p:cNvPr id="16" name="Shape 16"/>
          <p:cNvCxnSpPr/>
          <p:nvPr/>
        </p:nvCxnSpPr>
        <p:spPr>
          <a:xfrm>
            <a:off x="641934" y="3597500"/>
            <a:ext cx="390300" cy="0"/>
          </a:xfrm>
          <a:prstGeom prst="straightConnector1">
            <a:avLst/>
          </a:prstGeom>
          <a:noFill/>
          <a:ln cap="flat" cmpd="sng" w="28575">
            <a:solidFill>
              <a:schemeClr val="lt2"/>
            </a:solidFill>
            <a:prstDash val="solid"/>
            <a:round/>
            <a:headEnd len="sm" w="sm" type="none"/>
            <a:tailEnd len="sm" w="sm" type="none"/>
          </a:ln>
        </p:spPr>
      </p:cxnSp>
      <p:sp>
        <p:nvSpPr>
          <p:cNvPr id="17" name="Shape 17"/>
          <p:cNvSpPr txBox="1"/>
          <p:nvPr>
            <p:ph type="title"/>
          </p:nvPr>
        </p:nvSpPr>
        <p:spPr>
          <a:xfrm>
            <a:off x="512700" y="1893300"/>
            <a:ext cx="8118600" cy="1522800"/>
          </a:xfrm>
          <a:prstGeom prst="rect">
            <a:avLst/>
          </a:prstGeom>
        </p:spPr>
        <p:txBody>
          <a:bodyPr anchorCtr="0" anchor="b" bIns="91425" lIns="91425" spcFirstLastPara="1" rIns="91425" wrap="square" tIns="91425"/>
          <a:lstStyle>
            <a:lvl1pPr lvl="0">
              <a:spcBef>
                <a:spcPts val="0"/>
              </a:spcBef>
              <a:spcAft>
                <a:spcPts val="0"/>
              </a:spcAft>
              <a:buClr>
                <a:schemeClr val="accent1"/>
              </a:buClr>
              <a:buSzPts val="6000"/>
              <a:buNone/>
              <a:defRPr sz="6000">
                <a:solidFill>
                  <a:schemeClr val="accent1"/>
                </a:solidFill>
              </a:defRPr>
            </a:lvl1pPr>
            <a:lvl2pPr lvl="1">
              <a:spcBef>
                <a:spcPts val="0"/>
              </a:spcBef>
              <a:spcAft>
                <a:spcPts val="0"/>
              </a:spcAft>
              <a:buClr>
                <a:schemeClr val="accent1"/>
              </a:buClr>
              <a:buSzPts val="6000"/>
              <a:buNone/>
              <a:defRPr sz="6000">
                <a:solidFill>
                  <a:schemeClr val="accent1"/>
                </a:solidFill>
              </a:defRPr>
            </a:lvl2pPr>
            <a:lvl3pPr lvl="2">
              <a:spcBef>
                <a:spcPts val="0"/>
              </a:spcBef>
              <a:spcAft>
                <a:spcPts val="0"/>
              </a:spcAft>
              <a:buClr>
                <a:schemeClr val="accent1"/>
              </a:buClr>
              <a:buSzPts val="6000"/>
              <a:buNone/>
              <a:defRPr sz="6000">
                <a:solidFill>
                  <a:schemeClr val="accent1"/>
                </a:solidFill>
              </a:defRPr>
            </a:lvl3pPr>
            <a:lvl4pPr lvl="3">
              <a:spcBef>
                <a:spcPts val="0"/>
              </a:spcBef>
              <a:spcAft>
                <a:spcPts val="0"/>
              </a:spcAft>
              <a:buClr>
                <a:schemeClr val="accent1"/>
              </a:buClr>
              <a:buSzPts val="6000"/>
              <a:buNone/>
              <a:defRPr sz="6000">
                <a:solidFill>
                  <a:schemeClr val="accent1"/>
                </a:solidFill>
              </a:defRPr>
            </a:lvl4pPr>
            <a:lvl5pPr lvl="4">
              <a:spcBef>
                <a:spcPts val="0"/>
              </a:spcBef>
              <a:spcAft>
                <a:spcPts val="0"/>
              </a:spcAft>
              <a:buClr>
                <a:schemeClr val="accent1"/>
              </a:buClr>
              <a:buSzPts val="6000"/>
              <a:buNone/>
              <a:defRPr sz="6000">
                <a:solidFill>
                  <a:schemeClr val="accent1"/>
                </a:solidFill>
              </a:defRPr>
            </a:lvl5pPr>
            <a:lvl6pPr lvl="5">
              <a:spcBef>
                <a:spcPts val="0"/>
              </a:spcBef>
              <a:spcAft>
                <a:spcPts val="0"/>
              </a:spcAft>
              <a:buClr>
                <a:schemeClr val="accent1"/>
              </a:buClr>
              <a:buSzPts val="6000"/>
              <a:buNone/>
              <a:defRPr sz="6000">
                <a:solidFill>
                  <a:schemeClr val="accent1"/>
                </a:solidFill>
              </a:defRPr>
            </a:lvl6pPr>
            <a:lvl7pPr lvl="6">
              <a:spcBef>
                <a:spcPts val="0"/>
              </a:spcBef>
              <a:spcAft>
                <a:spcPts val="0"/>
              </a:spcAft>
              <a:buClr>
                <a:schemeClr val="accent1"/>
              </a:buClr>
              <a:buSzPts val="6000"/>
              <a:buNone/>
              <a:defRPr sz="6000">
                <a:solidFill>
                  <a:schemeClr val="accent1"/>
                </a:solidFill>
              </a:defRPr>
            </a:lvl7pPr>
            <a:lvl8pPr lvl="7">
              <a:spcBef>
                <a:spcPts val="0"/>
              </a:spcBef>
              <a:spcAft>
                <a:spcPts val="0"/>
              </a:spcAft>
              <a:buClr>
                <a:schemeClr val="accent1"/>
              </a:buClr>
              <a:buSzPts val="6000"/>
              <a:buNone/>
              <a:defRPr sz="6000">
                <a:solidFill>
                  <a:schemeClr val="accent1"/>
                </a:solidFill>
              </a:defRPr>
            </a:lvl8pPr>
            <a:lvl9pPr lvl="8">
              <a:spcBef>
                <a:spcPts val="0"/>
              </a:spcBef>
              <a:spcAft>
                <a:spcPts val="0"/>
              </a:spcAft>
              <a:buClr>
                <a:schemeClr val="accent1"/>
              </a:buClr>
              <a:buSzPts val="6000"/>
              <a:buNone/>
              <a:defRPr sz="6000">
                <a:solidFill>
                  <a:schemeClr val="accent1"/>
                </a:solidFill>
              </a:defRPr>
            </a:lvl9pPr>
          </a:lstStyle>
          <a:p/>
        </p:txBody>
      </p:sp>
      <p:sp>
        <p:nvSpPr>
          <p:cNvPr id="18" name="Shape 1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19" name="Shape 19"/>
        <p:cNvGrpSpPr/>
        <p:nvPr/>
      </p:nvGrpSpPr>
      <p:grpSpPr>
        <a:xfrm>
          <a:off x="0" y="0"/>
          <a:ext cx="0" cy="0"/>
          <a:chOff x="0" y="0"/>
          <a:chExt cx="0" cy="0"/>
        </a:xfrm>
      </p:grpSpPr>
      <p:sp>
        <p:nvSpPr>
          <p:cNvPr id="20" name="Shape 20"/>
          <p:cNvSpPr/>
          <p:nvPr/>
        </p:nvSpPr>
        <p:spPr>
          <a:xfrm>
            <a:off x="0" y="5045700"/>
            <a:ext cx="9144000" cy="97800"/>
          </a:xfrm>
          <a:prstGeom prst="rect">
            <a:avLst/>
          </a:prstGeom>
          <a:solidFill>
            <a:schemeClr val="lt2"/>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21" name="Shape 21"/>
          <p:cNvSpPr txBox="1"/>
          <p:nvPr>
            <p:ph type="title"/>
          </p:nvPr>
        </p:nvSpPr>
        <p:spPr>
          <a:xfrm>
            <a:off x="311700" y="445025"/>
            <a:ext cx="8520600" cy="613200"/>
          </a:xfrm>
          <a:prstGeom prst="rect">
            <a:avLst/>
          </a:prstGeom>
        </p:spPr>
        <p:txBody>
          <a:bodyPr anchorCtr="0" anchor="t"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2" name="Shape 22"/>
          <p:cNvSpPr txBox="1"/>
          <p:nvPr>
            <p:ph idx="1" type="body"/>
          </p:nvPr>
        </p:nvSpPr>
        <p:spPr>
          <a:xfrm>
            <a:off x="311700" y="1171600"/>
            <a:ext cx="8520600" cy="3397200"/>
          </a:xfrm>
          <a:prstGeom prst="rect">
            <a:avLst/>
          </a:prstGeom>
        </p:spPr>
        <p:txBody>
          <a:bodyPr anchorCtr="0" anchor="t" bIns="91425" lIns="91425" spcFirstLastPara="1" rIns="91425" wrap="square" tIns="91425"/>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23" name="Shape 2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24" name="Shape 24"/>
        <p:cNvGrpSpPr/>
        <p:nvPr/>
      </p:nvGrpSpPr>
      <p:grpSpPr>
        <a:xfrm>
          <a:off x="0" y="0"/>
          <a:ext cx="0" cy="0"/>
          <a:chOff x="0" y="0"/>
          <a:chExt cx="0" cy="0"/>
        </a:xfrm>
      </p:grpSpPr>
      <p:sp>
        <p:nvSpPr>
          <p:cNvPr id="25" name="Shape 25"/>
          <p:cNvSpPr txBox="1"/>
          <p:nvPr>
            <p:ph type="title"/>
          </p:nvPr>
        </p:nvSpPr>
        <p:spPr>
          <a:xfrm>
            <a:off x="311700" y="445025"/>
            <a:ext cx="8520600" cy="613200"/>
          </a:xfrm>
          <a:prstGeom prst="rect">
            <a:avLst/>
          </a:prstGeom>
        </p:spPr>
        <p:txBody>
          <a:bodyPr anchorCtr="0" anchor="t"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26" name="Shape 26"/>
          <p:cNvSpPr txBox="1"/>
          <p:nvPr>
            <p:ph idx="1" type="body"/>
          </p:nvPr>
        </p:nvSpPr>
        <p:spPr>
          <a:xfrm>
            <a:off x="311700" y="1171675"/>
            <a:ext cx="3999900" cy="33972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7" name="Shape 27"/>
          <p:cNvSpPr txBox="1"/>
          <p:nvPr>
            <p:ph idx="2" type="body"/>
          </p:nvPr>
        </p:nvSpPr>
        <p:spPr>
          <a:xfrm>
            <a:off x="4832400" y="1171675"/>
            <a:ext cx="3999900" cy="3397200"/>
          </a:xfrm>
          <a:prstGeom prst="rect">
            <a:avLst/>
          </a:prstGeom>
        </p:spPr>
        <p:txBody>
          <a:bodyPr anchorCtr="0" anchor="t" bIns="91425" lIns="91425" spcFirstLastPara="1" rIns="91425" wrap="square" tIns="91425"/>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8" name="Shape 2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29" name="Shape 29"/>
        <p:cNvGrpSpPr/>
        <p:nvPr/>
      </p:nvGrpSpPr>
      <p:grpSpPr>
        <a:xfrm>
          <a:off x="0" y="0"/>
          <a:ext cx="0" cy="0"/>
          <a:chOff x="0" y="0"/>
          <a:chExt cx="0" cy="0"/>
        </a:xfrm>
      </p:grpSpPr>
      <p:sp>
        <p:nvSpPr>
          <p:cNvPr id="30" name="Shape 30"/>
          <p:cNvSpPr txBox="1"/>
          <p:nvPr>
            <p:ph type="title"/>
          </p:nvPr>
        </p:nvSpPr>
        <p:spPr>
          <a:xfrm>
            <a:off x="311700" y="445025"/>
            <a:ext cx="8520600" cy="613200"/>
          </a:xfrm>
          <a:prstGeom prst="rect">
            <a:avLst/>
          </a:prstGeom>
        </p:spPr>
        <p:txBody>
          <a:bodyPr anchorCtr="0" anchor="t" bIns="91425" lIns="91425" spcFirstLastPara="1" rIns="91425" wrap="square" tIns="91425"/>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1" name="Shape 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32" name="Shape 32"/>
        <p:cNvGrpSpPr/>
        <p:nvPr/>
      </p:nvGrpSpPr>
      <p:grpSpPr>
        <a:xfrm>
          <a:off x="0" y="0"/>
          <a:ext cx="0" cy="0"/>
          <a:chOff x="0" y="0"/>
          <a:chExt cx="0" cy="0"/>
        </a:xfrm>
      </p:grpSpPr>
      <p:sp>
        <p:nvSpPr>
          <p:cNvPr id="33" name="Shape 33"/>
          <p:cNvSpPr txBox="1"/>
          <p:nvPr>
            <p:ph type="title"/>
          </p:nvPr>
        </p:nvSpPr>
        <p:spPr>
          <a:xfrm>
            <a:off x="311700" y="555600"/>
            <a:ext cx="2808000" cy="755700"/>
          </a:xfrm>
          <a:prstGeom prst="rect">
            <a:avLst/>
          </a:prstGeom>
        </p:spPr>
        <p:txBody>
          <a:bodyPr anchorCtr="0" anchor="b" bIns="91425" lIns="91425" spcFirstLastPara="1" rIns="91425" wrap="square" tIns="91425"/>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4" name="Shape 34"/>
          <p:cNvSpPr txBox="1"/>
          <p:nvPr>
            <p:ph idx="1" type="body"/>
          </p:nvPr>
        </p:nvSpPr>
        <p:spPr>
          <a:xfrm>
            <a:off x="311700" y="1389600"/>
            <a:ext cx="2808000" cy="3179400"/>
          </a:xfrm>
          <a:prstGeom prst="rect">
            <a:avLst/>
          </a:prstGeom>
        </p:spPr>
        <p:txBody>
          <a:bodyPr anchorCtr="0" anchor="t" bIns="91425" lIns="91425" spcFirstLastPara="1" rIns="91425" wrap="square" tIns="91425"/>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5" name="Shape 3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lt2"/>
        </a:solidFill>
      </p:bgPr>
    </p:bg>
    <p:spTree>
      <p:nvGrpSpPr>
        <p:cNvPr id="36" name="Shape 36"/>
        <p:cNvGrpSpPr/>
        <p:nvPr/>
      </p:nvGrpSpPr>
      <p:grpSpPr>
        <a:xfrm>
          <a:off x="0" y="0"/>
          <a:ext cx="0" cy="0"/>
          <a:chOff x="0" y="0"/>
          <a:chExt cx="0" cy="0"/>
        </a:xfrm>
      </p:grpSpPr>
      <p:sp>
        <p:nvSpPr>
          <p:cNvPr id="37" name="Shape 37"/>
          <p:cNvSpPr txBox="1"/>
          <p:nvPr>
            <p:ph type="title"/>
          </p:nvPr>
        </p:nvSpPr>
        <p:spPr>
          <a:xfrm>
            <a:off x="490250" y="526350"/>
            <a:ext cx="5604000" cy="4090800"/>
          </a:xfrm>
          <a:prstGeom prst="rect">
            <a:avLst/>
          </a:prstGeom>
        </p:spPr>
        <p:txBody>
          <a:bodyPr anchorCtr="0" anchor="ctr" bIns="91425" lIns="91425" spcFirstLastPara="1" rIns="91425" wrap="square" tIns="91425"/>
          <a:lstStyle>
            <a:lvl1pPr lvl="0">
              <a:spcBef>
                <a:spcPts val="0"/>
              </a:spcBef>
              <a:spcAft>
                <a:spcPts val="0"/>
              </a:spcAft>
              <a:buClr>
                <a:schemeClr val="accent1"/>
              </a:buClr>
              <a:buSzPts val="5400"/>
              <a:buNone/>
              <a:defRPr sz="5400">
                <a:solidFill>
                  <a:schemeClr val="accent1"/>
                </a:solidFill>
              </a:defRPr>
            </a:lvl1pPr>
            <a:lvl2pPr lvl="1">
              <a:spcBef>
                <a:spcPts val="0"/>
              </a:spcBef>
              <a:spcAft>
                <a:spcPts val="0"/>
              </a:spcAft>
              <a:buClr>
                <a:schemeClr val="accent1"/>
              </a:buClr>
              <a:buSzPts val="5400"/>
              <a:buNone/>
              <a:defRPr sz="5400">
                <a:solidFill>
                  <a:schemeClr val="accent1"/>
                </a:solidFill>
              </a:defRPr>
            </a:lvl2pPr>
            <a:lvl3pPr lvl="2">
              <a:spcBef>
                <a:spcPts val="0"/>
              </a:spcBef>
              <a:spcAft>
                <a:spcPts val="0"/>
              </a:spcAft>
              <a:buClr>
                <a:schemeClr val="accent1"/>
              </a:buClr>
              <a:buSzPts val="5400"/>
              <a:buNone/>
              <a:defRPr sz="5400">
                <a:solidFill>
                  <a:schemeClr val="accent1"/>
                </a:solidFill>
              </a:defRPr>
            </a:lvl3pPr>
            <a:lvl4pPr lvl="3">
              <a:spcBef>
                <a:spcPts val="0"/>
              </a:spcBef>
              <a:spcAft>
                <a:spcPts val="0"/>
              </a:spcAft>
              <a:buClr>
                <a:schemeClr val="accent1"/>
              </a:buClr>
              <a:buSzPts val="5400"/>
              <a:buNone/>
              <a:defRPr sz="5400">
                <a:solidFill>
                  <a:schemeClr val="accent1"/>
                </a:solidFill>
              </a:defRPr>
            </a:lvl4pPr>
            <a:lvl5pPr lvl="4">
              <a:spcBef>
                <a:spcPts val="0"/>
              </a:spcBef>
              <a:spcAft>
                <a:spcPts val="0"/>
              </a:spcAft>
              <a:buClr>
                <a:schemeClr val="accent1"/>
              </a:buClr>
              <a:buSzPts val="5400"/>
              <a:buNone/>
              <a:defRPr sz="5400">
                <a:solidFill>
                  <a:schemeClr val="accent1"/>
                </a:solidFill>
              </a:defRPr>
            </a:lvl5pPr>
            <a:lvl6pPr lvl="5">
              <a:spcBef>
                <a:spcPts val="0"/>
              </a:spcBef>
              <a:spcAft>
                <a:spcPts val="0"/>
              </a:spcAft>
              <a:buClr>
                <a:schemeClr val="accent1"/>
              </a:buClr>
              <a:buSzPts val="5400"/>
              <a:buNone/>
              <a:defRPr sz="5400">
                <a:solidFill>
                  <a:schemeClr val="accent1"/>
                </a:solidFill>
              </a:defRPr>
            </a:lvl6pPr>
            <a:lvl7pPr lvl="6">
              <a:spcBef>
                <a:spcPts val="0"/>
              </a:spcBef>
              <a:spcAft>
                <a:spcPts val="0"/>
              </a:spcAft>
              <a:buClr>
                <a:schemeClr val="accent1"/>
              </a:buClr>
              <a:buSzPts val="5400"/>
              <a:buNone/>
              <a:defRPr sz="5400">
                <a:solidFill>
                  <a:schemeClr val="accent1"/>
                </a:solidFill>
              </a:defRPr>
            </a:lvl7pPr>
            <a:lvl8pPr lvl="7">
              <a:spcBef>
                <a:spcPts val="0"/>
              </a:spcBef>
              <a:spcAft>
                <a:spcPts val="0"/>
              </a:spcAft>
              <a:buClr>
                <a:schemeClr val="accent1"/>
              </a:buClr>
              <a:buSzPts val="5400"/>
              <a:buNone/>
              <a:defRPr sz="5400">
                <a:solidFill>
                  <a:schemeClr val="accent1"/>
                </a:solidFill>
              </a:defRPr>
            </a:lvl8pPr>
            <a:lvl9pPr lvl="8">
              <a:spcBef>
                <a:spcPts val="0"/>
              </a:spcBef>
              <a:spcAft>
                <a:spcPts val="0"/>
              </a:spcAft>
              <a:buClr>
                <a:schemeClr val="accent1"/>
              </a:buClr>
              <a:buSzPts val="5400"/>
              <a:buNone/>
              <a:defRPr sz="5400">
                <a:solidFill>
                  <a:schemeClr val="accent1"/>
                </a:solidFill>
              </a:defRPr>
            </a:lvl9pPr>
          </a:lstStyle>
          <a:p/>
        </p:txBody>
      </p:sp>
      <p:sp>
        <p:nvSpPr>
          <p:cNvPr id="38" name="Shape 3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39" name="Shape 39"/>
        <p:cNvGrpSpPr/>
        <p:nvPr/>
      </p:nvGrpSpPr>
      <p:grpSpPr>
        <a:xfrm>
          <a:off x="0" y="0"/>
          <a:ext cx="0" cy="0"/>
          <a:chOff x="0" y="0"/>
          <a:chExt cx="0" cy="0"/>
        </a:xfrm>
      </p:grpSpPr>
      <p:sp>
        <p:nvSpPr>
          <p:cNvPr id="40" name="Shape 40"/>
          <p:cNvSpPr/>
          <p:nvPr/>
        </p:nvSpPr>
        <p:spPr>
          <a:xfrm>
            <a:off x="4572000" y="-2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cxnSp>
        <p:nvCxnSpPr>
          <p:cNvPr id="41" name="Shape 41"/>
          <p:cNvCxnSpPr/>
          <p:nvPr/>
        </p:nvCxnSpPr>
        <p:spPr>
          <a:xfrm>
            <a:off x="5029675" y="4495500"/>
            <a:ext cx="686400" cy="0"/>
          </a:xfrm>
          <a:prstGeom prst="straightConnector1">
            <a:avLst/>
          </a:prstGeom>
          <a:noFill/>
          <a:ln cap="flat" cmpd="sng" w="19050">
            <a:solidFill>
              <a:schemeClr val="lt2"/>
            </a:solidFill>
            <a:prstDash val="solid"/>
            <a:round/>
            <a:headEnd len="sm" w="sm" type="none"/>
            <a:tailEnd len="sm" w="sm" type="none"/>
          </a:ln>
        </p:spPr>
      </p:cxnSp>
      <p:sp>
        <p:nvSpPr>
          <p:cNvPr id="42" name="Shape 42"/>
          <p:cNvSpPr txBox="1"/>
          <p:nvPr>
            <p:ph type="title"/>
          </p:nvPr>
        </p:nvSpPr>
        <p:spPr>
          <a:xfrm>
            <a:off x="265500" y="1382350"/>
            <a:ext cx="4045200" cy="1333200"/>
          </a:xfrm>
          <a:prstGeom prst="rect">
            <a:avLst/>
          </a:prstGeom>
        </p:spPr>
        <p:txBody>
          <a:bodyPr anchorCtr="0" anchor="b" bIns="91425" lIns="91425" spcFirstLastPara="1" rIns="91425" wrap="square" tIns="91425"/>
          <a:lstStyle>
            <a:lvl1pPr lvl="0" algn="ctr">
              <a:spcBef>
                <a:spcPts val="0"/>
              </a:spcBef>
              <a:spcAft>
                <a:spcPts val="0"/>
              </a:spcAft>
              <a:buClr>
                <a:schemeClr val="lt2"/>
              </a:buClr>
              <a:buSzPts val="4200"/>
              <a:buNone/>
              <a:defRPr sz="4200">
                <a:solidFill>
                  <a:schemeClr val="lt2"/>
                </a:solidFill>
              </a:defRPr>
            </a:lvl1pPr>
            <a:lvl2pPr lvl="1" algn="ctr">
              <a:spcBef>
                <a:spcPts val="0"/>
              </a:spcBef>
              <a:spcAft>
                <a:spcPts val="0"/>
              </a:spcAft>
              <a:buClr>
                <a:schemeClr val="lt2"/>
              </a:buClr>
              <a:buSzPts val="4200"/>
              <a:buNone/>
              <a:defRPr sz="4200">
                <a:solidFill>
                  <a:schemeClr val="lt2"/>
                </a:solidFill>
              </a:defRPr>
            </a:lvl2pPr>
            <a:lvl3pPr lvl="2" algn="ctr">
              <a:spcBef>
                <a:spcPts val="0"/>
              </a:spcBef>
              <a:spcAft>
                <a:spcPts val="0"/>
              </a:spcAft>
              <a:buClr>
                <a:schemeClr val="lt2"/>
              </a:buClr>
              <a:buSzPts val="4200"/>
              <a:buNone/>
              <a:defRPr sz="4200">
                <a:solidFill>
                  <a:schemeClr val="lt2"/>
                </a:solidFill>
              </a:defRPr>
            </a:lvl3pPr>
            <a:lvl4pPr lvl="3" algn="ctr">
              <a:spcBef>
                <a:spcPts val="0"/>
              </a:spcBef>
              <a:spcAft>
                <a:spcPts val="0"/>
              </a:spcAft>
              <a:buClr>
                <a:schemeClr val="lt2"/>
              </a:buClr>
              <a:buSzPts val="4200"/>
              <a:buNone/>
              <a:defRPr sz="4200">
                <a:solidFill>
                  <a:schemeClr val="lt2"/>
                </a:solidFill>
              </a:defRPr>
            </a:lvl4pPr>
            <a:lvl5pPr lvl="4" algn="ctr">
              <a:spcBef>
                <a:spcPts val="0"/>
              </a:spcBef>
              <a:spcAft>
                <a:spcPts val="0"/>
              </a:spcAft>
              <a:buClr>
                <a:schemeClr val="lt2"/>
              </a:buClr>
              <a:buSzPts val="4200"/>
              <a:buNone/>
              <a:defRPr sz="4200">
                <a:solidFill>
                  <a:schemeClr val="lt2"/>
                </a:solidFill>
              </a:defRPr>
            </a:lvl5pPr>
            <a:lvl6pPr lvl="5" algn="ctr">
              <a:spcBef>
                <a:spcPts val="0"/>
              </a:spcBef>
              <a:spcAft>
                <a:spcPts val="0"/>
              </a:spcAft>
              <a:buClr>
                <a:schemeClr val="lt2"/>
              </a:buClr>
              <a:buSzPts val="4200"/>
              <a:buNone/>
              <a:defRPr sz="4200">
                <a:solidFill>
                  <a:schemeClr val="lt2"/>
                </a:solidFill>
              </a:defRPr>
            </a:lvl6pPr>
            <a:lvl7pPr lvl="6" algn="ctr">
              <a:spcBef>
                <a:spcPts val="0"/>
              </a:spcBef>
              <a:spcAft>
                <a:spcPts val="0"/>
              </a:spcAft>
              <a:buClr>
                <a:schemeClr val="lt2"/>
              </a:buClr>
              <a:buSzPts val="4200"/>
              <a:buNone/>
              <a:defRPr sz="4200">
                <a:solidFill>
                  <a:schemeClr val="lt2"/>
                </a:solidFill>
              </a:defRPr>
            </a:lvl7pPr>
            <a:lvl8pPr lvl="7" algn="ctr">
              <a:spcBef>
                <a:spcPts val="0"/>
              </a:spcBef>
              <a:spcAft>
                <a:spcPts val="0"/>
              </a:spcAft>
              <a:buClr>
                <a:schemeClr val="lt2"/>
              </a:buClr>
              <a:buSzPts val="4200"/>
              <a:buNone/>
              <a:defRPr sz="4200">
                <a:solidFill>
                  <a:schemeClr val="lt2"/>
                </a:solidFill>
              </a:defRPr>
            </a:lvl8pPr>
            <a:lvl9pPr lvl="8" algn="ctr">
              <a:spcBef>
                <a:spcPts val="0"/>
              </a:spcBef>
              <a:spcAft>
                <a:spcPts val="0"/>
              </a:spcAft>
              <a:buClr>
                <a:schemeClr val="lt2"/>
              </a:buClr>
              <a:buSzPts val="4200"/>
              <a:buNone/>
              <a:defRPr sz="4200">
                <a:solidFill>
                  <a:schemeClr val="lt2"/>
                </a:solidFill>
              </a:defRPr>
            </a:lvl9pPr>
          </a:lstStyle>
          <a:p/>
        </p:txBody>
      </p:sp>
      <p:sp>
        <p:nvSpPr>
          <p:cNvPr id="43" name="Shape 43"/>
          <p:cNvSpPr txBox="1"/>
          <p:nvPr>
            <p:ph idx="1" type="subTitle"/>
          </p:nvPr>
        </p:nvSpPr>
        <p:spPr>
          <a:xfrm>
            <a:off x="265500" y="2769001"/>
            <a:ext cx="4045200" cy="1345500"/>
          </a:xfrm>
          <a:prstGeom prst="rect">
            <a:avLst/>
          </a:prstGeom>
        </p:spPr>
        <p:txBody>
          <a:bodyPr anchorCtr="0" anchor="t" bIns="91425" lIns="91425" spcFirstLastPara="1" rIns="91425" wrap="square" tIns="91425"/>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4" name="Shape 44"/>
          <p:cNvSpPr txBox="1"/>
          <p:nvPr>
            <p:ph idx="2" type="body"/>
          </p:nvPr>
        </p:nvSpPr>
        <p:spPr>
          <a:xfrm>
            <a:off x="4939500" y="724200"/>
            <a:ext cx="3837000" cy="3695100"/>
          </a:xfrm>
          <a:prstGeom prst="rect">
            <a:avLst/>
          </a:prstGeom>
        </p:spPr>
        <p:txBody>
          <a:bodyPr anchorCtr="0" anchor="ctr" bIns="91425" lIns="91425" spcFirstLastPara="1" rIns="91425" wrap="square" tIns="91425"/>
          <a:lstStyle>
            <a:lvl1pPr indent="-342900" lvl="0" marL="457200">
              <a:spcBef>
                <a:spcPts val="0"/>
              </a:spcBef>
              <a:spcAft>
                <a:spcPts val="0"/>
              </a:spcAft>
              <a:buClr>
                <a:schemeClr val="accent1"/>
              </a:buClr>
              <a:buSzPts val="1800"/>
              <a:buChar char="●"/>
              <a:defRPr>
                <a:solidFill>
                  <a:schemeClr val="accent1"/>
                </a:solidFill>
              </a:defRPr>
            </a:lvl1pPr>
            <a:lvl2pPr indent="-317500" lvl="1" marL="914400">
              <a:spcBef>
                <a:spcPts val="1600"/>
              </a:spcBef>
              <a:spcAft>
                <a:spcPts val="0"/>
              </a:spcAft>
              <a:buClr>
                <a:schemeClr val="accent1"/>
              </a:buClr>
              <a:buSzPts val="1400"/>
              <a:buChar char="○"/>
              <a:defRPr>
                <a:solidFill>
                  <a:schemeClr val="accent1"/>
                </a:solidFill>
              </a:defRPr>
            </a:lvl2pPr>
            <a:lvl3pPr indent="-317500" lvl="2" marL="1371600">
              <a:spcBef>
                <a:spcPts val="1600"/>
              </a:spcBef>
              <a:spcAft>
                <a:spcPts val="0"/>
              </a:spcAft>
              <a:buClr>
                <a:schemeClr val="accent1"/>
              </a:buClr>
              <a:buSzPts val="1400"/>
              <a:buChar char="■"/>
              <a:defRPr>
                <a:solidFill>
                  <a:schemeClr val="accent1"/>
                </a:solidFill>
              </a:defRPr>
            </a:lvl3pPr>
            <a:lvl4pPr indent="-317500" lvl="3" marL="1828800">
              <a:spcBef>
                <a:spcPts val="1600"/>
              </a:spcBef>
              <a:spcAft>
                <a:spcPts val="0"/>
              </a:spcAft>
              <a:buClr>
                <a:schemeClr val="accent1"/>
              </a:buClr>
              <a:buSzPts val="1400"/>
              <a:buChar char="●"/>
              <a:defRPr>
                <a:solidFill>
                  <a:schemeClr val="accent1"/>
                </a:solidFill>
              </a:defRPr>
            </a:lvl4pPr>
            <a:lvl5pPr indent="-317500" lvl="4" marL="2286000">
              <a:spcBef>
                <a:spcPts val="1600"/>
              </a:spcBef>
              <a:spcAft>
                <a:spcPts val="0"/>
              </a:spcAft>
              <a:buClr>
                <a:schemeClr val="accent1"/>
              </a:buClr>
              <a:buSzPts val="1400"/>
              <a:buChar char="○"/>
              <a:defRPr>
                <a:solidFill>
                  <a:schemeClr val="accent1"/>
                </a:solidFill>
              </a:defRPr>
            </a:lvl5pPr>
            <a:lvl6pPr indent="-317500" lvl="5" marL="2743200">
              <a:spcBef>
                <a:spcPts val="1600"/>
              </a:spcBef>
              <a:spcAft>
                <a:spcPts val="0"/>
              </a:spcAft>
              <a:buClr>
                <a:schemeClr val="accent1"/>
              </a:buClr>
              <a:buSzPts val="1400"/>
              <a:buChar char="■"/>
              <a:defRPr>
                <a:solidFill>
                  <a:schemeClr val="accent1"/>
                </a:solidFill>
              </a:defRPr>
            </a:lvl6pPr>
            <a:lvl7pPr indent="-317500" lvl="6" marL="3200400">
              <a:spcBef>
                <a:spcPts val="1600"/>
              </a:spcBef>
              <a:spcAft>
                <a:spcPts val="0"/>
              </a:spcAft>
              <a:buClr>
                <a:schemeClr val="accent1"/>
              </a:buClr>
              <a:buSzPts val="1400"/>
              <a:buChar char="●"/>
              <a:defRPr>
                <a:solidFill>
                  <a:schemeClr val="accent1"/>
                </a:solidFill>
              </a:defRPr>
            </a:lvl7pPr>
            <a:lvl8pPr indent="-317500" lvl="7" marL="3657600">
              <a:spcBef>
                <a:spcPts val="1600"/>
              </a:spcBef>
              <a:spcAft>
                <a:spcPts val="0"/>
              </a:spcAft>
              <a:buClr>
                <a:schemeClr val="accent1"/>
              </a:buClr>
              <a:buSzPts val="1400"/>
              <a:buChar char="○"/>
              <a:defRPr>
                <a:solidFill>
                  <a:schemeClr val="accent1"/>
                </a:solidFill>
              </a:defRPr>
            </a:lvl8pPr>
            <a:lvl9pPr indent="-317500" lvl="8" marL="4114800">
              <a:spcBef>
                <a:spcPts val="1600"/>
              </a:spcBef>
              <a:spcAft>
                <a:spcPts val="1600"/>
              </a:spcAft>
              <a:buClr>
                <a:schemeClr val="accent1"/>
              </a:buClr>
              <a:buSzPts val="1400"/>
              <a:buChar char="■"/>
              <a:defRPr>
                <a:solidFill>
                  <a:schemeClr val="accent1"/>
                </a:solidFill>
              </a:defRPr>
            </a:lvl9pPr>
          </a:lstStyle>
          <a:p/>
        </p:txBody>
      </p:sp>
      <p:sp>
        <p:nvSpPr>
          <p:cNvPr id="45" name="Shape 4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solidFill>
                  <a:schemeClr val="accent1"/>
                </a:solidFill>
              </a:defRPr>
            </a:lvl1pPr>
            <a:lvl2pPr lvl="1">
              <a:buNone/>
              <a:defRPr>
                <a:solidFill>
                  <a:schemeClr val="accent1"/>
                </a:solidFill>
              </a:defRPr>
            </a:lvl2pPr>
            <a:lvl3pPr lvl="2">
              <a:buNone/>
              <a:defRPr>
                <a:solidFill>
                  <a:schemeClr val="accent1"/>
                </a:solidFill>
              </a:defRPr>
            </a:lvl3pPr>
            <a:lvl4pPr lvl="3">
              <a:buNone/>
              <a:defRPr>
                <a:solidFill>
                  <a:schemeClr val="accent1"/>
                </a:solidFill>
              </a:defRPr>
            </a:lvl4pPr>
            <a:lvl5pPr lvl="4">
              <a:buNone/>
              <a:defRPr>
                <a:solidFill>
                  <a:schemeClr val="accent1"/>
                </a:solidFill>
              </a:defRPr>
            </a:lvl5pPr>
            <a:lvl6pPr lvl="5">
              <a:buNone/>
              <a:defRPr>
                <a:solidFill>
                  <a:schemeClr val="accent1"/>
                </a:solidFill>
              </a:defRPr>
            </a:lvl6pPr>
            <a:lvl7pPr lvl="6">
              <a:buNone/>
              <a:defRPr>
                <a:solidFill>
                  <a:schemeClr val="accent1"/>
                </a:solidFill>
              </a:defRPr>
            </a:lvl7pPr>
            <a:lvl8pPr lvl="7">
              <a:buNone/>
              <a:defRPr>
                <a:solidFill>
                  <a:schemeClr val="accent1"/>
                </a:solidFill>
              </a:defRPr>
            </a:lvl8pPr>
            <a:lvl9pPr lvl="8">
              <a:buNone/>
              <a:defRPr>
                <a:solidFill>
                  <a:schemeClr val="accent1"/>
                </a:solidFill>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6" name="Shape 46"/>
        <p:cNvGrpSpPr/>
        <p:nvPr/>
      </p:nvGrpSpPr>
      <p:grpSpPr>
        <a:xfrm>
          <a:off x="0" y="0"/>
          <a:ext cx="0" cy="0"/>
          <a:chOff x="0" y="0"/>
          <a:chExt cx="0" cy="0"/>
        </a:xfrm>
      </p:grpSpPr>
      <p:sp>
        <p:nvSpPr>
          <p:cNvPr id="47" name="Shape 47"/>
          <p:cNvSpPr txBox="1"/>
          <p:nvPr>
            <p:ph idx="1" type="body"/>
          </p:nvPr>
        </p:nvSpPr>
        <p:spPr>
          <a:xfrm>
            <a:off x="311700" y="4230575"/>
            <a:ext cx="5998800" cy="605100"/>
          </a:xfrm>
          <a:prstGeom prst="rect">
            <a:avLst/>
          </a:prstGeom>
        </p:spPr>
        <p:txBody>
          <a:bodyPr anchorCtr="0" anchor="ctr" bIns="91425" lIns="91425" spcFirstLastPara="1" rIns="91425" wrap="square" tIns="91425"/>
          <a:lstStyle>
            <a:lvl1pPr indent="-228600" lvl="0" marL="457200">
              <a:lnSpc>
                <a:spcPct val="100000"/>
              </a:lnSpc>
              <a:spcBef>
                <a:spcPts val="0"/>
              </a:spcBef>
              <a:spcAft>
                <a:spcPts val="0"/>
              </a:spcAft>
              <a:buSzPts val="1800"/>
              <a:buNone/>
              <a:defRPr/>
            </a:lvl1pPr>
          </a:lstStyle>
          <a:p/>
        </p:txBody>
      </p:sp>
      <p:sp>
        <p:nvSpPr>
          <p:cNvPr id="48" name="Shape 4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paperback">
    <p:bg>
      <p:bgPr>
        <a:solidFill>
          <a:schemeClr val="accent1"/>
        </a:solidFill>
      </p:bgPr>
    </p:bg>
    <p:spTree>
      <p:nvGrpSpPr>
        <p:cNvPr id="5" name="Shape 5"/>
        <p:cNvGrpSpPr/>
        <p:nvPr/>
      </p:nvGrpSpPr>
      <p:grpSpPr>
        <a:xfrm>
          <a:off x="0" y="0"/>
          <a:ext cx="0" cy="0"/>
          <a:chOff x="0" y="0"/>
          <a:chExt cx="0" cy="0"/>
        </a:xfrm>
      </p:grpSpPr>
      <p:sp>
        <p:nvSpPr>
          <p:cNvPr id="6" name="Shape 6"/>
          <p:cNvSpPr txBox="1"/>
          <p:nvPr>
            <p:ph type="title"/>
          </p:nvPr>
        </p:nvSpPr>
        <p:spPr>
          <a:xfrm>
            <a:off x="311700" y="445025"/>
            <a:ext cx="8520600" cy="613200"/>
          </a:xfrm>
          <a:prstGeom prst="rect">
            <a:avLst/>
          </a:prstGeom>
          <a:noFill/>
          <a:ln>
            <a:noFill/>
          </a:ln>
        </p:spPr>
        <p:txBody>
          <a:bodyPr anchorCtr="0" anchor="t" bIns="91425" lIns="91425" spcFirstLastPara="1" rIns="91425" wrap="square" tIns="91425"/>
          <a:lstStyle>
            <a:lvl1pPr lvl="0">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1pPr>
            <a:lvl2pPr lvl="1">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2pPr>
            <a:lvl3pPr lvl="2">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3pPr>
            <a:lvl4pPr lvl="3">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4pPr>
            <a:lvl5pPr lvl="4">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5pPr>
            <a:lvl6pPr lvl="5">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6pPr>
            <a:lvl7pPr lvl="6">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7pPr>
            <a:lvl8pPr lvl="7">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8pPr>
            <a:lvl9pPr lvl="8">
              <a:spcBef>
                <a:spcPts val="0"/>
              </a:spcBef>
              <a:spcAft>
                <a:spcPts val="0"/>
              </a:spcAft>
              <a:buClr>
                <a:schemeClr val="dk1"/>
              </a:buClr>
              <a:buSzPts val="3000"/>
              <a:buFont typeface="Old Standard TT"/>
              <a:buNone/>
              <a:defRPr sz="3000">
                <a:solidFill>
                  <a:schemeClr val="dk1"/>
                </a:solidFill>
                <a:latin typeface="Old Standard TT"/>
                <a:ea typeface="Old Standard TT"/>
                <a:cs typeface="Old Standard TT"/>
                <a:sym typeface="Old Standard TT"/>
              </a:defRPr>
            </a:lvl9pPr>
          </a:lstStyle>
          <a:p/>
        </p:txBody>
      </p:sp>
      <p:sp>
        <p:nvSpPr>
          <p:cNvPr id="7" name="Shape 7"/>
          <p:cNvSpPr txBox="1"/>
          <p:nvPr>
            <p:ph idx="1" type="body"/>
          </p:nvPr>
        </p:nvSpPr>
        <p:spPr>
          <a:xfrm>
            <a:off x="311700" y="1171600"/>
            <a:ext cx="8520600" cy="3397200"/>
          </a:xfrm>
          <a:prstGeom prst="rect">
            <a:avLst/>
          </a:prstGeom>
          <a:noFill/>
          <a:ln>
            <a:noFill/>
          </a:ln>
        </p:spPr>
        <p:txBody>
          <a:bodyPr anchorCtr="0" anchor="t" bIns="91425" lIns="91425" spcFirstLastPara="1" rIns="91425" wrap="square" tIns="91425"/>
          <a:lstStyle>
            <a:lvl1pPr indent="-342900" lvl="0" marL="457200">
              <a:lnSpc>
                <a:spcPct val="115000"/>
              </a:lnSpc>
              <a:spcBef>
                <a:spcPts val="0"/>
              </a:spcBef>
              <a:spcAft>
                <a:spcPts val="0"/>
              </a:spcAft>
              <a:buClr>
                <a:schemeClr val="dk1"/>
              </a:buClr>
              <a:buSzPts val="1800"/>
              <a:buFont typeface="Old Standard TT"/>
              <a:buChar char="●"/>
              <a:defRPr sz="1800">
                <a:solidFill>
                  <a:schemeClr val="dk1"/>
                </a:solidFill>
                <a:latin typeface="Old Standard TT"/>
                <a:ea typeface="Old Standard TT"/>
                <a:cs typeface="Old Standard TT"/>
                <a:sym typeface="Old Standard TT"/>
              </a:defRPr>
            </a:lvl1pPr>
            <a:lvl2pPr indent="-317500" lvl="1" marL="9144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2pPr>
            <a:lvl3pPr indent="-317500" lvl="2" marL="13716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3pPr>
            <a:lvl4pPr indent="-317500" lvl="3" marL="18288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4pPr>
            <a:lvl5pPr indent="-317500" lvl="4" marL="22860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5pPr>
            <a:lvl6pPr indent="-317500" lvl="5" marL="27432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6pPr>
            <a:lvl7pPr indent="-317500" lvl="6" marL="32004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7pPr>
            <a:lvl8pPr indent="-317500" lvl="7" marL="3657600">
              <a:lnSpc>
                <a:spcPct val="115000"/>
              </a:lnSpc>
              <a:spcBef>
                <a:spcPts val="1600"/>
              </a:spcBef>
              <a:spcAft>
                <a:spcPts val="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8pPr>
            <a:lvl9pPr indent="-317500" lvl="8" marL="4114800">
              <a:lnSpc>
                <a:spcPct val="115000"/>
              </a:lnSpc>
              <a:spcBef>
                <a:spcPts val="1600"/>
              </a:spcBef>
              <a:spcAft>
                <a:spcPts val="1600"/>
              </a:spcAft>
              <a:buClr>
                <a:schemeClr val="dk1"/>
              </a:buClr>
              <a:buSzPts val="1400"/>
              <a:buFont typeface="Old Standard TT"/>
              <a:buChar char="■"/>
              <a:defRPr>
                <a:solidFill>
                  <a:schemeClr val="dk1"/>
                </a:solidFill>
                <a:latin typeface="Old Standard TT"/>
                <a:ea typeface="Old Standard TT"/>
                <a:cs typeface="Old Standard TT"/>
                <a:sym typeface="Old Standard TT"/>
              </a:defRPr>
            </a:lvl9pPr>
          </a:lstStyle>
          <a:p/>
        </p:txBody>
      </p:sp>
      <p:sp>
        <p:nvSpPr>
          <p:cNvPr id="8" name="Shape 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1"/>
                </a:solidFill>
                <a:latin typeface="Old Standard TT"/>
                <a:ea typeface="Old Standard TT"/>
                <a:cs typeface="Old Standard TT"/>
                <a:sym typeface="Old Standard TT"/>
              </a:defRPr>
            </a:lvl1pPr>
            <a:lvl2pPr lvl="1" algn="r">
              <a:buNone/>
              <a:defRPr sz="1000">
                <a:solidFill>
                  <a:schemeClr val="dk1"/>
                </a:solidFill>
                <a:latin typeface="Old Standard TT"/>
                <a:ea typeface="Old Standard TT"/>
                <a:cs typeface="Old Standard TT"/>
                <a:sym typeface="Old Standard TT"/>
              </a:defRPr>
            </a:lvl2pPr>
            <a:lvl3pPr lvl="2" algn="r">
              <a:buNone/>
              <a:defRPr sz="1000">
                <a:solidFill>
                  <a:schemeClr val="dk1"/>
                </a:solidFill>
                <a:latin typeface="Old Standard TT"/>
                <a:ea typeface="Old Standard TT"/>
                <a:cs typeface="Old Standard TT"/>
                <a:sym typeface="Old Standard TT"/>
              </a:defRPr>
            </a:lvl3pPr>
            <a:lvl4pPr lvl="3" algn="r">
              <a:buNone/>
              <a:defRPr sz="1000">
                <a:solidFill>
                  <a:schemeClr val="dk1"/>
                </a:solidFill>
                <a:latin typeface="Old Standard TT"/>
                <a:ea typeface="Old Standard TT"/>
                <a:cs typeface="Old Standard TT"/>
                <a:sym typeface="Old Standard TT"/>
              </a:defRPr>
            </a:lvl4pPr>
            <a:lvl5pPr lvl="4" algn="r">
              <a:buNone/>
              <a:defRPr sz="1000">
                <a:solidFill>
                  <a:schemeClr val="dk1"/>
                </a:solidFill>
                <a:latin typeface="Old Standard TT"/>
                <a:ea typeface="Old Standard TT"/>
                <a:cs typeface="Old Standard TT"/>
                <a:sym typeface="Old Standard TT"/>
              </a:defRPr>
            </a:lvl5pPr>
            <a:lvl6pPr lvl="5" algn="r">
              <a:buNone/>
              <a:defRPr sz="1000">
                <a:solidFill>
                  <a:schemeClr val="dk1"/>
                </a:solidFill>
                <a:latin typeface="Old Standard TT"/>
                <a:ea typeface="Old Standard TT"/>
                <a:cs typeface="Old Standard TT"/>
                <a:sym typeface="Old Standard TT"/>
              </a:defRPr>
            </a:lvl6pPr>
            <a:lvl7pPr lvl="6" algn="r">
              <a:buNone/>
              <a:defRPr sz="1000">
                <a:solidFill>
                  <a:schemeClr val="dk1"/>
                </a:solidFill>
                <a:latin typeface="Old Standard TT"/>
                <a:ea typeface="Old Standard TT"/>
                <a:cs typeface="Old Standard TT"/>
                <a:sym typeface="Old Standard TT"/>
              </a:defRPr>
            </a:lvl7pPr>
            <a:lvl8pPr lvl="7" algn="r">
              <a:buNone/>
              <a:defRPr sz="1000">
                <a:solidFill>
                  <a:schemeClr val="dk1"/>
                </a:solidFill>
                <a:latin typeface="Old Standard TT"/>
                <a:ea typeface="Old Standard TT"/>
                <a:cs typeface="Old Standard TT"/>
                <a:sym typeface="Old Standard TT"/>
              </a:defRPr>
            </a:lvl8pPr>
            <a:lvl9pPr lvl="8" algn="r">
              <a:buNone/>
              <a:defRPr sz="1000">
                <a:solidFill>
                  <a:schemeClr val="dk1"/>
                </a:solidFill>
                <a:latin typeface="Old Standard TT"/>
                <a:ea typeface="Old Standard TT"/>
                <a:cs typeface="Old Standard TT"/>
                <a:sym typeface="Old Standard TT"/>
              </a:defRPr>
            </a:lvl9pPr>
          </a:lstStyle>
          <a:p>
            <a:pPr indent="0" lvl="0" marL="0">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comments" Target="../comments/comment2.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6.png"/><Relationship Id="rId4" Type="http://schemas.openxmlformats.org/officeDocument/2006/relationships/image" Target="../media/image5.jpg"/><Relationship Id="rId5" Type="http://schemas.openxmlformats.org/officeDocument/2006/relationships/image" Target="../media/image1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comments" Target="../comments/comment3.xml"/><Relationship Id="rId4" Type="http://schemas.openxmlformats.org/officeDocument/2006/relationships/image" Target="../media/image13.png"/><Relationship Id="rId5" Type="http://schemas.openxmlformats.org/officeDocument/2006/relationships/image" Target="../media/image1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16.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comments" Target="../comments/commen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s://mars.nasa.gov/programmissions/missions/present/2003/" TargetMode="External"/><Relationship Id="rId4" Type="http://schemas.openxmlformats.org/officeDocument/2006/relationships/hyperlink" Target="https://en.wikipedia.org/wiki/Mars_Pathfinder" TargetMode="External"/><Relationship Id="rId5" Type="http://schemas.openxmlformats.org/officeDocument/2006/relationships/hyperlink" Target="https://www.jpl.nasa.gov" TargetMode="External"/><Relationship Id="rId6" Type="http://schemas.openxmlformats.org/officeDocument/2006/relationships/hyperlink" Target="https://mars.nasa.gov/mars2020/mission/rover/"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2.png"/><Relationship Id="rId4" Type="http://schemas.openxmlformats.org/officeDocument/2006/relationships/image" Target="../media/image6.png"/><Relationship Id="rId5" Type="http://schemas.openxmlformats.org/officeDocument/2006/relationships/image" Target="../media/image22.png"/><Relationship Id="rId6"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jpg"/><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1.png"/><Relationship Id="rId5"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9.xml"/><Relationship Id="rId3" Type="http://schemas.openxmlformats.org/officeDocument/2006/relationships/comments" Target="../comments/comment1.xml"/><Relationship Id="rId4" Type="http://schemas.openxmlformats.org/officeDocument/2006/relationships/image" Target="../media/image23.png"/><Relationship Id="rId5" Type="http://schemas.openxmlformats.org/officeDocument/2006/relationships/image" Target="../media/image7.jpg"/><Relationship Id="rId6" Type="http://schemas.openxmlformats.org/officeDocument/2006/relationships/image" Target="../media/image11.jpg"/><Relationship Id="rId7"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 name="Shape 58"/>
        <p:cNvGrpSpPr/>
        <p:nvPr/>
      </p:nvGrpSpPr>
      <p:grpSpPr>
        <a:xfrm>
          <a:off x="0" y="0"/>
          <a:ext cx="0" cy="0"/>
          <a:chOff x="0" y="0"/>
          <a:chExt cx="0" cy="0"/>
        </a:xfrm>
      </p:grpSpPr>
      <p:sp>
        <p:nvSpPr>
          <p:cNvPr id="59" name="Shape 59"/>
          <p:cNvSpPr txBox="1"/>
          <p:nvPr>
            <p:ph type="ctrTitle"/>
          </p:nvPr>
        </p:nvSpPr>
        <p:spPr>
          <a:xfrm>
            <a:off x="512700" y="1893300"/>
            <a:ext cx="8118600" cy="1522800"/>
          </a:xfrm>
          <a:prstGeom prst="rect">
            <a:avLst/>
          </a:prstGeom>
        </p:spPr>
        <p:txBody>
          <a:bodyPr anchorCtr="0" anchor="b" bIns="91425" lIns="91425" spcFirstLastPara="1" rIns="91425" wrap="square" tIns="91425">
            <a:noAutofit/>
          </a:bodyPr>
          <a:lstStyle/>
          <a:p>
            <a:pPr indent="0" lvl="0" marL="0">
              <a:spcBef>
                <a:spcPts val="0"/>
              </a:spcBef>
              <a:spcAft>
                <a:spcPts val="0"/>
              </a:spcAft>
              <a:buNone/>
            </a:pPr>
            <a:r>
              <a:rPr lang="en"/>
              <a:t>Design Review II</a:t>
            </a:r>
            <a:endParaRPr/>
          </a:p>
        </p:txBody>
      </p:sp>
      <p:sp>
        <p:nvSpPr>
          <p:cNvPr id="60" name="Shape 60"/>
          <p:cNvSpPr txBox="1"/>
          <p:nvPr>
            <p:ph idx="1" type="subTitle"/>
          </p:nvPr>
        </p:nvSpPr>
        <p:spPr>
          <a:xfrm>
            <a:off x="512700" y="3840639"/>
            <a:ext cx="8118600" cy="7875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t>Team Hindsight</a:t>
            </a:r>
            <a:endParaRPr/>
          </a:p>
        </p:txBody>
      </p:sp>
      <p:pic>
        <p:nvPicPr>
          <p:cNvPr id="61" name="Shape 61"/>
          <p:cNvPicPr preferRelativeResize="0"/>
          <p:nvPr/>
        </p:nvPicPr>
        <p:blipFill>
          <a:blip r:embed="rId3">
            <a:alphaModFix/>
          </a:blip>
          <a:stretch>
            <a:fillRect/>
          </a:stretch>
        </p:blipFill>
        <p:spPr>
          <a:xfrm>
            <a:off x="6313625" y="1792900"/>
            <a:ext cx="1888925" cy="1888925"/>
          </a:xfrm>
          <a:prstGeom prst="rect">
            <a:avLst/>
          </a:prstGeom>
          <a:noFill/>
          <a:ln>
            <a:noFill/>
          </a:ln>
        </p:spPr>
      </p:pic>
      <p:sp>
        <p:nvSpPr>
          <p:cNvPr id="62" name="Shape 6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en"/>
              <a:t>‹#›</a:t>
            </a:f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53" name="Shape 153"/>
        <p:cNvGrpSpPr/>
        <p:nvPr/>
      </p:nvGrpSpPr>
      <p:grpSpPr>
        <a:xfrm>
          <a:off x="0" y="0"/>
          <a:ext cx="0" cy="0"/>
          <a:chOff x="0" y="0"/>
          <a:chExt cx="0" cy="0"/>
        </a:xfrm>
      </p:grpSpPr>
      <p:pic>
        <p:nvPicPr>
          <p:cNvPr id="154" name="Shape 154"/>
          <p:cNvPicPr preferRelativeResize="0"/>
          <p:nvPr/>
        </p:nvPicPr>
        <p:blipFill>
          <a:blip r:embed="rId4">
            <a:alphaModFix/>
          </a:blip>
          <a:stretch>
            <a:fillRect/>
          </a:stretch>
        </p:blipFill>
        <p:spPr>
          <a:xfrm>
            <a:off x="3630757" y="1148250"/>
            <a:ext cx="5065468" cy="3514975"/>
          </a:xfrm>
          <a:prstGeom prst="rect">
            <a:avLst/>
          </a:prstGeom>
          <a:noFill/>
          <a:ln>
            <a:noFill/>
          </a:ln>
          <a:effectLst>
            <a:outerShdw blurRad="57150" rotWithShape="0" algn="bl" dir="5400000" dist="19050">
              <a:srgbClr val="000000">
                <a:alpha val="50000"/>
              </a:srgbClr>
            </a:outerShdw>
          </a:effectLst>
        </p:spPr>
      </p:pic>
      <p:sp>
        <p:nvSpPr>
          <p:cNvPr id="155" name="Shape 155"/>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chemeClr val="lt1"/>
                </a:solidFill>
              </a:rPr>
              <a:t>Architecture</a:t>
            </a:r>
            <a:r>
              <a:rPr lang="en">
                <a:solidFill>
                  <a:schemeClr val="lt1"/>
                </a:solidFill>
              </a:rPr>
              <a:t> Overview</a:t>
            </a:r>
            <a:endParaRPr>
              <a:solidFill>
                <a:schemeClr val="lt1"/>
              </a:solidFill>
            </a:endParaRPr>
          </a:p>
        </p:txBody>
      </p:sp>
      <p:sp>
        <p:nvSpPr>
          <p:cNvPr id="156" name="Shape 156"/>
          <p:cNvSpPr txBox="1"/>
          <p:nvPr>
            <p:ph idx="1" type="body"/>
          </p:nvPr>
        </p:nvSpPr>
        <p:spPr>
          <a:xfrm>
            <a:off x="311700" y="1330450"/>
            <a:ext cx="3440100" cy="3150600"/>
          </a:xfrm>
          <a:prstGeom prst="rect">
            <a:avLst/>
          </a:prstGeom>
        </p:spPr>
        <p:txBody>
          <a:bodyPr anchorCtr="0" anchor="t" bIns="91425" lIns="91425" spcFirstLastPara="1" rIns="91425" wrap="square" tIns="91425">
            <a:noAutofit/>
          </a:bodyPr>
          <a:lstStyle/>
          <a:p>
            <a:pPr indent="-342900" lvl="0" marL="457200" rtl="0">
              <a:spcBef>
                <a:spcPts val="0"/>
              </a:spcBef>
              <a:spcAft>
                <a:spcPts val="0"/>
              </a:spcAft>
              <a:buClr>
                <a:schemeClr val="lt1"/>
              </a:buClr>
              <a:buSzPts val="1800"/>
              <a:buFont typeface="Arial"/>
              <a:buChar char="●"/>
            </a:pPr>
            <a:r>
              <a:rPr lang="en">
                <a:solidFill>
                  <a:schemeClr val="lt1"/>
                </a:solidFill>
                <a:latin typeface="Arial"/>
                <a:ea typeface="Arial"/>
                <a:cs typeface="Arial"/>
                <a:sym typeface="Arial"/>
              </a:rPr>
              <a:t>Model View Controller (MVC)</a:t>
            </a:r>
            <a:endParaRPr>
              <a:solidFill>
                <a:schemeClr val="lt1"/>
              </a:solidFill>
              <a:latin typeface="Arial"/>
              <a:ea typeface="Arial"/>
              <a:cs typeface="Arial"/>
              <a:sym typeface="Arial"/>
            </a:endParaRPr>
          </a:p>
          <a:p>
            <a:pPr indent="-317500" lvl="1" marL="914400" rtl="0">
              <a:spcBef>
                <a:spcPts val="0"/>
              </a:spcBef>
              <a:spcAft>
                <a:spcPts val="0"/>
              </a:spcAft>
              <a:buClr>
                <a:schemeClr val="lt1"/>
              </a:buClr>
              <a:buSzPts val="1400"/>
              <a:buFont typeface="Arial"/>
              <a:buChar char="○"/>
            </a:pPr>
            <a:r>
              <a:rPr lang="en">
                <a:solidFill>
                  <a:schemeClr val="lt1"/>
                </a:solidFill>
                <a:latin typeface="Arial"/>
                <a:ea typeface="Arial"/>
                <a:cs typeface="Arial"/>
                <a:sym typeface="Arial"/>
              </a:rPr>
              <a:t>Graphical User Interface integration</a:t>
            </a:r>
            <a:endParaRPr>
              <a:solidFill>
                <a:schemeClr val="lt1"/>
              </a:solidFill>
              <a:latin typeface="Arial"/>
              <a:ea typeface="Arial"/>
              <a:cs typeface="Arial"/>
              <a:sym typeface="Arial"/>
            </a:endParaRPr>
          </a:p>
          <a:p>
            <a:pPr indent="-317500" lvl="1" marL="914400" rtl="0">
              <a:spcBef>
                <a:spcPts val="0"/>
              </a:spcBef>
              <a:spcAft>
                <a:spcPts val="0"/>
              </a:spcAft>
              <a:buClr>
                <a:schemeClr val="lt1"/>
              </a:buClr>
              <a:buSzPts val="1400"/>
              <a:buFont typeface="Arial"/>
              <a:buChar char="○"/>
            </a:pPr>
            <a:r>
              <a:rPr lang="en">
                <a:solidFill>
                  <a:schemeClr val="lt1"/>
                </a:solidFill>
                <a:latin typeface="Arial"/>
                <a:ea typeface="Arial"/>
                <a:cs typeface="Arial"/>
                <a:sym typeface="Arial"/>
              </a:rPr>
              <a:t>Logic Separation</a:t>
            </a:r>
            <a:endParaRPr>
              <a:solidFill>
                <a:schemeClr val="lt1"/>
              </a:solidFill>
              <a:latin typeface="Arial"/>
              <a:ea typeface="Arial"/>
              <a:cs typeface="Arial"/>
              <a:sym typeface="Arial"/>
            </a:endParaRPr>
          </a:p>
          <a:p>
            <a:pPr indent="-317500" lvl="1" marL="914400" rtl="0">
              <a:spcBef>
                <a:spcPts val="0"/>
              </a:spcBef>
              <a:spcAft>
                <a:spcPts val="0"/>
              </a:spcAft>
              <a:buClr>
                <a:schemeClr val="lt1"/>
              </a:buClr>
              <a:buSzPts val="1400"/>
              <a:buFont typeface="Arial"/>
              <a:buChar char="○"/>
            </a:pPr>
            <a:r>
              <a:rPr lang="en">
                <a:solidFill>
                  <a:schemeClr val="lt1"/>
                </a:solidFill>
                <a:latin typeface="Arial"/>
                <a:ea typeface="Arial"/>
                <a:cs typeface="Arial"/>
                <a:sym typeface="Arial"/>
              </a:rPr>
              <a:t>Parallel Development</a:t>
            </a:r>
            <a:endParaRPr>
              <a:solidFill>
                <a:schemeClr val="lt1"/>
              </a:solidFill>
              <a:latin typeface="Arial"/>
              <a:ea typeface="Arial"/>
              <a:cs typeface="Arial"/>
              <a:sym typeface="Arial"/>
            </a:endParaRPr>
          </a:p>
        </p:txBody>
      </p:sp>
      <p:sp>
        <p:nvSpPr>
          <p:cNvPr id="157" name="Shape 15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en">
                <a:solidFill>
                  <a:schemeClr val="lt1"/>
                </a:solidFill>
              </a:rPr>
              <a:t>‹#›</a:t>
            </a:fld>
            <a:endParaRPr>
              <a:solidFill>
                <a:schemeClr val="lt1"/>
              </a:solidFill>
            </a:endParaRPr>
          </a:p>
        </p:txBody>
      </p:sp>
      <p:sp>
        <p:nvSpPr>
          <p:cNvPr id="158" name="Shape 158"/>
          <p:cNvSpPr txBox="1"/>
          <p:nvPr/>
        </p:nvSpPr>
        <p:spPr>
          <a:xfrm>
            <a:off x="3630750" y="4663225"/>
            <a:ext cx="5065500" cy="30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100">
                <a:solidFill>
                  <a:schemeClr val="lt1"/>
                </a:solidFill>
              </a:rPr>
              <a:t>Figure 7.0. High level architecture of the processing pipeline</a:t>
            </a:r>
            <a:endParaRPr i="1" sz="1100">
              <a:solidFill>
                <a:schemeClr val="lt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62" name="Shape 162"/>
        <p:cNvGrpSpPr/>
        <p:nvPr/>
      </p:nvGrpSpPr>
      <p:grpSpPr>
        <a:xfrm>
          <a:off x="0" y="0"/>
          <a:ext cx="0" cy="0"/>
          <a:chOff x="0" y="0"/>
          <a:chExt cx="0" cy="0"/>
        </a:xfrm>
      </p:grpSpPr>
      <p:sp>
        <p:nvSpPr>
          <p:cNvPr id="163" name="Shape 163"/>
          <p:cNvSpPr txBox="1"/>
          <p:nvPr>
            <p:ph type="title"/>
          </p:nvPr>
        </p:nvSpPr>
        <p:spPr>
          <a:xfrm>
            <a:off x="311700" y="176625"/>
            <a:ext cx="8520600" cy="613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solidFill>
                  <a:schemeClr val="lt1"/>
                </a:solidFill>
              </a:rPr>
              <a:t>Implementation Overview</a:t>
            </a:r>
            <a:endParaRPr>
              <a:solidFill>
                <a:schemeClr val="lt1"/>
              </a:solidFill>
            </a:endParaRPr>
          </a:p>
        </p:txBody>
      </p:sp>
      <p:sp>
        <p:nvSpPr>
          <p:cNvPr id="164" name="Shape 16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en">
                <a:solidFill>
                  <a:schemeClr val="lt1"/>
                </a:solidFill>
              </a:rPr>
              <a:t>‹#›</a:t>
            </a:fld>
            <a:endParaRPr>
              <a:solidFill>
                <a:schemeClr val="lt1"/>
              </a:solidFill>
            </a:endParaRPr>
          </a:p>
        </p:txBody>
      </p:sp>
      <p:sp>
        <p:nvSpPr>
          <p:cNvPr id="165" name="Shape 165"/>
          <p:cNvSpPr txBox="1"/>
          <p:nvPr/>
        </p:nvSpPr>
        <p:spPr>
          <a:xfrm>
            <a:off x="527400" y="789825"/>
            <a:ext cx="3535200" cy="19443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800">
                <a:solidFill>
                  <a:schemeClr val="lt1"/>
                </a:solidFill>
              </a:rPr>
              <a:t>Model:</a:t>
            </a:r>
            <a:endParaRPr sz="1800">
              <a:solidFill>
                <a:schemeClr val="lt1"/>
              </a:solidFill>
            </a:endParaRPr>
          </a:p>
          <a:p>
            <a:pPr indent="-317500" lvl="0" marL="457200" rtl="0">
              <a:spcBef>
                <a:spcPts val="0"/>
              </a:spcBef>
              <a:spcAft>
                <a:spcPts val="0"/>
              </a:spcAft>
              <a:buClr>
                <a:schemeClr val="lt1"/>
              </a:buClr>
              <a:buSzPts val="1400"/>
              <a:buChar char="●"/>
            </a:pPr>
            <a:r>
              <a:rPr lang="en">
                <a:solidFill>
                  <a:schemeClr val="lt1"/>
                </a:solidFill>
              </a:rPr>
              <a:t>Image</a:t>
            </a:r>
            <a:endParaRPr>
              <a:solidFill>
                <a:schemeClr val="lt1"/>
              </a:solidFill>
            </a:endParaRPr>
          </a:p>
          <a:p>
            <a:pPr indent="-317500" lvl="0" marL="457200" rtl="0">
              <a:spcBef>
                <a:spcPts val="0"/>
              </a:spcBef>
              <a:spcAft>
                <a:spcPts val="0"/>
              </a:spcAft>
              <a:buClr>
                <a:schemeClr val="lt1"/>
              </a:buClr>
              <a:buSzPts val="1400"/>
              <a:buChar char="●"/>
            </a:pPr>
            <a:r>
              <a:rPr lang="en">
                <a:solidFill>
                  <a:schemeClr val="lt1"/>
                </a:solidFill>
              </a:rPr>
              <a:t>Communicates with Controller through return values</a:t>
            </a:r>
            <a:endParaRPr>
              <a:solidFill>
                <a:schemeClr val="lt1"/>
              </a:solidFill>
            </a:endParaRPr>
          </a:p>
          <a:p>
            <a:pPr indent="-317500" lvl="0" marL="457200" rtl="0">
              <a:spcBef>
                <a:spcPts val="0"/>
              </a:spcBef>
              <a:spcAft>
                <a:spcPts val="0"/>
              </a:spcAft>
              <a:buClr>
                <a:schemeClr val="lt1"/>
              </a:buClr>
              <a:buSzPts val="1400"/>
              <a:buChar char="●"/>
            </a:pPr>
            <a:r>
              <a:rPr lang="en">
                <a:solidFill>
                  <a:schemeClr val="lt1"/>
                </a:solidFill>
              </a:rPr>
              <a:t>Uses third party libraries</a:t>
            </a:r>
            <a:endParaRPr>
              <a:solidFill>
                <a:schemeClr val="lt1"/>
              </a:solidFill>
            </a:endParaRPr>
          </a:p>
          <a:p>
            <a:pPr indent="-317500" lvl="1" marL="914400" rtl="0">
              <a:spcBef>
                <a:spcPts val="0"/>
              </a:spcBef>
              <a:spcAft>
                <a:spcPts val="0"/>
              </a:spcAft>
              <a:buClr>
                <a:schemeClr val="lt1"/>
              </a:buClr>
              <a:buSzPts val="1400"/>
              <a:buChar char="○"/>
            </a:pPr>
            <a:r>
              <a:rPr lang="en">
                <a:solidFill>
                  <a:schemeClr val="lt1"/>
                </a:solidFill>
              </a:rPr>
              <a:t>Numpy</a:t>
            </a:r>
            <a:endParaRPr>
              <a:solidFill>
                <a:schemeClr val="lt1"/>
              </a:solidFill>
            </a:endParaRPr>
          </a:p>
          <a:p>
            <a:pPr indent="-317500" lvl="1" marL="914400" rtl="0">
              <a:spcBef>
                <a:spcPts val="0"/>
              </a:spcBef>
              <a:spcAft>
                <a:spcPts val="0"/>
              </a:spcAft>
              <a:buClr>
                <a:schemeClr val="lt1"/>
              </a:buClr>
              <a:buSzPts val="1400"/>
              <a:buChar char="○"/>
            </a:pPr>
            <a:r>
              <a:rPr lang="en">
                <a:solidFill>
                  <a:schemeClr val="lt1"/>
                </a:solidFill>
              </a:rPr>
              <a:t>OpenCV</a:t>
            </a:r>
            <a:endParaRPr>
              <a:solidFill>
                <a:schemeClr val="lt1"/>
              </a:solidFill>
            </a:endParaRPr>
          </a:p>
        </p:txBody>
      </p:sp>
      <p:sp>
        <p:nvSpPr>
          <p:cNvPr id="166" name="Shape 166"/>
          <p:cNvSpPr txBox="1"/>
          <p:nvPr/>
        </p:nvSpPr>
        <p:spPr>
          <a:xfrm>
            <a:off x="3736675" y="4360525"/>
            <a:ext cx="1688400" cy="30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100">
                <a:solidFill>
                  <a:schemeClr val="lt1"/>
                </a:solidFill>
              </a:rPr>
              <a:t>Figure 8.1. After image data</a:t>
            </a:r>
            <a:endParaRPr i="1" sz="1100">
              <a:solidFill>
                <a:schemeClr val="lt1"/>
              </a:solidFill>
            </a:endParaRPr>
          </a:p>
        </p:txBody>
      </p:sp>
      <p:pic>
        <p:nvPicPr>
          <p:cNvPr id="167" name="Shape 167"/>
          <p:cNvPicPr preferRelativeResize="0"/>
          <p:nvPr/>
        </p:nvPicPr>
        <p:blipFill rotWithShape="1">
          <a:blip r:embed="rId3">
            <a:alphaModFix/>
          </a:blip>
          <a:srcRect b="10458" l="16214" r="4727" t="5060"/>
          <a:stretch/>
        </p:blipFill>
        <p:spPr>
          <a:xfrm>
            <a:off x="6048101" y="2734050"/>
            <a:ext cx="1960749" cy="1626474"/>
          </a:xfrm>
          <a:prstGeom prst="rect">
            <a:avLst/>
          </a:prstGeom>
          <a:noFill/>
          <a:ln>
            <a:noFill/>
          </a:ln>
        </p:spPr>
      </p:pic>
      <p:pic>
        <p:nvPicPr>
          <p:cNvPr id="168" name="Shape 168"/>
          <p:cNvPicPr preferRelativeResize="0"/>
          <p:nvPr/>
        </p:nvPicPr>
        <p:blipFill rotWithShape="1">
          <a:blip r:embed="rId4">
            <a:alphaModFix/>
          </a:blip>
          <a:srcRect b="20671" l="22107" r="36722" t="34411"/>
          <a:stretch/>
        </p:blipFill>
        <p:spPr>
          <a:xfrm>
            <a:off x="1208824" y="2734049"/>
            <a:ext cx="1781850" cy="1626476"/>
          </a:xfrm>
          <a:prstGeom prst="rect">
            <a:avLst/>
          </a:prstGeom>
          <a:noFill/>
          <a:ln>
            <a:noFill/>
          </a:ln>
        </p:spPr>
      </p:pic>
      <p:pic>
        <p:nvPicPr>
          <p:cNvPr id="169" name="Shape 169"/>
          <p:cNvPicPr preferRelativeResize="0"/>
          <p:nvPr/>
        </p:nvPicPr>
        <p:blipFill rotWithShape="1">
          <a:blip r:embed="rId5">
            <a:alphaModFix/>
          </a:blip>
          <a:srcRect b="25967" l="30102" r="34755" t="23255"/>
          <a:stretch/>
        </p:blipFill>
        <p:spPr>
          <a:xfrm>
            <a:off x="3736675" y="2734051"/>
            <a:ext cx="1688545" cy="1626471"/>
          </a:xfrm>
          <a:prstGeom prst="rect">
            <a:avLst/>
          </a:prstGeom>
          <a:noFill/>
          <a:ln>
            <a:noFill/>
          </a:ln>
        </p:spPr>
      </p:pic>
      <p:sp>
        <p:nvSpPr>
          <p:cNvPr id="170" name="Shape 170"/>
          <p:cNvSpPr txBox="1"/>
          <p:nvPr/>
        </p:nvSpPr>
        <p:spPr>
          <a:xfrm>
            <a:off x="1208750" y="4360525"/>
            <a:ext cx="1781700" cy="30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100">
                <a:solidFill>
                  <a:schemeClr val="lt1"/>
                </a:solidFill>
              </a:rPr>
              <a:t>Figure 8.0. Before image data</a:t>
            </a:r>
            <a:endParaRPr i="1" sz="1100">
              <a:solidFill>
                <a:schemeClr val="lt1"/>
              </a:solidFill>
            </a:endParaRPr>
          </a:p>
        </p:txBody>
      </p:sp>
      <p:sp>
        <p:nvSpPr>
          <p:cNvPr id="171" name="Shape 171"/>
          <p:cNvSpPr txBox="1"/>
          <p:nvPr/>
        </p:nvSpPr>
        <p:spPr>
          <a:xfrm>
            <a:off x="6048100" y="4360525"/>
            <a:ext cx="1960800" cy="30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100">
                <a:solidFill>
                  <a:schemeClr val="lt1"/>
                </a:solidFill>
              </a:rPr>
              <a:t>Figure 8.2. Analyzed image data</a:t>
            </a:r>
            <a:endParaRPr i="1" sz="1100">
              <a:solidFill>
                <a:schemeClr val="lt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75" name="Shape 175"/>
        <p:cNvGrpSpPr/>
        <p:nvPr/>
      </p:nvGrpSpPr>
      <p:grpSpPr>
        <a:xfrm>
          <a:off x="0" y="0"/>
          <a:ext cx="0" cy="0"/>
          <a:chOff x="0" y="0"/>
          <a:chExt cx="0" cy="0"/>
        </a:xfrm>
      </p:grpSpPr>
      <p:sp>
        <p:nvSpPr>
          <p:cNvPr id="176" name="Shape 176"/>
          <p:cNvSpPr txBox="1"/>
          <p:nvPr>
            <p:ph type="title"/>
          </p:nvPr>
        </p:nvSpPr>
        <p:spPr>
          <a:xfrm>
            <a:off x="311700" y="368825"/>
            <a:ext cx="8520600" cy="613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chemeClr val="lt1"/>
                </a:solidFill>
              </a:rPr>
              <a:t>Implementation</a:t>
            </a:r>
            <a:r>
              <a:rPr lang="en">
                <a:solidFill>
                  <a:schemeClr val="lt1"/>
                </a:solidFill>
              </a:rPr>
              <a:t> Overview</a:t>
            </a:r>
            <a:endParaRPr>
              <a:solidFill>
                <a:schemeClr val="lt1"/>
              </a:solidFill>
            </a:endParaRPr>
          </a:p>
        </p:txBody>
      </p:sp>
      <p:sp>
        <p:nvSpPr>
          <p:cNvPr id="177" name="Shape 17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en">
                <a:solidFill>
                  <a:schemeClr val="lt1"/>
                </a:solidFill>
              </a:rPr>
              <a:t>‹#›</a:t>
            </a:fld>
            <a:endParaRPr>
              <a:solidFill>
                <a:schemeClr val="lt1"/>
              </a:solidFill>
            </a:endParaRPr>
          </a:p>
        </p:txBody>
      </p:sp>
      <p:sp>
        <p:nvSpPr>
          <p:cNvPr id="178" name="Shape 178"/>
          <p:cNvSpPr txBox="1"/>
          <p:nvPr/>
        </p:nvSpPr>
        <p:spPr>
          <a:xfrm>
            <a:off x="459550" y="982025"/>
            <a:ext cx="3535200" cy="26679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1800">
                <a:solidFill>
                  <a:schemeClr val="lt1"/>
                </a:solidFill>
              </a:rPr>
              <a:t>View:</a:t>
            </a:r>
            <a:endParaRPr sz="1800">
              <a:solidFill>
                <a:schemeClr val="lt1"/>
              </a:solidFill>
            </a:endParaRPr>
          </a:p>
          <a:p>
            <a:pPr indent="-317500" lvl="0" marL="457200">
              <a:spcBef>
                <a:spcPts val="0"/>
              </a:spcBef>
              <a:spcAft>
                <a:spcPts val="0"/>
              </a:spcAft>
              <a:buClr>
                <a:schemeClr val="lt1"/>
              </a:buClr>
              <a:buSzPts val="1400"/>
              <a:buChar char="●"/>
            </a:pPr>
            <a:r>
              <a:rPr lang="en">
                <a:solidFill>
                  <a:schemeClr val="lt1"/>
                </a:solidFill>
              </a:rPr>
              <a:t>Window Class</a:t>
            </a:r>
            <a:endParaRPr>
              <a:solidFill>
                <a:schemeClr val="lt1"/>
              </a:solidFill>
            </a:endParaRPr>
          </a:p>
          <a:p>
            <a:pPr indent="-317500" lvl="0" marL="457200">
              <a:spcBef>
                <a:spcPts val="0"/>
              </a:spcBef>
              <a:spcAft>
                <a:spcPts val="0"/>
              </a:spcAft>
              <a:buClr>
                <a:schemeClr val="lt1"/>
              </a:buClr>
              <a:buSzPts val="1400"/>
              <a:buChar char="●"/>
            </a:pPr>
            <a:r>
              <a:rPr lang="en">
                <a:solidFill>
                  <a:schemeClr val="lt1"/>
                </a:solidFill>
              </a:rPr>
              <a:t>Analysis Window Class </a:t>
            </a:r>
            <a:endParaRPr>
              <a:solidFill>
                <a:schemeClr val="lt1"/>
              </a:solidFill>
            </a:endParaRPr>
          </a:p>
          <a:p>
            <a:pPr indent="-317500" lvl="0" marL="457200" rtl="0">
              <a:spcBef>
                <a:spcPts val="0"/>
              </a:spcBef>
              <a:spcAft>
                <a:spcPts val="0"/>
              </a:spcAft>
              <a:buClr>
                <a:schemeClr val="lt1"/>
              </a:buClr>
              <a:buSzPts val="1400"/>
              <a:buChar char="●"/>
            </a:pPr>
            <a:r>
              <a:rPr lang="en">
                <a:solidFill>
                  <a:schemeClr val="lt1"/>
                </a:solidFill>
              </a:rPr>
              <a:t>Communicates with Controller using Config Class</a:t>
            </a:r>
            <a:endParaRPr>
              <a:solidFill>
                <a:schemeClr val="lt1"/>
              </a:solidFill>
            </a:endParaRPr>
          </a:p>
          <a:p>
            <a:pPr indent="-317500" lvl="0" marL="457200" rtl="0">
              <a:spcBef>
                <a:spcPts val="0"/>
              </a:spcBef>
              <a:spcAft>
                <a:spcPts val="0"/>
              </a:spcAft>
              <a:buClr>
                <a:schemeClr val="lt1"/>
              </a:buClr>
              <a:buSzPts val="1400"/>
              <a:buChar char="●"/>
            </a:pPr>
            <a:r>
              <a:rPr lang="en">
                <a:solidFill>
                  <a:schemeClr val="lt1"/>
                </a:solidFill>
              </a:rPr>
              <a:t>Uses tkinter</a:t>
            </a:r>
            <a:endParaRPr>
              <a:solidFill>
                <a:schemeClr val="lt1"/>
              </a:solidFill>
            </a:endParaRPr>
          </a:p>
        </p:txBody>
      </p:sp>
      <p:sp>
        <p:nvSpPr>
          <p:cNvPr id="179" name="Shape 179"/>
          <p:cNvSpPr txBox="1"/>
          <p:nvPr/>
        </p:nvSpPr>
        <p:spPr>
          <a:xfrm>
            <a:off x="3911075" y="4483025"/>
            <a:ext cx="5065500" cy="30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100">
                <a:solidFill>
                  <a:schemeClr val="lt1"/>
                </a:solidFill>
              </a:rPr>
              <a:t>Figure 9.1. Analysis Window</a:t>
            </a:r>
            <a:endParaRPr i="1" sz="1100">
              <a:solidFill>
                <a:schemeClr val="lt1"/>
              </a:solidFill>
            </a:endParaRPr>
          </a:p>
        </p:txBody>
      </p:sp>
      <p:pic>
        <p:nvPicPr>
          <p:cNvPr id="180" name="Shape 180"/>
          <p:cNvPicPr preferRelativeResize="0"/>
          <p:nvPr/>
        </p:nvPicPr>
        <p:blipFill>
          <a:blip r:embed="rId4">
            <a:alphaModFix/>
          </a:blip>
          <a:stretch>
            <a:fillRect/>
          </a:stretch>
        </p:blipFill>
        <p:spPr>
          <a:xfrm>
            <a:off x="4003925" y="1910550"/>
            <a:ext cx="4879800" cy="2667824"/>
          </a:xfrm>
          <a:prstGeom prst="rect">
            <a:avLst/>
          </a:prstGeom>
          <a:noFill/>
          <a:ln>
            <a:noFill/>
          </a:ln>
        </p:spPr>
      </p:pic>
      <p:pic>
        <p:nvPicPr>
          <p:cNvPr id="181" name="Shape 181"/>
          <p:cNvPicPr preferRelativeResize="0"/>
          <p:nvPr/>
        </p:nvPicPr>
        <p:blipFill>
          <a:blip r:embed="rId5">
            <a:alphaModFix/>
          </a:blip>
          <a:stretch>
            <a:fillRect/>
          </a:stretch>
        </p:blipFill>
        <p:spPr>
          <a:xfrm>
            <a:off x="459550" y="3651950"/>
            <a:ext cx="3157608" cy="623725"/>
          </a:xfrm>
          <a:prstGeom prst="rect">
            <a:avLst/>
          </a:prstGeom>
          <a:noFill/>
          <a:ln>
            <a:noFill/>
          </a:ln>
        </p:spPr>
      </p:pic>
      <p:sp>
        <p:nvSpPr>
          <p:cNvPr id="182" name="Shape 182"/>
          <p:cNvSpPr txBox="1"/>
          <p:nvPr/>
        </p:nvSpPr>
        <p:spPr>
          <a:xfrm>
            <a:off x="-494400" y="4275675"/>
            <a:ext cx="5065500" cy="30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100">
                <a:solidFill>
                  <a:schemeClr val="lt1"/>
                </a:solidFill>
              </a:rPr>
              <a:t>Figure 9.0. Window</a:t>
            </a:r>
            <a:endParaRPr i="1" sz="1100">
              <a:solidFill>
                <a:schemeClr val="lt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86" name="Shape 186"/>
        <p:cNvGrpSpPr/>
        <p:nvPr/>
      </p:nvGrpSpPr>
      <p:grpSpPr>
        <a:xfrm>
          <a:off x="0" y="0"/>
          <a:ext cx="0" cy="0"/>
          <a:chOff x="0" y="0"/>
          <a:chExt cx="0" cy="0"/>
        </a:xfrm>
      </p:grpSpPr>
      <p:sp>
        <p:nvSpPr>
          <p:cNvPr id="187" name="Shape 187"/>
          <p:cNvSpPr txBox="1"/>
          <p:nvPr>
            <p:ph type="title"/>
          </p:nvPr>
        </p:nvSpPr>
        <p:spPr>
          <a:xfrm>
            <a:off x="311700" y="368825"/>
            <a:ext cx="8520600" cy="613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solidFill>
                  <a:schemeClr val="lt1"/>
                </a:solidFill>
              </a:rPr>
              <a:t>Implementation Overview</a:t>
            </a:r>
            <a:endParaRPr>
              <a:solidFill>
                <a:schemeClr val="lt1"/>
              </a:solidFill>
            </a:endParaRPr>
          </a:p>
        </p:txBody>
      </p:sp>
      <p:sp>
        <p:nvSpPr>
          <p:cNvPr id="188" name="Shape 188"/>
          <p:cNvSpPr txBox="1"/>
          <p:nvPr>
            <p:ph idx="1" type="body"/>
          </p:nvPr>
        </p:nvSpPr>
        <p:spPr>
          <a:xfrm>
            <a:off x="103625" y="4708675"/>
            <a:ext cx="6113400" cy="302700"/>
          </a:xfrm>
          <a:prstGeom prst="rect">
            <a:avLst/>
          </a:prstGeom>
        </p:spPr>
        <p:txBody>
          <a:bodyPr anchorCtr="0" anchor="t" bIns="91425" lIns="91425" spcFirstLastPara="1" rIns="91425" wrap="square" tIns="91425">
            <a:noAutofit/>
          </a:bodyPr>
          <a:lstStyle/>
          <a:p>
            <a:pPr indent="0" lvl="0" marL="0" rtl="0">
              <a:spcBef>
                <a:spcPts val="0"/>
              </a:spcBef>
              <a:spcAft>
                <a:spcPts val="1600"/>
              </a:spcAft>
              <a:buNone/>
            </a:pPr>
            <a:r>
              <a:rPr lang="en" sz="1400">
                <a:solidFill>
                  <a:schemeClr val="lt1"/>
                </a:solidFill>
              </a:rPr>
              <a:t>See our Software Design Document for more details on our </a:t>
            </a:r>
            <a:r>
              <a:rPr lang="en" sz="1400">
                <a:solidFill>
                  <a:schemeClr val="lt1"/>
                </a:solidFill>
              </a:rPr>
              <a:t>implementation </a:t>
            </a:r>
            <a:r>
              <a:rPr lang="en" sz="1400">
                <a:solidFill>
                  <a:schemeClr val="lt1"/>
                </a:solidFill>
              </a:rPr>
              <a:t>.</a:t>
            </a:r>
            <a:endParaRPr sz="1400">
              <a:solidFill>
                <a:schemeClr val="lt1"/>
              </a:solidFill>
            </a:endParaRPr>
          </a:p>
        </p:txBody>
      </p:sp>
      <p:sp>
        <p:nvSpPr>
          <p:cNvPr id="189" name="Shape 18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rtl="0">
              <a:spcBef>
                <a:spcPts val="0"/>
              </a:spcBef>
              <a:spcAft>
                <a:spcPts val="0"/>
              </a:spcAft>
              <a:buNone/>
            </a:pPr>
            <a:fld id="{00000000-1234-1234-1234-123412341234}" type="slidenum">
              <a:rPr lang="en">
                <a:solidFill>
                  <a:schemeClr val="lt1"/>
                </a:solidFill>
              </a:rPr>
              <a:t>‹#›</a:t>
            </a:fld>
            <a:endParaRPr>
              <a:solidFill>
                <a:schemeClr val="lt1"/>
              </a:solidFill>
            </a:endParaRPr>
          </a:p>
        </p:txBody>
      </p:sp>
      <p:sp>
        <p:nvSpPr>
          <p:cNvPr id="190" name="Shape 190"/>
          <p:cNvSpPr txBox="1"/>
          <p:nvPr/>
        </p:nvSpPr>
        <p:spPr>
          <a:xfrm>
            <a:off x="424200" y="993250"/>
            <a:ext cx="3535200" cy="25020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1800">
                <a:solidFill>
                  <a:schemeClr val="lt1"/>
                </a:solidFill>
              </a:rPr>
              <a:t>Controller:</a:t>
            </a:r>
            <a:endParaRPr sz="1800">
              <a:solidFill>
                <a:schemeClr val="lt1"/>
              </a:solidFill>
            </a:endParaRPr>
          </a:p>
          <a:p>
            <a:pPr indent="-317500" lvl="0" marL="457200" rtl="0">
              <a:spcBef>
                <a:spcPts val="0"/>
              </a:spcBef>
              <a:spcAft>
                <a:spcPts val="0"/>
              </a:spcAft>
              <a:buClr>
                <a:schemeClr val="lt1"/>
              </a:buClr>
              <a:buSzPts val="1400"/>
              <a:buChar char="●"/>
            </a:pPr>
            <a:r>
              <a:rPr lang="en">
                <a:solidFill>
                  <a:schemeClr val="lt1"/>
                </a:solidFill>
              </a:rPr>
              <a:t>Control Class</a:t>
            </a:r>
            <a:endParaRPr>
              <a:solidFill>
                <a:schemeClr val="lt1"/>
              </a:solidFill>
            </a:endParaRPr>
          </a:p>
          <a:p>
            <a:pPr indent="-317500" lvl="0" marL="457200" rtl="0">
              <a:spcBef>
                <a:spcPts val="0"/>
              </a:spcBef>
              <a:spcAft>
                <a:spcPts val="0"/>
              </a:spcAft>
              <a:buClr>
                <a:schemeClr val="lt1"/>
              </a:buClr>
              <a:buSzPts val="1400"/>
              <a:buChar char="●"/>
            </a:pPr>
            <a:r>
              <a:rPr lang="en">
                <a:solidFill>
                  <a:schemeClr val="lt1"/>
                </a:solidFill>
              </a:rPr>
              <a:t>control_funcs</a:t>
            </a:r>
            <a:endParaRPr>
              <a:solidFill>
                <a:schemeClr val="lt1"/>
              </a:solidFill>
            </a:endParaRPr>
          </a:p>
          <a:p>
            <a:pPr indent="-317500" lvl="0" marL="457200" rtl="0">
              <a:spcBef>
                <a:spcPts val="0"/>
              </a:spcBef>
              <a:spcAft>
                <a:spcPts val="0"/>
              </a:spcAft>
              <a:buClr>
                <a:schemeClr val="lt1"/>
              </a:buClr>
              <a:buSzPts val="1400"/>
              <a:buChar char="●"/>
            </a:pPr>
            <a:r>
              <a:rPr lang="en">
                <a:solidFill>
                  <a:schemeClr val="lt1"/>
                </a:solidFill>
              </a:rPr>
              <a:t>Sends returns from Model to View</a:t>
            </a:r>
            <a:endParaRPr>
              <a:solidFill>
                <a:schemeClr val="lt1"/>
              </a:solidFill>
            </a:endParaRPr>
          </a:p>
          <a:p>
            <a:pPr indent="-317500" lvl="0" marL="457200" rtl="0">
              <a:spcBef>
                <a:spcPts val="0"/>
              </a:spcBef>
              <a:spcAft>
                <a:spcPts val="0"/>
              </a:spcAft>
              <a:buClr>
                <a:schemeClr val="lt1"/>
              </a:buClr>
              <a:buSzPts val="1400"/>
              <a:buChar char="●"/>
            </a:pPr>
            <a:r>
              <a:rPr lang="en">
                <a:solidFill>
                  <a:schemeClr val="lt1"/>
                </a:solidFill>
              </a:rPr>
              <a:t>Applys Config functions to Model</a:t>
            </a:r>
            <a:endParaRPr>
              <a:solidFill>
                <a:schemeClr val="lt1"/>
              </a:solidFill>
            </a:endParaRPr>
          </a:p>
          <a:p>
            <a:pPr indent="-317500" lvl="0" marL="457200" rtl="0">
              <a:spcBef>
                <a:spcPts val="0"/>
              </a:spcBef>
              <a:spcAft>
                <a:spcPts val="0"/>
              </a:spcAft>
              <a:buClr>
                <a:schemeClr val="lt1"/>
              </a:buClr>
              <a:buSzPts val="1400"/>
              <a:buChar char="●"/>
            </a:pPr>
            <a:r>
              <a:rPr lang="en">
                <a:solidFill>
                  <a:schemeClr val="lt1"/>
                </a:solidFill>
              </a:rPr>
              <a:t>Uses Pandas Dataframe</a:t>
            </a:r>
            <a:endParaRPr>
              <a:solidFill>
                <a:schemeClr val="lt1"/>
              </a:solidFill>
            </a:endParaRPr>
          </a:p>
        </p:txBody>
      </p:sp>
      <p:sp>
        <p:nvSpPr>
          <p:cNvPr id="191" name="Shape 191"/>
          <p:cNvSpPr txBox="1"/>
          <p:nvPr/>
        </p:nvSpPr>
        <p:spPr>
          <a:xfrm>
            <a:off x="1885250" y="4057125"/>
            <a:ext cx="5065500" cy="30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100">
                <a:solidFill>
                  <a:schemeClr val="lt1"/>
                </a:solidFill>
              </a:rPr>
              <a:t>Figure 10.0. Controller Pandas Dataframe</a:t>
            </a:r>
            <a:endParaRPr i="1" sz="1100">
              <a:solidFill>
                <a:schemeClr val="lt1"/>
              </a:solidFill>
            </a:endParaRPr>
          </a:p>
        </p:txBody>
      </p:sp>
      <p:pic>
        <p:nvPicPr>
          <p:cNvPr id="192" name="Shape 192"/>
          <p:cNvPicPr preferRelativeResize="0"/>
          <p:nvPr/>
        </p:nvPicPr>
        <p:blipFill>
          <a:blip r:embed="rId3">
            <a:alphaModFix/>
          </a:blip>
          <a:stretch>
            <a:fillRect/>
          </a:stretch>
        </p:blipFill>
        <p:spPr>
          <a:xfrm>
            <a:off x="424200" y="3495138"/>
            <a:ext cx="8477250" cy="561975"/>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96" name="Shape 196"/>
        <p:cNvGrpSpPr/>
        <p:nvPr/>
      </p:nvGrpSpPr>
      <p:grpSpPr>
        <a:xfrm>
          <a:off x="0" y="0"/>
          <a:ext cx="0" cy="0"/>
          <a:chOff x="0" y="0"/>
          <a:chExt cx="0" cy="0"/>
        </a:xfrm>
      </p:grpSpPr>
      <p:sp>
        <p:nvSpPr>
          <p:cNvPr id="197" name="Shape 197"/>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chemeClr val="lt1"/>
                </a:solidFill>
              </a:rPr>
              <a:t>Challenges and Resolutions</a:t>
            </a:r>
            <a:endParaRPr>
              <a:solidFill>
                <a:schemeClr val="lt1"/>
              </a:solidFill>
            </a:endParaRPr>
          </a:p>
        </p:txBody>
      </p:sp>
      <p:sp>
        <p:nvSpPr>
          <p:cNvPr id="198" name="Shape 198"/>
          <p:cNvSpPr txBox="1"/>
          <p:nvPr>
            <p:ph idx="1" type="body"/>
          </p:nvPr>
        </p:nvSpPr>
        <p:spPr>
          <a:xfrm>
            <a:off x="311700" y="1171600"/>
            <a:ext cx="8520600" cy="3397200"/>
          </a:xfrm>
          <a:prstGeom prst="rect">
            <a:avLst/>
          </a:prstGeom>
        </p:spPr>
        <p:txBody>
          <a:bodyPr anchorCtr="0" anchor="t" bIns="91425" lIns="91425" spcFirstLastPara="1" rIns="91425" wrap="square" tIns="91425">
            <a:noAutofit/>
          </a:bodyPr>
          <a:lstStyle/>
          <a:p>
            <a:pPr indent="-342900" lvl="0" marL="457200" rtl="0">
              <a:spcBef>
                <a:spcPts val="0"/>
              </a:spcBef>
              <a:spcAft>
                <a:spcPts val="0"/>
              </a:spcAft>
              <a:buClr>
                <a:schemeClr val="lt1"/>
              </a:buClr>
              <a:buSzPts val="1800"/>
              <a:buFont typeface="Arial"/>
              <a:buChar char="●"/>
            </a:pPr>
            <a:r>
              <a:rPr lang="en">
                <a:solidFill>
                  <a:schemeClr val="lt1"/>
                </a:solidFill>
                <a:latin typeface="Arial"/>
                <a:ea typeface="Arial"/>
                <a:cs typeface="Arial"/>
                <a:sym typeface="Arial"/>
              </a:rPr>
              <a:t>Edge detection</a:t>
            </a:r>
            <a:endParaRPr>
              <a:solidFill>
                <a:schemeClr val="lt1"/>
              </a:solidFill>
              <a:latin typeface="Arial"/>
              <a:ea typeface="Arial"/>
              <a:cs typeface="Arial"/>
              <a:sym typeface="Arial"/>
            </a:endParaRPr>
          </a:p>
          <a:p>
            <a:pPr indent="-317500" lvl="1" marL="914400" rtl="0">
              <a:spcBef>
                <a:spcPts val="0"/>
              </a:spcBef>
              <a:spcAft>
                <a:spcPts val="0"/>
              </a:spcAft>
              <a:buClr>
                <a:schemeClr val="lt1"/>
              </a:buClr>
              <a:buSzPts val="1400"/>
              <a:buFont typeface="Arial"/>
              <a:buChar char="○"/>
            </a:pPr>
            <a:r>
              <a:rPr lang="en">
                <a:solidFill>
                  <a:schemeClr val="lt1"/>
                </a:solidFill>
                <a:latin typeface="Arial"/>
                <a:ea typeface="Arial"/>
                <a:cs typeface="Arial"/>
                <a:sym typeface="Arial"/>
              </a:rPr>
              <a:t>After applying multiple algorithms and methods for detecting the edge, we found they led to a dead end</a:t>
            </a:r>
            <a:endParaRPr>
              <a:solidFill>
                <a:schemeClr val="lt1"/>
              </a:solidFill>
              <a:latin typeface="Arial"/>
              <a:ea typeface="Arial"/>
              <a:cs typeface="Arial"/>
              <a:sym typeface="Arial"/>
            </a:endParaRPr>
          </a:p>
          <a:p>
            <a:pPr indent="-317500" lvl="1" marL="914400" rtl="0">
              <a:spcBef>
                <a:spcPts val="0"/>
              </a:spcBef>
              <a:spcAft>
                <a:spcPts val="0"/>
              </a:spcAft>
              <a:buClr>
                <a:schemeClr val="lt1"/>
              </a:buClr>
              <a:buSzPts val="1400"/>
              <a:buFont typeface="Arial"/>
              <a:buChar char="○"/>
            </a:pPr>
            <a:r>
              <a:rPr lang="en">
                <a:solidFill>
                  <a:schemeClr val="lt1"/>
                </a:solidFill>
                <a:latin typeface="Arial"/>
                <a:ea typeface="Arial"/>
                <a:cs typeface="Arial"/>
                <a:sym typeface="Arial"/>
              </a:rPr>
              <a:t>Resolution: Client suggested we do it ad-hoc (based on camera parameters)</a:t>
            </a:r>
            <a:endParaRPr>
              <a:solidFill>
                <a:schemeClr val="lt1"/>
              </a:solidFill>
              <a:latin typeface="Arial"/>
              <a:ea typeface="Arial"/>
              <a:cs typeface="Arial"/>
              <a:sym typeface="Arial"/>
            </a:endParaRPr>
          </a:p>
          <a:p>
            <a:pPr indent="-317500" lvl="2" marL="1371600" rtl="0">
              <a:spcBef>
                <a:spcPts val="0"/>
              </a:spcBef>
              <a:spcAft>
                <a:spcPts val="0"/>
              </a:spcAft>
              <a:buClr>
                <a:schemeClr val="lt1"/>
              </a:buClr>
              <a:buSzPts val="1400"/>
              <a:buFont typeface="Arial"/>
              <a:buChar char="■"/>
            </a:pPr>
            <a:r>
              <a:rPr lang="en">
                <a:solidFill>
                  <a:schemeClr val="lt1"/>
                </a:solidFill>
                <a:latin typeface="Arial"/>
                <a:ea typeface="Arial"/>
                <a:cs typeface="Arial"/>
                <a:sym typeface="Arial"/>
              </a:rPr>
              <a:t>Another team at JPL is working on same problem (so they may solve it before we do)</a:t>
            </a:r>
            <a:endParaRPr>
              <a:solidFill>
                <a:schemeClr val="lt1"/>
              </a:solidFill>
              <a:latin typeface="Arial"/>
              <a:ea typeface="Arial"/>
              <a:cs typeface="Arial"/>
              <a:sym typeface="Arial"/>
            </a:endParaRPr>
          </a:p>
          <a:p>
            <a:pPr indent="-317500" lvl="3" marL="1828800" rtl="0">
              <a:spcBef>
                <a:spcPts val="0"/>
              </a:spcBef>
              <a:spcAft>
                <a:spcPts val="0"/>
              </a:spcAft>
              <a:buClr>
                <a:schemeClr val="lt1"/>
              </a:buClr>
              <a:buSzPts val="1400"/>
              <a:buFont typeface="Arial"/>
              <a:buChar char="●"/>
            </a:pPr>
            <a:r>
              <a:rPr lang="en">
                <a:solidFill>
                  <a:schemeClr val="lt1"/>
                </a:solidFill>
                <a:latin typeface="Arial"/>
                <a:ea typeface="Arial"/>
                <a:cs typeface="Arial"/>
                <a:sym typeface="Arial"/>
              </a:rPr>
              <a:t>Better to focus our efforts on dust detection/ analysis</a:t>
            </a:r>
            <a:endParaRPr>
              <a:solidFill>
                <a:schemeClr val="lt1"/>
              </a:solidFill>
              <a:latin typeface="Arial"/>
              <a:ea typeface="Arial"/>
              <a:cs typeface="Arial"/>
              <a:sym typeface="Arial"/>
            </a:endParaRPr>
          </a:p>
          <a:p>
            <a:pPr indent="-342900" lvl="0" marL="457200" rtl="0">
              <a:spcBef>
                <a:spcPts val="0"/>
              </a:spcBef>
              <a:spcAft>
                <a:spcPts val="0"/>
              </a:spcAft>
              <a:buClr>
                <a:schemeClr val="lt1"/>
              </a:buClr>
              <a:buSzPts val="1800"/>
              <a:buFont typeface="Arial"/>
              <a:buChar char="●"/>
            </a:pPr>
            <a:r>
              <a:rPr lang="en">
                <a:solidFill>
                  <a:schemeClr val="lt1"/>
                </a:solidFill>
                <a:latin typeface="Arial"/>
                <a:ea typeface="Arial"/>
                <a:cs typeface="Arial"/>
                <a:sym typeface="Arial"/>
              </a:rPr>
              <a:t>Color segmentation for other rock types</a:t>
            </a:r>
            <a:endParaRPr>
              <a:solidFill>
                <a:schemeClr val="lt1"/>
              </a:solidFill>
              <a:latin typeface="Arial"/>
              <a:ea typeface="Arial"/>
              <a:cs typeface="Arial"/>
              <a:sym typeface="Arial"/>
            </a:endParaRPr>
          </a:p>
          <a:p>
            <a:pPr indent="-317500" lvl="1" marL="914400" rtl="0">
              <a:spcBef>
                <a:spcPts val="0"/>
              </a:spcBef>
              <a:spcAft>
                <a:spcPts val="0"/>
              </a:spcAft>
              <a:buClr>
                <a:schemeClr val="lt1"/>
              </a:buClr>
              <a:buSzPts val="1400"/>
              <a:buFont typeface="Arial"/>
              <a:buChar char="○"/>
            </a:pPr>
            <a:r>
              <a:rPr lang="en">
                <a:solidFill>
                  <a:schemeClr val="lt1"/>
                </a:solidFill>
                <a:latin typeface="Arial"/>
                <a:ea typeface="Arial"/>
                <a:cs typeface="Arial"/>
                <a:sym typeface="Arial"/>
              </a:rPr>
              <a:t>What we currently have for Rock Type E doesn’t work/may not work for other rock types</a:t>
            </a:r>
            <a:endParaRPr>
              <a:solidFill>
                <a:schemeClr val="lt1"/>
              </a:solidFill>
              <a:latin typeface="Arial"/>
              <a:ea typeface="Arial"/>
              <a:cs typeface="Arial"/>
              <a:sym typeface="Arial"/>
            </a:endParaRPr>
          </a:p>
          <a:p>
            <a:pPr indent="-317500" lvl="1" marL="914400" rtl="0">
              <a:spcBef>
                <a:spcPts val="0"/>
              </a:spcBef>
              <a:spcAft>
                <a:spcPts val="0"/>
              </a:spcAft>
              <a:buClr>
                <a:schemeClr val="lt1"/>
              </a:buClr>
              <a:buSzPts val="1400"/>
              <a:buFont typeface="Arial"/>
              <a:buChar char="○"/>
            </a:pPr>
            <a:r>
              <a:rPr lang="en">
                <a:solidFill>
                  <a:schemeClr val="lt1"/>
                </a:solidFill>
                <a:latin typeface="Arial"/>
                <a:ea typeface="Arial"/>
                <a:cs typeface="Arial"/>
                <a:sym typeface="Arial"/>
              </a:rPr>
              <a:t>Resolution: Each rock type will have a customized algorithm</a:t>
            </a:r>
            <a:endParaRPr>
              <a:solidFill>
                <a:schemeClr val="lt1"/>
              </a:solidFill>
              <a:latin typeface="Arial"/>
              <a:ea typeface="Arial"/>
              <a:cs typeface="Arial"/>
              <a:sym typeface="Arial"/>
            </a:endParaRPr>
          </a:p>
        </p:txBody>
      </p:sp>
      <p:sp>
        <p:nvSpPr>
          <p:cNvPr id="199" name="Shape 19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en">
                <a:solidFill>
                  <a:schemeClr val="lt1"/>
                </a:solidFill>
              </a:rPr>
              <a:t>‹#›</a:t>
            </a:fld>
            <a:endParaRPr>
              <a:solidFill>
                <a:schemeClr val="lt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203" name="Shape 203"/>
        <p:cNvGrpSpPr/>
        <p:nvPr/>
      </p:nvGrpSpPr>
      <p:grpSpPr>
        <a:xfrm>
          <a:off x="0" y="0"/>
          <a:ext cx="0" cy="0"/>
          <a:chOff x="0" y="0"/>
          <a:chExt cx="0" cy="0"/>
        </a:xfrm>
      </p:grpSpPr>
      <p:sp>
        <p:nvSpPr>
          <p:cNvPr id="204" name="Shape 204"/>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chemeClr val="lt1"/>
                </a:solidFill>
              </a:rPr>
              <a:t>Schedule</a:t>
            </a:r>
            <a:endParaRPr>
              <a:solidFill>
                <a:schemeClr val="lt1"/>
              </a:solidFill>
            </a:endParaRPr>
          </a:p>
        </p:txBody>
      </p:sp>
      <p:sp>
        <p:nvSpPr>
          <p:cNvPr id="205" name="Shape 20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en">
                <a:solidFill>
                  <a:schemeClr val="lt1"/>
                </a:solidFill>
              </a:rPr>
              <a:t>‹#›</a:t>
            </a:fld>
            <a:endParaRPr>
              <a:solidFill>
                <a:schemeClr val="lt1"/>
              </a:solidFill>
            </a:endParaRPr>
          </a:p>
        </p:txBody>
      </p:sp>
      <p:sp>
        <p:nvSpPr>
          <p:cNvPr id="206" name="Shape 206"/>
          <p:cNvSpPr txBox="1"/>
          <p:nvPr/>
        </p:nvSpPr>
        <p:spPr>
          <a:xfrm>
            <a:off x="1877075" y="4708675"/>
            <a:ext cx="5065500" cy="30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100">
                <a:solidFill>
                  <a:schemeClr val="lt1"/>
                </a:solidFill>
              </a:rPr>
              <a:t>Figure 11.0. Current Implementation Schedule</a:t>
            </a:r>
            <a:endParaRPr i="1" sz="1100">
              <a:solidFill>
                <a:schemeClr val="lt1"/>
              </a:solidFill>
            </a:endParaRPr>
          </a:p>
        </p:txBody>
      </p:sp>
      <p:pic>
        <p:nvPicPr>
          <p:cNvPr id="207" name="Shape 207"/>
          <p:cNvPicPr preferRelativeResize="0"/>
          <p:nvPr/>
        </p:nvPicPr>
        <p:blipFill>
          <a:blip r:embed="rId3">
            <a:alphaModFix/>
          </a:blip>
          <a:stretch>
            <a:fillRect/>
          </a:stretch>
        </p:blipFill>
        <p:spPr>
          <a:xfrm>
            <a:off x="1113075" y="1069548"/>
            <a:ext cx="7020350" cy="3593677"/>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211" name="Shape 211"/>
        <p:cNvGrpSpPr/>
        <p:nvPr/>
      </p:nvGrpSpPr>
      <p:grpSpPr>
        <a:xfrm>
          <a:off x="0" y="0"/>
          <a:ext cx="0" cy="0"/>
          <a:chOff x="0" y="0"/>
          <a:chExt cx="0" cy="0"/>
        </a:xfrm>
      </p:grpSpPr>
      <p:sp>
        <p:nvSpPr>
          <p:cNvPr id="212" name="Shape 2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en">
                <a:solidFill>
                  <a:schemeClr val="lt1"/>
                </a:solidFill>
              </a:rPr>
              <a:t>‹#›</a:t>
            </a:fld>
            <a:endParaRPr>
              <a:solidFill>
                <a:schemeClr val="lt1"/>
              </a:solidFill>
            </a:endParaRPr>
          </a:p>
        </p:txBody>
      </p:sp>
      <p:pic>
        <p:nvPicPr>
          <p:cNvPr id="213" name="Shape 213"/>
          <p:cNvPicPr preferRelativeResize="0"/>
          <p:nvPr/>
        </p:nvPicPr>
        <p:blipFill rotWithShape="1">
          <a:blip r:embed="rId3">
            <a:alphaModFix/>
          </a:blip>
          <a:srcRect b="10458" l="16214" r="4727" t="5060"/>
          <a:stretch/>
        </p:blipFill>
        <p:spPr>
          <a:xfrm>
            <a:off x="4789737" y="1389825"/>
            <a:ext cx="3726175" cy="3090926"/>
          </a:xfrm>
          <a:prstGeom prst="rect">
            <a:avLst/>
          </a:prstGeom>
          <a:noFill/>
          <a:ln>
            <a:noFill/>
          </a:ln>
        </p:spPr>
      </p:pic>
      <p:sp>
        <p:nvSpPr>
          <p:cNvPr id="214" name="Shape 214"/>
          <p:cNvSpPr txBox="1"/>
          <p:nvPr/>
        </p:nvSpPr>
        <p:spPr>
          <a:xfrm>
            <a:off x="348950" y="4471075"/>
            <a:ext cx="3726300" cy="30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100">
                <a:solidFill>
                  <a:schemeClr val="lt1"/>
                </a:solidFill>
              </a:rPr>
              <a:t>Figure 12.0. Example abrasion analysis</a:t>
            </a:r>
            <a:endParaRPr i="1" sz="1100">
              <a:solidFill>
                <a:schemeClr val="lt1"/>
              </a:solidFill>
            </a:endParaRPr>
          </a:p>
        </p:txBody>
      </p:sp>
      <p:sp>
        <p:nvSpPr>
          <p:cNvPr id="215" name="Shape 215"/>
          <p:cNvSpPr txBox="1"/>
          <p:nvPr/>
        </p:nvSpPr>
        <p:spPr>
          <a:xfrm>
            <a:off x="4746275" y="4474300"/>
            <a:ext cx="3726300" cy="30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100">
                <a:solidFill>
                  <a:schemeClr val="lt1"/>
                </a:solidFill>
              </a:rPr>
              <a:t>Figure 12.1. Current abrasion analysis</a:t>
            </a:r>
            <a:endParaRPr i="1" sz="1100">
              <a:solidFill>
                <a:schemeClr val="lt1"/>
              </a:solidFill>
            </a:endParaRPr>
          </a:p>
        </p:txBody>
      </p:sp>
      <p:sp>
        <p:nvSpPr>
          <p:cNvPr id="216" name="Shape 216"/>
          <p:cNvSpPr txBox="1"/>
          <p:nvPr/>
        </p:nvSpPr>
        <p:spPr>
          <a:xfrm>
            <a:off x="348950" y="339425"/>
            <a:ext cx="2844000" cy="613200"/>
          </a:xfrm>
          <a:prstGeom prst="rect">
            <a:avLst/>
          </a:prstGeom>
          <a:noFill/>
          <a:ln>
            <a:noFill/>
          </a:ln>
        </p:spPr>
        <p:txBody>
          <a:bodyPr anchorCtr="0" anchor="t" bIns="91425" lIns="91425" spcFirstLastPara="1" rIns="91425" wrap="square" tIns="91425">
            <a:noAutofit/>
          </a:bodyPr>
          <a:lstStyle/>
          <a:p>
            <a:pPr indent="0" lvl="0" marL="0">
              <a:spcBef>
                <a:spcPts val="0"/>
              </a:spcBef>
              <a:spcAft>
                <a:spcPts val="0"/>
              </a:spcAft>
              <a:buNone/>
            </a:pPr>
            <a:r>
              <a:rPr lang="en" sz="3000">
                <a:solidFill>
                  <a:srgbClr val="FFFFFF"/>
                </a:solidFill>
                <a:latin typeface="Old Standard TT"/>
                <a:ea typeface="Old Standard TT"/>
                <a:cs typeface="Old Standard TT"/>
                <a:sym typeface="Old Standard TT"/>
              </a:rPr>
              <a:t>Hand </a:t>
            </a:r>
            <a:endParaRPr sz="3000">
              <a:solidFill>
                <a:srgbClr val="FFFFFF"/>
              </a:solidFill>
              <a:latin typeface="Old Standard TT"/>
              <a:ea typeface="Old Standard TT"/>
              <a:cs typeface="Old Standard TT"/>
              <a:sym typeface="Old Standard TT"/>
            </a:endParaRPr>
          </a:p>
          <a:p>
            <a:pPr indent="0" lvl="0" marL="0">
              <a:spcBef>
                <a:spcPts val="0"/>
              </a:spcBef>
              <a:spcAft>
                <a:spcPts val="0"/>
              </a:spcAft>
              <a:buNone/>
            </a:pPr>
            <a:r>
              <a:rPr lang="en" sz="3000">
                <a:solidFill>
                  <a:srgbClr val="FFFFFF"/>
                </a:solidFill>
                <a:latin typeface="Old Standard TT"/>
                <a:ea typeface="Old Standard TT"/>
                <a:cs typeface="Old Standard TT"/>
                <a:sym typeface="Old Standard TT"/>
              </a:rPr>
              <a:t>analyzed:</a:t>
            </a:r>
            <a:endParaRPr sz="3000">
              <a:solidFill>
                <a:srgbClr val="FFFFFF"/>
              </a:solidFill>
              <a:latin typeface="Old Standard TT"/>
              <a:ea typeface="Old Standard TT"/>
              <a:cs typeface="Old Standard TT"/>
              <a:sym typeface="Old Standard TT"/>
            </a:endParaRPr>
          </a:p>
        </p:txBody>
      </p:sp>
      <p:sp>
        <p:nvSpPr>
          <p:cNvPr id="217" name="Shape 217"/>
          <p:cNvSpPr txBox="1"/>
          <p:nvPr/>
        </p:nvSpPr>
        <p:spPr>
          <a:xfrm>
            <a:off x="4789750" y="339425"/>
            <a:ext cx="3203400" cy="613200"/>
          </a:xfrm>
          <a:prstGeom prst="rect">
            <a:avLst/>
          </a:prstGeom>
          <a:noFill/>
          <a:ln>
            <a:noFill/>
          </a:ln>
        </p:spPr>
        <p:txBody>
          <a:bodyPr anchorCtr="0" anchor="t" bIns="91425" lIns="91425" spcFirstLastPara="1" rIns="91425" wrap="square" tIns="91425">
            <a:noAutofit/>
          </a:bodyPr>
          <a:lstStyle/>
          <a:p>
            <a:pPr indent="0" lvl="0" marL="0" rtl="0">
              <a:spcBef>
                <a:spcPts val="0"/>
              </a:spcBef>
              <a:spcAft>
                <a:spcPts val="0"/>
              </a:spcAft>
              <a:buNone/>
            </a:pPr>
            <a:r>
              <a:rPr lang="en" sz="3000">
                <a:solidFill>
                  <a:srgbClr val="FFFFFF"/>
                </a:solidFill>
                <a:latin typeface="Old Standard TT"/>
                <a:ea typeface="Old Standard TT"/>
                <a:cs typeface="Old Standard TT"/>
                <a:sym typeface="Old Standard TT"/>
              </a:rPr>
              <a:t>Automatically analyzed:</a:t>
            </a:r>
            <a:endParaRPr sz="3000">
              <a:solidFill>
                <a:srgbClr val="FFFFFF"/>
              </a:solidFill>
              <a:latin typeface="Old Standard TT"/>
              <a:ea typeface="Old Standard TT"/>
              <a:cs typeface="Old Standard TT"/>
              <a:sym typeface="Old Standard TT"/>
            </a:endParaRPr>
          </a:p>
        </p:txBody>
      </p:sp>
      <p:pic>
        <p:nvPicPr>
          <p:cNvPr id="218" name="Shape 218"/>
          <p:cNvPicPr preferRelativeResize="0"/>
          <p:nvPr/>
        </p:nvPicPr>
        <p:blipFill rotWithShape="1">
          <a:blip r:embed="rId4">
            <a:alphaModFix/>
          </a:blip>
          <a:srcRect b="0" l="3250" r="0" t="4269"/>
          <a:stretch/>
        </p:blipFill>
        <p:spPr>
          <a:xfrm>
            <a:off x="348950" y="1389825"/>
            <a:ext cx="3726150" cy="3084477"/>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222" name="Shape 222"/>
        <p:cNvGrpSpPr/>
        <p:nvPr/>
      </p:nvGrpSpPr>
      <p:grpSpPr>
        <a:xfrm>
          <a:off x="0" y="0"/>
          <a:ext cx="0" cy="0"/>
          <a:chOff x="0" y="0"/>
          <a:chExt cx="0" cy="0"/>
        </a:xfrm>
      </p:grpSpPr>
      <p:sp>
        <p:nvSpPr>
          <p:cNvPr id="223" name="Shape 223"/>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chemeClr val="lt1"/>
                </a:solidFill>
              </a:rPr>
              <a:t>Conclusion</a:t>
            </a:r>
            <a:endParaRPr>
              <a:solidFill>
                <a:schemeClr val="lt1"/>
              </a:solidFill>
            </a:endParaRPr>
          </a:p>
        </p:txBody>
      </p:sp>
      <p:sp>
        <p:nvSpPr>
          <p:cNvPr id="224" name="Shape 224"/>
          <p:cNvSpPr txBox="1"/>
          <p:nvPr>
            <p:ph idx="1" type="body"/>
          </p:nvPr>
        </p:nvSpPr>
        <p:spPr>
          <a:xfrm>
            <a:off x="311700" y="1171600"/>
            <a:ext cx="8520600" cy="3397200"/>
          </a:xfrm>
          <a:prstGeom prst="rect">
            <a:avLst/>
          </a:prstGeom>
        </p:spPr>
        <p:txBody>
          <a:bodyPr anchorCtr="0" anchor="t" bIns="91425" lIns="91425" spcFirstLastPara="1" rIns="91425" wrap="square" tIns="91425">
            <a:noAutofit/>
          </a:bodyPr>
          <a:lstStyle/>
          <a:p>
            <a:pPr indent="-342900" lvl="0" marL="457200" rtl="0">
              <a:spcBef>
                <a:spcPts val="0"/>
              </a:spcBef>
              <a:spcAft>
                <a:spcPts val="0"/>
              </a:spcAft>
              <a:buClr>
                <a:schemeClr val="lt1"/>
              </a:buClr>
              <a:buSzPts val="1800"/>
              <a:buFont typeface="Arial"/>
              <a:buChar char="●"/>
            </a:pPr>
            <a:r>
              <a:rPr lang="en">
                <a:solidFill>
                  <a:schemeClr val="lt1"/>
                </a:solidFill>
                <a:latin typeface="Arial"/>
                <a:ea typeface="Arial"/>
                <a:cs typeface="Arial"/>
                <a:sym typeface="Arial"/>
              </a:rPr>
              <a:t>Client and Problem</a:t>
            </a:r>
            <a:endParaRPr>
              <a:solidFill>
                <a:schemeClr val="lt1"/>
              </a:solidFill>
              <a:latin typeface="Arial"/>
              <a:ea typeface="Arial"/>
              <a:cs typeface="Arial"/>
              <a:sym typeface="Arial"/>
            </a:endParaRPr>
          </a:p>
          <a:p>
            <a:pPr indent="-342900" lvl="0" marL="457200" rtl="0">
              <a:spcBef>
                <a:spcPts val="0"/>
              </a:spcBef>
              <a:spcAft>
                <a:spcPts val="0"/>
              </a:spcAft>
              <a:buClr>
                <a:schemeClr val="lt1"/>
              </a:buClr>
              <a:buSzPts val="1800"/>
              <a:buFont typeface="Arial"/>
              <a:buChar char="●"/>
            </a:pPr>
            <a:r>
              <a:rPr lang="en">
                <a:solidFill>
                  <a:schemeClr val="lt1"/>
                </a:solidFill>
                <a:latin typeface="Arial"/>
                <a:ea typeface="Arial"/>
                <a:cs typeface="Arial"/>
                <a:sym typeface="Arial"/>
              </a:rPr>
              <a:t>Solution Vision</a:t>
            </a:r>
            <a:endParaRPr>
              <a:solidFill>
                <a:schemeClr val="lt1"/>
              </a:solidFill>
              <a:latin typeface="Arial"/>
              <a:ea typeface="Arial"/>
              <a:cs typeface="Arial"/>
              <a:sym typeface="Arial"/>
            </a:endParaRPr>
          </a:p>
          <a:p>
            <a:pPr indent="-330200" lvl="1" marL="914400" rtl="0">
              <a:spcBef>
                <a:spcPts val="0"/>
              </a:spcBef>
              <a:spcAft>
                <a:spcPts val="0"/>
              </a:spcAft>
              <a:buClr>
                <a:schemeClr val="lt1"/>
              </a:buClr>
              <a:buSzPts val="1600"/>
              <a:buFont typeface="Arial"/>
              <a:buChar char="○"/>
            </a:pPr>
            <a:r>
              <a:rPr lang="en" sz="1600">
                <a:solidFill>
                  <a:schemeClr val="lt1"/>
                </a:solidFill>
                <a:latin typeface="Arial"/>
                <a:ea typeface="Arial"/>
                <a:cs typeface="Arial"/>
                <a:sym typeface="Arial"/>
              </a:rPr>
              <a:t>Take in batch of images</a:t>
            </a:r>
            <a:endParaRPr sz="1600">
              <a:solidFill>
                <a:schemeClr val="lt1"/>
              </a:solidFill>
              <a:latin typeface="Arial"/>
              <a:ea typeface="Arial"/>
              <a:cs typeface="Arial"/>
              <a:sym typeface="Arial"/>
            </a:endParaRPr>
          </a:p>
          <a:p>
            <a:pPr indent="-330200" lvl="1" marL="914400" rtl="0">
              <a:spcBef>
                <a:spcPts val="0"/>
              </a:spcBef>
              <a:spcAft>
                <a:spcPts val="0"/>
              </a:spcAft>
              <a:buClr>
                <a:schemeClr val="lt1"/>
              </a:buClr>
              <a:buSzPts val="1600"/>
              <a:buFont typeface="Arial"/>
              <a:buChar char="○"/>
            </a:pPr>
            <a:r>
              <a:rPr lang="en" sz="1600">
                <a:solidFill>
                  <a:schemeClr val="lt1"/>
                </a:solidFill>
                <a:latin typeface="Arial"/>
                <a:ea typeface="Arial"/>
                <a:cs typeface="Arial"/>
                <a:sym typeface="Arial"/>
              </a:rPr>
              <a:t>Automatically apply computer vision algorithms to detect dust</a:t>
            </a:r>
            <a:endParaRPr sz="1600">
              <a:solidFill>
                <a:schemeClr val="lt1"/>
              </a:solidFill>
              <a:latin typeface="Arial"/>
              <a:ea typeface="Arial"/>
              <a:cs typeface="Arial"/>
              <a:sym typeface="Arial"/>
            </a:endParaRPr>
          </a:p>
          <a:p>
            <a:pPr indent="-330200" lvl="1" marL="914400" rtl="0">
              <a:spcBef>
                <a:spcPts val="0"/>
              </a:spcBef>
              <a:spcAft>
                <a:spcPts val="0"/>
              </a:spcAft>
              <a:buClr>
                <a:schemeClr val="lt1"/>
              </a:buClr>
              <a:buSzPts val="1600"/>
              <a:buFont typeface="Arial"/>
              <a:buChar char="○"/>
            </a:pPr>
            <a:r>
              <a:rPr lang="en" sz="1600">
                <a:solidFill>
                  <a:schemeClr val="lt1"/>
                </a:solidFill>
                <a:latin typeface="Arial"/>
                <a:ea typeface="Arial"/>
                <a:cs typeface="Arial"/>
                <a:sym typeface="Arial"/>
              </a:rPr>
              <a:t>JPL can then run multiple tests in a single vacuum chamber pump down session </a:t>
            </a:r>
            <a:endParaRPr sz="1600">
              <a:solidFill>
                <a:schemeClr val="lt1"/>
              </a:solidFill>
              <a:latin typeface="Arial"/>
              <a:ea typeface="Arial"/>
              <a:cs typeface="Arial"/>
              <a:sym typeface="Arial"/>
            </a:endParaRPr>
          </a:p>
          <a:p>
            <a:pPr indent="-330200" lvl="2" marL="1371600" rtl="0">
              <a:spcBef>
                <a:spcPts val="0"/>
              </a:spcBef>
              <a:spcAft>
                <a:spcPts val="0"/>
              </a:spcAft>
              <a:buClr>
                <a:schemeClr val="lt1"/>
              </a:buClr>
              <a:buSzPts val="1600"/>
              <a:buFont typeface="Arial"/>
              <a:buChar char="■"/>
            </a:pPr>
            <a:r>
              <a:rPr lang="en" sz="1600">
                <a:solidFill>
                  <a:schemeClr val="lt1"/>
                </a:solidFill>
                <a:latin typeface="Arial"/>
                <a:ea typeface="Arial"/>
                <a:cs typeface="Arial"/>
                <a:sym typeface="Arial"/>
              </a:rPr>
              <a:t>And get feedback on how effective their gas Dust Removal Tool is</a:t>
            </a:r>
            <a:endParaRPr sz="2400">
              <a:solidFill>
                <a:schemeClr val="lt1"/>
              </a:solidFill>
              <a:latin typeface="Arial"/>
              <a:ea typeface="Arial"/>
              <a:cs typeface="Arial"/>
              <a:sym typeface="Arial"/>
            </a:endParaRPr>
          </a:p>
          <a:p>
            <a:pPr indent="-342900" lvl="0" marL="457200" rtl="0">
              <a:spcBef>
                <a:spcPts val="0"/>
              </a:spcBef>
              <a:spcAft>
                <a:spcPts val="0"/>
              </a:spcAft>
              <a:buClr>
                <a:schemeClr val="lt1"/>
              </a:buClr>
              <a:buSzPts val="1800"/>
              <a:buFont typeface="Arial"/>
              <a:buChar char="●"/>
            </a:pPr>
            <a:r>
              <a:rPr lang="en">
                <a:solidFill>
                  <a:schemeClr val="lt1"/>
                </a:solidFill>
                <a:latin typeface="Arial"/>
                <a:ea typeface="Arial"/>
                <a:cs typeface="Arial"/>
                <a:sym typeface="Arial"/>
              </a:rPr>
              <a:t>Overview of:</a:t>
            </a:r>
            <a:endParaRPr>
              <a:solidFill>
                <a:schemeClr val="lt1"/>
              </a:solidFill>
              <a:latin typeface="Arial"/>
              <a:ea typeface="Arial"/>
              <a:cs typeface="Arial"/>
              <a:sym typeface="Arial"/>
            </a:endParaRPr>
          </a:p>
          <a:p>
            <a:pPr indent="-330200" lvl="1" marL="914400" rtl="0">
              <a:spcBef>
                <a:spcPts val="0"/>
              </a:spcBef>
              <a:spcAft>
                <a:spcPts val="0"/>
              </a:spcAft>
              <a:buClr>
                <a:schemeClr val="lt1"/>
              </a:buClr>
              <a:buSzPts val="1600"/>
              <a:buFont typeface="Arial"/>
              <a:buChar char="○"/>
            </a:pPr>
            <a:r>
              <a:rPr lang="en" sz="1600">
                <a:solidFill>
                  <a:schemeClr val="lt1"/>
                </a:solidFill>
                <a:latin typeface="Arial"/>
                <a:ea typeface="Arial"/>
                <a:cs typeface="Arial"/>
                <a:sym typeface="Arial"/>
              </a:rPr>
              <a:t>Requirements</a:t>
            </a:r>
            <a:endParaRPr sz="1600">
              <a:solidFill>
                <a:schemeClr val="lt1"/>
              </a:solidFill>
              <a:latin typeface="Arial"/>
              <a:ea typeface="Arial"/>
              <a:cs typeface="Arial"/>
              <a:sym typeface="Arial"/>
            </a:endParaRPr>
          </a:p>
          <a:p>
            <a:pPr indent="-330200" lvl="1" marL="914400" rtl="0">
              <a:spcBef>
                <a:spcPts val="0"/>
              </a:spcBef>
              <a:spcAft>
                <a:spcPts val="0"/>
              </a:spcAft>
              <a:buClr>
                <a:schemeClr val="lt1"/>
              </a:buClr>
              <a:buSzPts val="1600"/>
              <a:buFont typeface="Arial"/>
              <a:buChar char="○"/>
            </a:pPr>
            <a:r>
              <a:rPr lang="en" sz="1600">
                <a:solidFill>
                  <a:schemeClr val="lt1"/>
                </a:solidFill>
                <a:latin typeface="Arial"/>
                <a:ea typeface="Arial"/>
                <a:cs typeface="Arial"/>
                <a:sym typeface="Arial"/>
              </a:rPr>
              <a:t>Architecture</a:t>
            </a:r>
            <a:endParaRPr sz="1600">
              <a:solidFill>
                <a:schemeClr val="lt1"/>
              </a:solidFill>
              <a:latin typeface="Arial"/>
              <a:ea typeface="Arial"/>
              <a:cs typeface="Arial"/>
              <a:sym typeface="Arial"/>
            </a:endParaRPr>
          </a:p>
          <a:p>
            <a:pPr indent="-330200" lvl="1" marL="914400" rtl="0">
              <a:spcBef>
                <a:spcPts val="0"/>
              </a:spcBef>
              <a:spcAft>
                <a:spcPts val="0"/>
              </a:spcAft>
              <a:buClr>
                <a:schemeClr val="lt1"/>
              </a:buClr>
              <a:buSzPts val="1600"/>
              <a:buFont typeface="Arial"/>
              <a:buChar char="○"/>
            </a:pPr>
            <a:r>
              <a:rPr lang="en" sz="1600">
                <a:solidFill>
                  <a:schemeClr val="lt1"/>
                </a:solidFill>
                <a:latin typeface="Arial"/>
                <a:ea typeface="Arial"/>
                <a:cs typeface="Arial"/>
                <a:sym typeface="Arial"/>
              </a:rPr>
              <a:t>Implementation</a:t>
            </a:r>
            <a:endParaRPr sz="1600">
              <a:solidFill>
                <a:schemeClr val="lt1"/>
              </a:solidFill>
              <a:latin typeface="Arial"/>
              <a:ea typeface="Arial"/>
              <a:cs typeface="Arial"/>
              <a:sym typeface="Arial"/>
            </a:endParaRPr>
          </a:p>
          <a:p>
            <a:pPr indent="-342900" lvl="0" marL="457200" rtl="0">
              <a:spcBef>
                <a:spcPts val="0"/>
              </a:spcBef>
              <a:spcAft>
                <a:spcPts val="0"/>
              </a:spcAft>
              <a:buClr>
                <a:schemeClr val="lt1"/>
              </a:buClr>
              <a:buSzPts val="1800"/>
              <a:buFont typeface="Arial"/>
              <a:buChar char="●"/>
            </a:pPr>
            <a:r>
              <a:rPr lang="en">
                <a:solidFill>
                  <a:schemeClr val="lt1"/>
                </a:solidFill>
                <a:latin typeface="Arial"/>
                <a:ea typeface="Arial"/>
                <a:cs typeface="Arial"/>
                <a:sym typeface="Arial"/>
              </a:rPr>
              <a:t>Challenges and Resolutions</a:t>
            </a:r>
            <a:endParaRPr>
              <a:solidFill>
                <a:schemeClr val="lt1"/>
              </a:solidFill>
              <a:latin typeface="Arial"/>
              <a:ea typeface="Arial"/>
              <a:cs typeface="Arial"/>
              <a:sym typeface="Arial"/>
            </a:endParaRPr>
          </a:p>
          <a:p>
            <a:pPr indent="-342900" lvl="0" marL="457200">
              <a:spcBef>
                <a:spcPts val="0"/>
              </a:spcBef>
              <a:spcAft>
                <a:spcPts val="0"/>
              </a:spcAft>
              <a:buClr>
                <a:schemeClr val="lt1"/>
              </a:buClr>
              <a:buSzPts val="1800"/>
              <a:buFont typeface="Arial"/>
              <a:buChar char="●"/>
            </a:pPr>
            <a:r>
              <a:rPr lang="en">
                <a:solidFill>
                  <a:schemeClr val="lt1"/>
                </a:solidFill>
                <a:latin typeface="Arial"/>
                <a:ea typeface="Arial"/>
                <a:cs typeface="Arial"/>
                <a:sym typeface="Arial"/>
              </a:rPr>
              <a:t>What’s Coming Up for Team Hindsight</a:t>
            </a:r>
            <a:endParaRPr>
              <a:solidFill>
                <a:schemeClr val="lt1"/>
              </a:solidFill>
              <a:latin typeface="Arial"/>
              <a:ea typeface="Arial"/>
              <a:cs typeface="Arial"/>
              <a:sym typeface="Arial"/>
            </a:endParaRPr>
          </a:p>
        </p:txBody>
      </p:sp>
      <p:sp>
        <p:nvSpPr>
          <p:cNvPr id="225" name="Shape 22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en">
                <a:solidFill>
                  <a:schemeClr val="lt1"/>
                </a:solidFill>
              </a:rPr>
              <a:t>‹#›</a:t>
            </a:fld>
            <a:endParaRPr>
              <a:solidFill>
                <a:schemeClr val="lt1"/>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229" name="Shape 229"/>
        <p:cNvGrpSpPr/>
        <p:nvPr/>
      </p:nvGrpSpPr>
      <p:grpSpPr>
        <a:xfrm>
          <a:off x="0" y="0"/>
          <a:ext cx="0" cy="0"/>
          <a:chOff x="0" y="0"/>
          <a:chExt cx="0" cy="0"/>
        </a:xfrm>
      </p:grpSpPr>
      <p:sp>
        <p:nvSpPr>
          <p:cNvPr id="230" name="Shape 230"/>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chemeClr val="lt1"/>
                </a:solidFill>
              </a:rPr>
              <a:t>Sources</a:t>
            </a:r>
            <a:endParaRPr>
              <a:solidFill>
                <a:schemeClr val="lt1"/>
              </a:solidFill>
            </a:endParaRPr>
          </a:p>
        </p:txBody>
      </p:sp>
      <p:sp>
        <p:nvSpPr>
          <p:cNvPr id="231" name="Shape 231"/>
          <p:cNvSpPr txBox="1"/>
          <p:nvPr>
            <p:ph idx="1" type="body"/>
          </p:nvPr>
        </p:nvSpPr>
        <p:spPr>
          <a:xfrm>
            <a:off x="311700" y="1171600"/>
            <a:ext cx="8520600" cy="3397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u="sng">
                <a:solidFill>
                  <a:schemeClr val="accent4"/>
                </a:solidFill>
                <a:hlinkClick r:id="rId3"/>
              </a:rPr>
              <a:t>https://mars.nasa.gov/programmissions/missions/present/2003/</a:t>
            </a:r>
            <a:endParaRPr>
              <a:solidFill>
                <a:schemeClr val="accent4"/>
              </a:solidFill>
            </a:endParaRPr>
          </a:p>
          <a:p>
            <a:pPr indent="0" lvl="0" marL="0">
              <a:spcBef>
                <a:spcPts val="1600"/>
              </a:spcBef>
              <a:spcAft>
                <a:spcPts val="0"/>
              </a:spcAft>
              <a:buNone/>
            </a:pPr>
            <a:r>
              <a:rPr lang="en" u="sng">
                <a:solidFill>
                  <a:schemeClr val="accent4"/>
                </a:solidFill>
                <a:hlinkClick r:id="rId4"/>
              </a:rPr>
              <a:t>https://en.wikipedia.org/wiki/Mars_Pathfinder</a:t>
            </a:r>
            <a:endParaRPr>
              <a:solidFill>
                <a:schemeClr val="accent4"/>
              </a:solidFill>
            </a:endParaRPr>
          </a:p>
          <a:p>
            <a:pPr indent="0" lvl="0" marL="0">
              <a:spcBef>
                <a:spcPts val="1600"/>
              </a:spcBef>
              <a:spcAft>
                <a:spcPts val="0"/>
              </a:spcAft>
              <a:buNone/>
            </a:pPr>
            <a:r>
              <a:rPr lang="en" u="sng">
                <a:solidFill>
                  <a:schemeClr val="accent4"/>
                </a:solidFill>
                <a:hlinkClick r:id="rId5"/>
              </a:rPr>
              <a:t>https://www.jpl.nasa.gov</a:t>
            </a:r>
            <a:endParaRPr>
              <a:solidFill>
                <a:schemeClr val="accent4"/>
              </a:solidFill>
            </a:endParaRPr>
          </a:p>
          <a:p>
            <a:pPr indent="0" lvl="0" marL="0">
              <a:spcBef>
                <a:spcPts val="1600"/>
              </a:spcBef>
              <a:spcAft>
                <a:spcPts val="0"/>
              </a:spcAft>
              <a:buNone/>
            </a:pPr>
            <a:r>
              <a:rPr lang="en" u="sng">
                <a:solidFill>
                  <a:schemeClr val="accent4"/>
                </a:solidFill>
                <a:hlinkClick r:id="rId6"/>
              </a:rPr>
              <a:t>https://mars.nasa.gov/mars2020/mission/rover/</a:t>
            </a:r>
            <a:endParaRPr>
              <a:solidFill>
                <a:schemeClr val="accent4"/>
              </a:solidFill>
            </a:endParaRPr>
          </a:p>
          <a:p>
            <a:pPr indent="0" lvl="0" marL="0">
              <a:spcBef>
                <a:spcPts val="1600"/>
              </a:spcBef>
              <a:spcAft>
                <a:spcPts val="0"/>
              </a:spcAft>
              <a:buNone/>
            </a:pPr>
            <a:r>
              <a:t/>
            </a:r>
            <a:endParaRPr>
              <a:solidFill>
                <a:schemeClr val="accent4"/>
              </a:solidFill>
            </a:endParaRPr>
          </a:p>
          <a:p>
            <a:pPr indent="0" lvl="0" marL="0">
              <a:spcBef>
                <a:spcPts val="1600"/>
              </a:spcBef>
              <a:spcAft>
                <a:spcPts val="1600"/>
              </a:spcAft>
              <a:buNone/>
            </a:pPr>
            <a:r>
              <a:t/>
            </a:r>
            <a:endParaRPr>
              <a:solidFill>
                <a:schemeClr val="accent4"/>
              </a:solidFill>
            </a:endParaRPr>
          </a:p>
        </p:txBody>
      </p:sp>
      <p:sp>
        <p:nvSpPr>
          <p:cNvPr id="232" name="Shape 23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en">
                <a:solidFill>
                  <a:schemeClr val="lt1"/>
                </a:solidFill>
              </a:rPr>
              <a:t>‹#›</a:t>
            </a:fld>
            <a:endParaRPr>
              <a:solidFill>
                <a:schemeClr val="lt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66" name="Shape 66"/>
        <p:cNvGrpSpPr/>
        <p:nvPr/>
      </p:nvGrpSpPr>
      <p:grpSpPr>
        <a:xfrm>
          <a:off x="0" y="0"/>
          <a:ext cx="0" cy="0"/>
          <a:chOff x="0" y="0"/>
          <a:chExt cx="0" cy="0"/>
        </a:xfrm>
      </p:grpSpPr>
      <p:sp>
        <p:nvSpPr>
          <p:cNvPr id="67" name="Shape 67"/>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chemeClr val="lt1"/>
                </a:solidFill>
              </a:rPr>
              <a:t>Intro Statement</a:t>
            </a:r>
            <a:endParaRPr>
              <a:solidFill>
                <a:schemeClr val="lt1"/>
              </a:solidFill>
            </a:endParaRPr>
          </a:p>
        </p:txBody>
      </p:sp>
      <p:sp>
        <p:nvSpPr>
          <p:cNvPr id="68" name="Shape 68"/>
          <p:cNvSpPr txBox="1"/>
          <p:nvPr>
            <p:ph idx="1" type="body"/>
          </p:nvPr>
        </p:nvSpPr>
        <p:spPr>
          <a:xfrm>
            <a:off x="311700" y="1171600"/>
            <a:ext cx="8520600" cy="3397200"/>
          </a:xfrm>
          <a:prstGeom prst="rect">
            <a:avLst/>
          </a:prstGeom>
        </p:spPr>
        <p:txBody>
          <a:bodyPr anchorCtr="0" anchor="t"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
                <a:solidFill>
                  <a:schemeClr val="lt1"/>
                </a:solidFill>
              </a:rPr>
              <a:t>Hunter Rainen 		- Team Lead, Documents/Research</a:t>
            </a:r>
            <a:endParaRPr>
              <a:solidFill>
                <a:schemeClr val="lt1"/>
              </a:solidFill>
            </a:endParaRPr>
          </a:p>
          <a:p>
            <a:pPr indent="0" lvl="0" marL="0">
              <a:spcBef>
                <a:spcPts val="1600"/>
              </a:spcBef>
              <a:spcAft>
                <a:spcPts val="0"/>
              </a:spcAft>
              <a:buClr>
                <a:schemeClr val="dk1"/>
              </a:buClr>
              <a:buSzPts val="1100"/>
              <a:buFont typeface="Arial"/>
              <a:buNone/>
            </a:pPr>
            <a:r>
              <a:rPr lang="en">
                <a:solidFill>
                  <a:schemeClr val="lt1"/>
                </a:solidFill>
              </a:rPr>
              <a:t>Alexanderia Nelson 	- Release Manager, Documents/Research</a:t>
            </a:r>
            <a:endParaRPr>
              <a:solidFill>
                <a:schemeClr val="lt1"/>
              </a:solidFill>
            </a:endParaRPr>
          </a:p>
          <a:p>
            <a:pPr indent="0" lvl="0" marL="0">
              <a:spcBef>
                <a:spcPts val="1600"/>
              </a:spcBef>
              <a:spcAft>
                <a:spcPts val="0"/>
              </a:spcAft>
              <a:buClr>
                <a:schemeClr val="dk1"/>
              </a:buClr>
              <a:buSzPts val="1100"/>
              <a:buFont typeface="Arial"/>
              <a:buNone/>
            </a:pPr>
            <a:r>
              <a:rPr lang="en">
                <a:solidFill>
                  <a:schemeClr val="lt1"/>
                </a:solidFill>
              </a:rPr>
              <a:t>Adam Paquette		- Architect , Coder</a:t>
            </a:r>
            <a:endParaRPr>
              <a:solidFill>
                <a:schemeClr val="lt1"/>
              </a:solidFill>
            </a:endParaRPr>
          </a:p>
          <a:p>
            <a:pPr indent="0" lvl="0" marL="0">
              <a:spcBef>
                <a:spcPts val="1600"/>
              </a:spcBef>
              <a:spcAft>
                <a:spcPts val="0"/>
              </a:spcAft>
              <a:buClr>
                <a:schemeClr val="dk1"/>
              </a:buClr>
              <a:buSzPts val="1100"/>
              <a:buFont typeface="Arial"/>
              <a:buNone/>
            </a:pPr>
            <a:r>
              <a:rPr lang="en">
                <a:solidFill>
                  <a:schemeClr val="lt1"/>
                </a:solidFill>
              </a:rPr>
              <a:t>Charles Beck			- Recorder, Coder</a:t>
            </a:r>
            <a:endParaRPr>
              <a:solidFill>
                <a:schemeClr val="lt1"/>
              </a:solidFill>
            </a:endParaRPr>
          </a:p>
          <a:p>
            <a:pPr indent="0" lvl="0" marL="0">
              <a:spcBef>
                <a:spcPts val="1600"/>
              </a:spcBef>
              <a:spcAft>
                <a:spcPts val="0"/>
              </a:spcAft>
              <a:buClr>
                <a:schemeClr val="dk1"/>
              </a:buClr>
              <a:buSzPts val="1100"/>
              <a:buFont typeface="Arial"/>
              <a:buNone/>
            </a:pPr>
            <a:r>
              <a:rPr lang="en">
                <a:solidFill>
                  <a:schemeClr val="lt1"/>
                </a:solidFill>
              </a:rPr>
              <a:t>Client: Iona Brockie  NASA\JPL - Caltech</a:t>
            </a:r>
            <a:endParaRPr>
              <a:solidFill>
                <a:schemeClr val="lt1"/>
              </a:solidFill>
            </a:endParaRPr>
          </a:p>
          <a:p>
            <a:pPr indent="0" lvl="0" marL="0">
              <a:spcBef>
                <a:spcPts val="1600"/>
              </a:spcBef>
              <a:spcAft>
                <a:spcPts val="0"/>
              </a:spcAft>
              <a:buClr>
                <a:schemeClr val="dk1"/>
              </a:buClr>
              <a:buSzPts val="1100"/>
              <a:buFont typeface="Arial"/>
              <a:buNone/>
            </a:pPr>
            <a:r>
              <a:rPr lang="en">
                <a:solidFill>
                  <a:schemeClr val="lt1"/>
                </a:solidFill>
              </a:rPr>
              <a:t>Faculty: Dr. Doerry</a:t>
            </a:r>
            <a:endParaRPr>
              <a:solidFill>
                <a:schemeClr val="lt1"/>
              </a:solidFill>
            </a:endParaRPr>
          </a:p>
          <a:p>
            <a:pPr indent="0" lvl="0" marL="0">
              <a:spcBef>
                <a:spcPts val="1600"/>
              </a:spcBef>
              <a:spcAft>
                <a:spcPts val="1600"/>
              </a:spcAft>
              <a:buNone/>
            </a:pPr>
            <a:r>
              <a:rPr lang="en">
                <a:solidFill>
                  <a:schemeClr val="lt1"/>
                </a:solidFill>
              </a:rPr>
              <a:t>Mentor: Austin Sanders</a:t>
            </a:r>
            <a:endParaRPr>
              <a:solidFill>
                <a:schemeClr val="lt1"/>
              </a:solidFill>
            </a:endParaRPr>
          </a:p>
        </p:txBody>
      </p:sp>
      <p:sp>
        <p:nvSpPr>
          <p:cNvPr id="69" name="Shape 6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en">
                <a:solidFill>
                  <a:schemeClr val="lt1"/>
                </a:solidFill>
              </a:rPr>
              <a:t>‹#›</a:t>
            </a:fld>
            <a:endParaRPr>
              <a:solidFill>
                <a:schemeClr val="lt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73" name="Shape 73"/>
        <p:cNvGrpSpPr/>
        <p:nvPr/>
      </p:nvGrpSpPr>
      <p:grpSpPr>
        <a:xfrm>
          <a:off x="0" y="0"/>
          <a:ext cx="0" cy="0"/>
          <a:chOff x="0" y="0"/>
          <a:chExt cx="0" cy="0"/>
        </a:xfrm>
      </p:grpSpPr>
      <p:sp>
        <p:nvSpPr>
          <p:cNvPr id="74" name="Shape 74"/>
          <p:cNvSpPr txBox="1"/>
          <p:nvPr>
            <p:ph type="title"/>
          </p:nvPr>
        </p:nvSpPr>
        <p:spPr>
          <a:xfrm>
            <a:off x="2074450" y="138775"/>
            <a:ext cx="6151800" cy="613200"/>
          </a:xfrm>
          <a:prstGeom prst="rect">
            <a:avLst/>
          </a:prstGeom>
        </p:spPr>
        <p:txBody>
          <a:bodyPr anchorCtr="0" anchor="t" bIns="91425" lIns="91425" spcFirstLastPara="1" rIns="91425" wrap="square" tIns="91425">
            <a:noAutofit/>
          </a:bodyPr>
          <a:lstStyle/>
          <a:p>
            <a:pPr indent="0" lvl="0" marL="0" rtl="0">
              <a:spcBef>
                <a:spcPts val="0"/>
              </a:spcBef>
              <a:spcAft>
                <a:spcPts val="0"/>
              </a:spcAft>
              <a:buNone/>
            </a:pPr>
            <a:r>
              <a:rPr lang="en">
                <a:solidFill>
                  <a:schemeClr val="lt1"/>
                </a:solidFill>
              </a:rPr>
              <a:t>JPL’s Mission to Understand Mars</a:t>
            </a:r>
            <a:endParaRPr>
              <a:solidFill>
                <a:schemeClr val="lt1"/>
              </a:solidFill>
            </a:endParaRPr>
          </a:p>
        </p:txBody>
      </p:sp>
      <p:sp>
        <p:nvSpPr>
          <p:cNvPr id="75" name="Shape 75"/>
          <p:cNvSpPr txBox="1"/>
          <p:nvPr>
            <p:ph idx="1" type="body"/>
          </p:nvPr>
        </p:nvSpPr>
        <p:spPr>
          <a:xfrm>
            <a:off x="2482925" y="794700"/>
            <a:ext cx="6323700" cy="1370400"/>
          </a:xfrm>
          <a:prstGeom prst="rect">
            <a:avLst/>
          </a:prstGeom>
        </p:spPr>
        <p:txBody>
          <a:bodyPr anchorCtr="0" anchor="t" bIns="91425" lIns="91425" spcFirstLastPara="1" rIns="91425" wrap="square" tIns="91425">
            <a:noAutofit/>
          </a:bodyPr>
          <a:lstStyle/>
          <a:p>
            <a:pPr indent="457200" lvl="0" marL="0" rtl="0">
              <a:spcBef>
                <a:spcPts val="0"/>
              </a:spcBef>
              <a:spcAft>
                <a:spcPts val="0"/>
              </a:spcAft>
              <a:buNone/>
            </a:pPr>
            <a:r>
              <a:rPr lang="en" sz="1200">
                <a:solidFill>
                  <a:schemeClr val="lt1"/>
                </a:solidFill>
                <a:latin typeface="Arial"/>
                <a:ea typeface="Arial"/>
                <a:cs typeface="Arial"/>
                <a:sym typeface="Arial"/>
              </a:rPr>
              <a:t>JPL is a federally funded NASA research and development center whose primary role is to construct and operate planetary robotic spacecraft. With the help of JPL, the scientific community have been looking to answer whether or not we are alone in the universe. Mars is a good place to start looking for answers for a few reasons. JPL has sent many missions to Mars with the goal of looking for evidence that Mars once had the conditions necessary to support life.</a:t>
            </a:r>
            <a:endParaRPr sz="1200">
              <a:solidFill>
                <a:schemeClr val="lt1"/>
              </a:solidFill>
              <a:latin typeface="Arial"/>
              <a:ea typeface="Arial"/>
              <a:cs typeface="Arial"/>
              <a:sym typeface="Arial"/>
            </a:endParaRPr>
          </a:p>
          <a:p>
            <a:pPr indent="457200" lvl="0" marL="0" rtl="0">
              <a:spcBef>
                <a:spcPts val="0"/>
              </a:spcBef>
              <a:spcAft>
                <a:spcPts val="0"/>
              </a:spcAft>
              <a:buNone/>
            </a:pPr>
            <a:r>
              <a:t/>
            </a:r>
            <a:endParaRPr sz="1200">
              <a:solidFill>
                <a:schemeClr val="lt1"/>
              </a:solidFill>
              <a:latin typeface="Arial"/>
              <a:ea typeface="Arial"/>
              <a:cs typeface="Arial"/>
              <a:sym typeface="Arial"/>
            </a:endParaRPr>
          </a:p>
          <a:p>
            <a:pPr indent="457200" lvl="0" marL="0" rtl="0">
              <a:spcBef>
                <a:spcPts val="0"/>
              </a:spcBef>
              <a:spcAft>
                <a:spcPts val="0"/>
              </a:spcAft>
              <a:buNone/>
            </a:pPr>
            <a:r>
              <a:t/>
            </a:r>
            <a:endParaRPr sz="1200">
              <a:solidFill>
                <a:schemeClr val="lt1"/>
              </a:solidFill>
              <a:latin typeface="Arial"/>
              <a:ea typeface="Arial"/>
              <a:cs typeface="Arial"/>
              <a:sym typeface="Arial"/>
            </a:endParaRPr>
          </a:p>
          <a:p>
            <a:pPr indent="457200" lvl="0" marL="0" rtl="0">
              <a:spcBef>
                <a:spcPts val="0"/>
              </a:spcBef>
              <a:spcAft>
                <a:spcPts val="0"/>
              </a:spcAft>
              <a:buNone/>
            </a:pPr>
            <a:r>
              <a:t/>
            </a:r>
            <a:endParaRPr sz="1200">
              <a:solidFill>
                <a:schemeClr val="lt1"/>
              </a:solidFill>
              <a:latin typeface="Arial"/>
              <a:ea typeface="Arial"/>
              <a:cs typeface="Arial"/>
              <a:sym typeface="Arial"/>
            </a:endParaRPr>
          </a:p>
          <a:p>
            <a:pPr indent="457200" lvl="0" marL="0" rtl="0">
              <a:spcBef>
                <a:spcPts val="0"/>
              </a:spcBef>
              <a:spcAft>
                <a:spcPts val="0"/>
              </a:spcAft>
              <a:buNone/>
            </a:pPr>
            <a:r>
              <a:t/>
            </a:r>
            <a:endParaRPr sz="1200">
              <a:solidFill>
                <a:schemeClr val="lt1"/>
              </a:solidFill>
              <a:latin typeface="Arial"/>
              <a:ea typeface="Arial"/>
              <a:cs typeface="Arial"/>
              <a:sym typeface="Arial"/>
            </a:endParaRPr>
          </a:p>
          <a:p>
            <a:pPr indent="457200" lvl="0" marL="0" rtl="0">
              <a:spcBef>
                <a:spcPts val="0"/>
              </a:spcBef>
              <a:spcAft>
                <a:spcPts val="0"/>
              </a:spcAft>
              <a:buNone/>
            </a:pPr>
            <a:r>
              <a:t/>
            </a:r>
            <a:endParaRPr sz="1200">
              <a:solidFill>
                <a:schemeClr val="lt1"/>
              </a:solidFill>
              <a:latin typeface="Arial"/>
              <a:ea typeface="Arial"/>
              <a:cs typeface="Arial"/>
              <a:sym typeface="Arial"/>
            </a:endParaRPr>
          </a:p>
          <a:p>
            <a:pPr indent="0" lvl="0" marL="0" rtl="0">
              <a:spcBef>
                <a:spcPts val="0"/>
              </a:spcBef>
              <a:spcAft>
                <a:spcPts val="0"/>
              </a:spcAft>
              <a:buClr>
                <a:schemeClr val="dk1"/>
              </a:buClr>
              <a:buSzPts val="1100"/>
              <a:buFont typeface="Arial"/>
              <a:buNone/>
            </a:pPr>
            <a:r>
              <a:t/>
            </a:r>
            <a:endParaRPr sz="1200">
              <a:solidFill>
                <a:schemeClr val="lt1"/>
              </a:solidFill>
              <a:latin typeface="Arial"/>
              <a:ea typeface="Arial"/>
              <a:cs typeface="Arial"/>
              <a:sym typeface="Arial"/>
            </a:endParaRPr>
          </a:p>
          <a:p>
            <a:pPr indent="0" lvl="0" marL="0" rtl="0">
              <a:spcBef>
                <a:spcPts val="0"/>
              </a:spcBef>
              <a:spcAft>
                <a:spcPts val="1600"/>
              </a:spcAft>
              <a:buNone/>
            </a:pPr>
            <a:r>
              <a:t/>
            </a:r>
            <a:endParaRPr sz="1200">
              <a:solidFill>
                <a:schemeClr val="lt1"/>
              </a:solidFill>
            </a:endParaRPr>
          </a:p>
        </p:txBody>
      </p:sp>
      <p:sp>
        <p:nvSpPr>
          <p:cNvPr id="76" name="Shape 7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en">
                <a:solidFill>
                  <a:schemeClr val="lt1"/>
                </a:solidFill>
              </a:rPr>
              <a:t>‹#›</a:t>
            </a:fld>
            <a:endParaRPr>
              <a:solidFill>
                <a:schemeClr val="lt1"/>
              </a:solidFill>
            </a:endParaRPr>
          </a:p>
        </p:txBody>
      </p:sp>
      <p:pic>
        <p:nvPicPr>
          <p:cNvPr id="77" name="Shape 77"/>
          <p:cNvPicPr preferRelativeResize="0"/>
          <p:nvPr/>
        </p:nvPicPr>
        <p:blipFill>
          <a:blip r:embed="rId3">
            <a:alphaModFix/>
          </a:blip>
          <a:stretch>
            <a:fillRect/>
          </a:stretch>
        </p:blipFill>
        <p:spPr>
          <a:xfrm>
            <a:off x="115825" y="138775"/>
            <a:ext cx="2098325" cy="1736525"/>
          </a:xfrm>
          <a:prstGeom prst="rect">
            <a:avLst/>
          </a:prstGeom>
          <a:noFill/>
          <a:ln>
            <a:noFill/>
          </a:ln>
        </p:spPr>
      </p:pic>
      <p:pic>
        <p:nvPicPr>
          <p:cNvPr id="78" name="Shape 78"/>
          <p:cNvPicPr preferRelativeResize="0"/>
          <p:nvPr/>
        </p:nvPicPr>
        <p:blipFill>
          <a:blip r:embed="rId4">
            <a:alphaModFix/>
          </a:blip>
          <a:stretch>
            <a:fillRect/>
          </a:stretch>
        </p:blipFill>
        <p:spPr>
          <a:xfrm>
            <a:off x="192175" y="2220525"/>
            <a:ext cx="2175250" cy="1995650"/>
          </a:xfrm>
          <a:prstGeom prst="rect">
            <a:avLst/>
          </a:prstGeom>
          <a:noFill/>
          <a:ln>
            <a:noFill/>
          </a:ln>
        </p:spPr>
      </p:pic>
      <p:pic>
        <p:nvPicPr>
          <p:cNvPr id="79" name="Shape 79"/>
          <p:cNvPicPr preferRelativeResize="0"/>
          <p:nvPr/>
        </p:nvPicPr>
        <p:blipFill>
          <a:blip r:embed="rId5">
            <a:alphaModFix/>
          </a:blip>
          <a:stretch>
            <a:fillRect/>
          </a:stretch>
        </p:blipFill>
        <p:spPr>
          <a:xfrm>
            <a:off x="2636025" y="2220526"/>
            <a:ext cx="2494568" cy="1995648"/>
          </a:xfrm>
          <a:prstGeom prst="rect">
            <a:avLst/>
          </a:prstGeom>
          <a:noFill/>
          <a:ln>
            <a:noFill/>
          </a:ln>
        </p:spPr>
      </p:pic>
      <p:pic>
        <p:nvPicPr>
          <p:cNvPr id="80" name="Shape 80"/>
          <p:cNvPicPr preferRelativeResize="0"/>
          <p:nvPr/>
        </p:nvPicPr>
        <p:blipFill>
          <a:blip r:embed="rId6">
            <a:alphaModFix/>
          </a:blip>
          <a:stretch>
            <a:fillRect/>
          </a:stretch>
        </p:blipFill>
        <p:spPr>
          <a:xfrm>
            <a:off x="5399189" y="2220525"/>
            <a:ext cx="3547836" cy="1995651"/>
          </a:xfrm>
          <a:prstGeom prst="rect">
            <a:avLst/>
          </a:prstGeom>
          <a:noFill/>
          <a:ln>
            <a:noFill/>
          </a:ln>
        </p:spPr>
      </p:pic>
      <p:sp>
        <p:nvSpPr>
          <p:cNvPr id="81" name="Shape 81"/>
          <p:cNvSpPr txBox="1"/>
          <p:nvPr/>
        </p:nvSpPr>
        <p:spPr>
          <a:xfrm>
            <a:off x="192150" y="4296100"/>
            <a:ext cx="2175300" cy="321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Clr>
                <a:schemeClr val="dk1"/>
              </a:buClr>
              <a:buSzPts val="1100"/>
              <a:buFont typeface="Arial"/>
              <a:buNone/>
            </a:pPr>
            <a:r>
              <a:rPr i="1" lang="en" sz="1100">
                <a:solidFill>
                  <a:schemeClr val="lt1"/>
                </a:solidFill>
              </a:rPr>
              <a:t>Figure 1.0. Pathfinder</a:t>
            </a:r>
            <a:endParaRPr i="1" sz="1100"/>
          </a:p>
        </p:txBody>
      </p:sp>
      <p:sp>
        <p:nvSpPr>
          <p:cNvPr id="82" name="Shape 82"/>
          <p:cNvSpPr txBox="1"/>
          <p:nvPr/>
        </p:nvSpPr>
        <p:spPr>
          <a:xfrm>
            <a:off x="2636025" y="4296100"/>
            <a:ext cx="2494500" cy="321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i="1" lang="en" sz="1100">
                <a:solidFill>
                  <a:schemeClr val="lt1"/>
                </a:solidFill>
              </a:rPr>
              <a:t>Figure 1.1. Spirit and Opportunity</a:t>
            </a:r>
            <a:endParaRPr i="1" sz="1100"/>
          </a:p>
        </p:txBody>
      </p:sp>
      <p:sp>
        <p:nvSpPr>
          <p:cNvPr id="83" name="Shape 83"/>
          <p:cNvSpPr txBox="1"/>
          <p:nvPr/>
        </p:nvSpPr>
        <p:spPr>
          <a:xfrm>
            <a:off x="5925862" y="4296100"/>
            <a:ext cx="2494500" cy="321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i="1" lang="en" sz="1100">
                <a:solidFill>
                  <a:schemeClr val="lt1"/>
                </a:solidFill>
              </a:rPr>
              <a:t>Figure 1.2. Curiosity</a:t>
            </a:r>
            <a:endParaRPr i="1" sz="1100"/>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87" name="Shape 87"/>
        <p:cNvGrpSpPr/>
        <p:nvPr/>
      </p:nvGrpSpPr>
      <p:grpSpPr>
        <a:xfrm>
          <a:off x="0" y="0"/>
          <a:ext cx="0" cy="0"/>
          <a:chOff x="0" y="0"/>
          <a:chExt cx="0" cy="0"/>
        </a:xfrm>
      </p:grpSpPr>
      <p:sp>
        <p:nvSpPr>
          <p:cNvPr id="88" name="Shape 88"/>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chemeClr val="lt1"/>
                </a:solidFill>
              </a:rPr>
              <a:t>Mars 2020 (M2020)</a:t>
            </a:r>
            <a:endParaRPr>
              <a:solidFill>
                <a:schemeClr val="lt1"/>
              </a:solidFill>
            </a:endParaRPr>
          </a:p>
        </p:txBody>
      </p:sp>
      <p:sp>
        <p:nvSpPr>
          <p:cNvPr id="89" name="Shape 89"/>
          <p:cNvSpPr txBox="1"/>
          <p:nvPr>
            <p:ph idx="1" type="body"/>
          </p:nvPr>
        </p:nvSpPr>
        <p:spPr>
          <a:xfrm>
            <a:off x="311700" y="1058225"/>
            <a:ext cx="8520600" cy="1097700"/>
          </a:xfrm>
          <a:prstGeom prst="rect">
            <a:avLst/>
          </a:prstGeom>
        </p:spPr>
        <p:txBody>
          <a:bodyPr anchorCtr="0" anchor="t" bIns="91425" lIns="91425" spcFirstLastPara="1" rIns="91425" wrap="square" tIns="91425">
            <a:noAutofit/>
          </a:bodyPr>
          <a:lstStyle/>
          <a:p>
            <a:pPr indent="457200" lvl="0" marL="0" rtl="0">
              <a:spcBef>
                <a:spcPts val="0"/>
              </a:spcBef>
              <a:spcAft>
                <a:spcPts val="0"/>
              </a:spcAft>
              <a:buNone/>
            </a:pPr>
            <a:r>
              <a:rPr lang="en" sz="1400">
                <a:solidFill>
                  <a:schemeClr val="lt1"/>
                </a:solidFill>
                <a:latin typeface="Arial"/>
                <a:ea typeface="Arial"/>
                <a:cs typeface="Arial"/>
                <a:sym typeface="Arial"/>
              </a:rPr>
              <a:t>JPL’s latest rover, M2020 will aim to further deepen our understanding of whether or not the red planet was once habitable. Specifically, the primary goal of M2020 will be to look for evidence of past life on Mars by analyzing and collecting samples of the Martian surface which will then be picked up, and returned to Earth by a future mission.</a:t>
            </a:r>
            <a:endParaRPr sz="1400">
              <a:solidFill>
                <a:schemeClr val="lt1"/>
              </a:solidFill>
              <a:latin typeface="Arial"/>
              <a:ea typeface="Arial"/>
              <a:cs typeface="Arial"/>
              <a:sym typeface="Arial"/>
            </a:endParaRPr>
          </a:p>
          <a:p>
            <a:pPr indent="0" lvl="0" marL="0" rtl="0">
              <a:spcBef>
                <a:spcPts val="0"/>
              </a:spcBef>
              <a:spcAft>
                <a:spcPts val="0"/>
              </a:spcAft>
              <a:buNone/>
            </a:pPr>
            <a:r>
              <a:t/>
            </a:r>
            <a:endParaRPr sz="1000">
              <a:solidFill>
                <a:schemeClr val="lt1"/>
              </a:solidFill>
              <a:latin typeface="Arial"/>
              <a:ea typeface="Arial"/>
              <a:cs typeface="Arial"/>
              <a:sym typeface="Arial"/>
            </a:endParaRPr>
          </a:p>
          <a:p>
            <a:pPr indent="457200" lvl="0" marL="0" rtl="0">
              <a:spcBef>
                <a:spcPts val="0"/>
              </a:spcBef>
              <a:spcAft>
                <a:spcPts val="0"/>
              </a:spcAft>
              <a:buNone/>
            </a:pPr>
            <a:r>
              <a:t/>
            </a:r>
            <a:endParaRPr sz="1400">
              <a:solidFill>
                <a:schemeClr val="lt1"/>
              </a:solidFill>
              <a:latin typeface="Arial"/>
              <a:ea typeface="Arial"/>
              <a:cs typeface="Arial"/>
              <a:sym typeface="Arial"/>
            </a:endParaRPr>
          </a:p>
          <a:p>
            <a:pPr indent="457200" lvl="0" marL="0" rtl="0">
              <a:spcBef>
                <a:spcPts val="0"/>
              </a:spcBef>
              <a:spcAft>
                <a:spcPts val="0"/>
              </a:spcAft>
              <a:buNone/>
            </a:pPr>
            <a:r>
              <a:t/>
            </a:r>
            <a:endParaRPr sz="1400">
              <a:solidFill>
                <a:schemeClr val="lt1"/>
              </a:solidFill>
              <a:latin typeface="Arial"/>
              <a:ea typeface="Arial"/>
              <a:cs typeface="Arial"/>
              <a:sym typeface="Arial"/>
            </a:endParaRPr>
          </a:p>
          <a:p>
            <a:pPr indent="457200" lvl="0" marL="0" rtl="0">
              <a:spcBef>
                <a:spcPts val="0"/>
              </a:spcBef>
              <a:spcAft>
                <a:spcPts val="0"/>
              </a:spcAft>
              <a:buNone/>
            </a:pPr>
            <a:r>
              <a:t/>
            </a:r>
            <a:endParaRPr sz="1400">
              <a:solidFill>
                <a:schemeClr val="lt1"/>
              </a:solidFill>
              <a:latin typeface="Arial"/>
              <a:ea typeface="Arial"/>
              <a:cs typeface="Arial"/>
              <a:sym typeface="Arial"/>
            </a:endParaRPr>
          </a:p>
          <a:p>
            <a:pPr indent="0" lvl="0" marL="0" rtl="0">
              <a:spcBef>
                <a:spcPts val="0"/>
              </a:spcBef>
              <a:spcAft>
                <a:spcPts val="0"/>
              </a:spcAft>
              <a:buClr>
                <a:schemeClr val="dk1"/>
              </a:buClr>
              <a:buSzPts val="1100"/>
              <a:buFont typeface="Arial"/>
              <a:buNone/>
            </a:pPr>
            <a:r>
              <a:t/>
            </a:r>
            <a:endParaRPr sz="1400">
              <a:solidFill>
                <a:schemeClr val="lt1"/>
              </a:solidFill>
              <a:latin typeface="Arial"/>
              <a:ea typeface="Arial"/>
              <a:cs typeface="Arial"/>
              <a:sym typeface="Arial"/>
            </a:endParaRPr>
          </a:p>
          <a:p>
            <a:pPr indent="0" lvl="0" marL="0">
              <a:spcBef>
                <a:spcPts val="0"/>
              </a:spcBef>
              <a:spcAft>
                <a:spcPts val="1600"/>
              </a:spcAft>
              <a:buNone/>
            </a:pPr>
            <a:r>
              <a:t/>
            </a:r>
            <a:endParaRPr>
              <a:solidFill>
                <a:schemeClr val="lt1"/>
              </a:solidFill>
            </a:endParaRPr>
          </a:p>
        </p:txBody>
      </p:sp>
      <p:sp>
        <p:nvSpPr>
          <p:cNvPr id="90" name="Shape 9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en">
                <a:solidFill>
                  <a:schemeClr val="lt1"/>
                </a:solidFill>
              </a:rPr>
              <a:t>‹#›</a:t>
            </a:fld>
            <a:endParaRPr>
              <a:solidFill>
                <a:schemeClr val="lt1"/>
              </a:solidFill>
            </a:endParaRPr>
          </a:p>
        </p:txBody>
      </p:sp>
      <p:pic>
        <p:nvPicPr>
          <p:cNvPr id="91" name="Shape 91"/>
          <p:cNvPicPr preferRelativeResize="0"/>
          <p:nvPr/>
        </p:nvPicPr>
        <p:blipFill rotWithShape="1">
          <a:blip r:embed="rId3">
            <a:alphaModFix/>
          </a:blip>
          <a:srcRect b="17625" l="19744" r="16459" t="20573"/>
          <a:stretch/>
        </p:blipFill>
        <p:spPr>
          <a:xfrm>
            <a:off x="1669150" y="2155925"/>
            <a:ext cx="4726250" cy="2575124"/>
          </a:xfrm>
          <a:prstGeom prst="rect">
            <a:avLst/>
          </a:prstGeom>
          <a:noFill/>
          <a:ln>
            <a:noFill/>
          </a:ln>
        </p:spPr>
      </p:pic>
      <p:sp>
        <p:nvSpPr>
          <p:cNvPr id="92" name="Shape 92"/>
          <p:cNvSpPr txBox="1"/>
          <p:nvPr/>
        </p:nvSpPr>
        <p:spPr>
          <a:xfrm>
            <a:off x="2532275" y="4701775"/>
            <a:ext cx="3000000" cy="316500"/>
          </a:xfrm>
          <a:prstGeom prst="rect">
            <a:avLst/>
          </a:prstGeom>
          <a:no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i="1" lang="en" sz="1100">
                <a:solidFill>
                  <a:schemeClr val="lt1"/>
                </a:solidFill>
              </a:rPr>
              <a:t>Figure 2.0. Mars 2020</a:t>
            </a:r>
            <a:endParaRPr i="1" sz="1100"/>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96" name="Shape 96"/>
        <p:cNvGrpSpPr/>
        <p:nvPr/>
      </p:nvGrpSpPr>
      <p:grpSpPr>
        <a:xfrm>
          <a:off x="0" y="0"/>
          <a:ext cx="0" cy="0"/>
          <a:chOff x="0" y="0"/>
          <a:chExt cx="0" cy="0"/>
        </a:xfrm>
      </p:grpSpPr>
      <p:sp>
        <p:nvSpPr>
          <p:cNvPr id="97" name="Shape 97"/>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chemeClr val="lt1"/>
                </a:solidFill>
              </a:rPr>
              <a:t>Challenge facing JPL</a:t>
            </a:r>
            <a:endParaRPr>
              <a:solidFill>
                <a:schemeClr val="lt1"/>
              </a:solidFill>
            </a:endParaRPr>
          </a:p>
        </p:txBody>
      </p:sp>
      <p:sp>
        <p:nvSpPr>
          <p:cNvPr id="98" name="Shape 98"/>
          <p:cNvSpPr txBox="1"/>
          <p:nvPr>
            <p:ph idx="1" type="body"/>
          </p:nvPr>
        </p:nvSpPr>
        <p:spPr>
          <a:xfrm>
            <a:off x="311700" y="1400838"/>
            <a:ext cx="8520600" cy="613200"/>
          </a:xfrm>
          <a:prstGeom prst="rect">
            <a:avLst/>
          </a:prstGeom>
        </p:spPr>
        <p:txBody>
          <a:bodyPr anchorCtr="0" anchor="t" bIns="91425" lIns="91425" spcFirstLastPara="1" rIns="91425" wrap="square" tIns="91425">
            <a:noAutofit/>
          </a:bodyPr>
          <a:lstStyle/>
          <a:p>
            <a:pPr indent="457200" lvl="0" marL="0">
              <a:spcBef>
                <a:spcPts val="0"/>
              </a:spcBef>
              <a:spcAft>
                <a:spcPts val="0"/>
              </a:spcAft>
              <a:buNone/>
            </a:pPr>
            <a:r>
              <a:rPr lang="en" sz="1400">
                <a:solidFill>
                  <a:srgbClr val="FFFFFF"/>
                </a:solidFill>
                <a:latin typeface="Arial"/>
                <a:ea typeface="Arial"/>
                <a:cs typeface="Arial"/>
                <a:sym typeface="Arial"/>
              </a:rPr>
              <a:t>When the rover drills it creates dust that obscures the hole. JPL’s solution is to use compressed gas to blow dust out of the hole.</a:t>
            </a:r>
            <a:endParaRPr sz="1400">
              <a:solidFill>
                <a:srgbClr val="FFFFFF"/>
              </a:solidFill>
              <a:latin typeface="Arial"/>
              <a:ea typeface="Arial"/>
              <a:cs typeface="Arial"/>
              <a:sym typeface="Arial"/>
            </a:endParaRPr>
          </a:p>
          <a:p>
            <a:pPr indent="0" lvl="0" marL="0">
              <a:spcBef>
                <a:spcPts val="1600"/>
              </a:spcBef>
              <a:spcAft>
                <a:spcPts val="1600"/>
              </a:spcAft>
              <a:buNone/>
            </a:pPr>
            <a:r>
              <a:t/>
            </a:r>
            <a:endParaRPr sz="1200">
              <a:solidFill>
                <a:schemeClr val="lt1"/>
              </a:solidFill>
            </a:endParaRPr>
          </a:p>
        </p:txBody>
      </p:sp>
      <p:sp>
        <p:nvSpPr>
          <p:cNvPr id="99" name="Shape 9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en">
                <a:solidFill>
                  <a:schemeClr val="lt1"/>
                </a:solidFill>
              </a:rPr>
              <a:t>‹#›</a:t>
            </a:fld>
            <a:endParaRPr>
              <a:solidFill>
                <a:schemeClr val="lt1"/>
              </a:solidFill>
            </a:endParaRPr>
          </a:p>
        </p:txBody>
      </p:sp>
      <p:pic>
        <p:nvPicPr>
          <p:cNvPr id="100" name="Shape 100"/>
          <p:cNvPicPr preferRelativeResize="0"/>
          <p:nvPr/>
        </p:nvPicPr>
        <p:blipFill rotWithShape="1">
          <a:blip r:embed="rId3">
            <a:alphaModFix/>
          </a:blip>
          <a:srcRect b="20671" l="22107" r="36722" t="34411"/>
          <a:stretch/>
        </p:blipFill>
        <p:spPr>
          <a:xfrm>
            <a:off x="1146600" y="2369975"/>
            <a:ext cx="2458373" cy="2243999"/>
          </a:xfrm>
          <a:prstGeom prst="rect">
            <a:avLst/>
          </a:prstGeom>
          <a:noFill/>
          <a:ln>
            <a:noFill/>
          </a:ln>
        </p:spPr>
      </p:pic>
      <p:pic>
        <p:nvPicPr>
          <p:cNvPr id="101" name="Shape 101"/>
          <p:cNvPicPr preferRelativeResize="0"/>
          <p:nvPr/>
        </p:nvPicPr>
        <p:blipFill rotWithShape="1">
          <a:blip r:embed="rId4">
            <a:alphaModFix/>
          </a:blip>
          <a:srcRect b="25967" l="30102" r="34755" t="23255"/>
          <a:stretch/>
        </p:blipFill>
        <p:spPr>
          <a:xfrm>
            <a:off x="5640050" y="2356650"/>
            <a:ext cx="2357294" cy="2270652"/>
          </a:xfrm>
          <a:prstGeom prst="rect">
            <a:avLst/>
          </a:prstGeom>
          <a:noFill/>
          <a:ln>
            <a:noFill/>
          </a:ln>
        </p:spPr>
      </p:pic>
      <p:sp>
        <p:nvSpPr>
          <p:cNvPr id="102" name="Shape 102"/>
          <p:cNvSpPr txBox="1"/>
          <p:nvPr/>
        </p:nvSpPr>
        <p:spPr>
          <a:xfrm>
            <a:off x="1146600" y="4672175"/>
            <a:ext cx="2357400" cy="286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i="1" lang="en" sz="1100">
                <a:solidFill>
                  <a:schemeClr val="lt1"/>
                </a:solidFill>
              </a:rPr>
              <a:t>Figure 3.0. Before dust removal</a:t>
            </a:r>
            <a:endParaRPr i="1" sz="1100"/>
          </a:p>
        </p:txBody>
      </p:sp>
      <p:sp>
        <p:nvSpPr>
          <p:cNvPr id="103" name="Shape 103"/>
          <p:cNvSpPr txBox="1"/>
          <p:nvPr/>
        </p:nvSpPr>
        <p:spPr>
          <a:xfrm>
            <a:off x="5640000" y="4672175"/>
            <a:ext cx="2357400" cy="2862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1600"/>
              </a:spcAft>
              <a:buNone/>
            </a:pPr>
            <a:r>
              <a:rPr i="1" lang="en" sz="1100">
                <a:solidFill>
                  <a:schemeClr val="lt1"/>
                </a:solidFill>
              </a:rPr>
              <a:t>Figure 3.1. After dust removal</a:t>
            </a:r>
            <a:endParaRPr i="1" sz="1100"/>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07" name="Shape 107"/>
        <p:cNvGrpSpPr/>
        <p:nvPr/>
      </p:nvGrpSpPr>
      <p:grpSpPr>
        <a:xfrm>
          <a:off x="0" y="0"/>
          <a:ext cx="0" cy="0"/>
          <a:chOff x="0" y="0"/>
          <a:chExt cx="0" cy="0"/>
        </a:xfrm>
      </p:grpSpPr>
      <p:sp>
        <p:nvSpPr>
          <p:cNvPr id="108" name="Shape 108"/>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chemeClr val="lt1"/>
                </a:solidFill>
              </a:rPr>
              <a:t>Why JPL’s testing method is a problem:</a:t>
            </a:r>
            <a:endParaRPr>
              <a:solidFill>
                <a:schemeClr val="lt1"/>
              </a:solidFill>
            </a:endParaRPr>
          </a:p>
        </p:txBody>
      </p:sp>
      <p:sp>
        <p:nvSpPr>
          <p:cNvPr id="109" name="Shape 109"/>
          <p:cNvSpPr txBox="1"/>
          <p:nvPr>
            <p:ph idx="1" type="body"/>
          </p:nvPr>
        </p:nvSpPr>
        <p:spPr>
          <a:xfrm>
            <a:off x="311700" y="3855400"/>
            <a:ext cx="8520600" cy="1018200"/>
          </a:xfrm>
          <a:prstGeom prst="rect">
            <a:avLst/>
          </a:prstGeom>
        </p:spPr>
        <p:txBody>
          <a:bodyPr anchorCtr="0" anchor="t" bIns="91425" lIns="91425" spcFirstLastPara="1" rIns="91425" wrap="square" tIns="91425">
            <a:noAutofit/>
          </a:bodyPr>
          <a:lstStyle/>
          <a:p>
            <a:pPr indent="-342900" lvl="0" marL="457200" rtl="0">
              <a:spcBef>
                <a:spcPts val="0"/>
              </a:spcBef>
              <a:spcAft>
                <a:spcPts val="0"/>
              </a:spcAft>
              <a:buClr>
                <a:schemeClr val="lt1"/>
              </a:buClr>
              <a:buSzPts val="1800"/>
              <a:buFont typeface="Arial"/>
              <a:buChar char="●"/>
            </a:pPr>
            <a:r>
              <a:rPr lang="en">
                <a:solidFill>
                  <a:schemeClr val="lt1"/>
                </a:solidFill>
                <a:latin typeface="Arial"/>
                <a:ea typeface="Arial"/>
                <a:cs typeface="Arial"/>
                <a:sym typeface="Arial"/>
              </a:rPr>
              <a:t>Slow </a:t>
            </a:r>
            <a:endParaRPr>
              <a:solidFill>
                <a:schemeClr val="lt1"/>
              </a:solidFill>
              <a:latin typeface="Arial"/>
              <a:ea typeface="Arial"/>
              <a:cs typeface="Arial"/>
              <a:sym typeface="Arial"/>
            </a:endParaRPr>
          </a:p>
          <a:p>
            <a:pPr indent="-342900" lvl="0" marL="457200" rtl="0">
              <a:spcBef>
                <a:spcPts val="0"/>
              </a:spcBef>
              <a:spcAft>
                <a:spcPts val="0"/>
              </a:spcAft>
              <a:buClr>
                <a:schemeClr val="lt1"/>
              </a:buClr>
              <a:buSzPts val="1800"/>
              <a:buFont typeface="Arial"/>
              <a:buChar char="●"/>
            </a:pPr>
            <a:r>
              <a:rPr lang="en">
                <a:solidFill>
                  <a:schemeClr val="lt1"/>
                </a:solidFill>
                <a:latin typeface="Arial"/>
                <a:ea typeface="Arial"/>
                <a:cs typeface="Arial"/>
                <a:sym typeface="Arial"/>
              </a:rPr>
              <a:t>In</a:t>
            </a:r>
            <a:r>
              <a:rPr lang="en">
                <a:solidFill>
                  <a:schemeClr val="lt1"/>
                </a:solidFill>
                <a:latin typeface="Arial"/>
                <a:ea typeface="Arial"/>
                <a:cs typeface="Arial"/>
                <a:sym typeface="Arial"/>
              </a:rPr>
              <a:t>consistent </a:t>
            </a:r>
            <a:endParaRPr>
              <a:solidFill>
                <a:schemeClr val="lt1"/>
              </a:solidFill>
              <a:latin typeface="Arial"/>
              <a:ea typeface="Arial"/>
              <a:cs typeface="Arial"/>
              <a:sym typeface="Arial"/>
            </a:endParaRPr>
          </a:p>
          <a:p>
            <a:pPr indent="-342900" lvl="0" marL="457200">
              <a:spcBef>
                <a:spcPts val="0"/>
              </a:spcBef>
              <a:spcAft>
                <a:spcPts val="0"/>
              </a:spcAft>
              <a:buClr>
                <a:schemeClr val="lt1"/>
              </a:buClr>
              <a:buSzPts val="1800"/>
              <a:buFont typeface="Arial"/>
              <a:buChar char="●"/>
            </a:pPr>
            <a:r>
              <a:rPr lang="en">
                <a:solidFill>
                  <a:schemeClr val="lt1"/>
                </a:solidFill>
                <a:latin typeface="Arial"/>
                <a:ea typeface="Arial"/>
                <a:cs typeface="Arial"/>
                <a:sym typeface="Arial"/>
              </a:rPr>
              <a:t>Could be better</a:t>
            </a:r>
            <a:endParaRPr>
              <a:solidFill>
                <a:schemeClr val="lt1"/>
              </a:solidFill>
              <a:latin typeface="Arial"/>
              <a:ea typeface="Arial"/>
              <a:cs typeface="Arial"/>
              <a:sym typeface="Arial"/>
            </a:endParaRPr>
          </a:p>
        </p:txBody>
      </p:sp>
      <p:sp>
        <p:nvSpPr>
          <p:cNvPr id="110" name="Shape 1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en">
                <a:solidFill>
                  <a:schemeClr val="lt1"/>
                </a:solidFill>
              </a:rPr>
              <a:t>‹#›</a:t>
            </a:fld>
            <a:endParaRPr>
              <a:solidFill>
                <a:schemeClr val="lt1"/>
              </a:solidFill>
            </a:endParaRPr>
          </a:p>
        </p:txBody>
      </p:sp>
      <p:sp>
        <p:nvSpPr>
          <p:cNvPr id="111" name="Shape 111"/>
          <p:cNvSpPr txBox="1"/>
          <p:nvPr/>
        </p:nvSpPr>
        <p:spPr>
          <a:xfrm>
            <a:off x="3324762" y="3416350"/>
            <a:ext cx="2494500" cy="3213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i="1" lang="en" sz="1100">
                <a:solidFill>
                  <a:schemeClr val="lt1"/>
                </a:solidFill>
              </a:rPr>
              <a:t>Figure 4.0. JPL Testing process</a:t>
            </a:r>
            <a:endParaRPr i="1" sz="1100"/>
          </a:p>
        </p:txBody>
      </p:sp>
      <p:pic>
        <p:nvPicPr>
          <p:cNvPr id="112" name="Shape 112"/>
          <p:cNvPicPr preferRelativeResize="0"/>
          <p:nvPr/>
        </p:nvPicPr>
        <p:blipFill>
          <a:blip r:embed="rId3">
            <a:alphaModFix/>
          </a:blip>
          <a:stretch>
            <a:fillRect/>
          </a:stretch>
        </p:blipFill>
        <p:spPr>
          <a:xfrm>
            <a:off x="949975" y="2322975"/>
            <a:ext cx="2022575" cy="883100"/>
          </a:xfrm>
          <a:prstGeom prst="rect">
            <a:avLst/>
          </a:prstGeom>
          <a:noFill/>
          <a:ln>
            <a:noFill/>
          </a:ln>
        </p:spPr>
      </p:pic>
      <p:pic>
        <p:nvPicPr>
          <p:cNvPr id="113" name="Shape 113"/>
          <p:cNvPicPr preferRelativeResize="0"/>
          <p:nvPr/>
        </p:nvPicPr>
        <p:blipFill>
          <a:blip r:embed="rId4">
            <a:alphaModFix/>
          </a:blip>
          <a:stretch>
            <a:fillRect/>
          </a:stretch>
        </p:blipFill>
        <p:spPr>
          <a:xfrm>
            <a:off x="897725" y="1165425"/>
            <a:ext cx="7348556" cy="2040662"/>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17" name="Shape 117"/>
        <p:cNvGrpSpPr/>
        <p:nvPr/>
      </p:nvGrpSpPr>
      <p:grpSpPr>
        <a:xfrm>
          <a:off x="0" y="0"/>
          <a:ext cx="0" cy="0"/>
          <a:chOff x="0" y="0"/>
          <a:chExt cx="0" cy="0"/>
        </a:xfrm>
      </p:grpSpPr>
      <p:sp>
        <p:nvSpPr>
          <p:cNvPr id="118" name="Shape 118"/>
          <p:cNvSpPr txBox="1"/>
          <p:nvPr>
            <p:ph type="title"/>
          </p:nvPr>
        </p:nvSpPr>
        <p:spPr>
          <a:xfrm>
            <a:off x="311700" y="-1000"/>
            <a:ext cx="8520600" cy="613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chemeClr val="lt1"/>
                </a:solidFill>
              </a:rPr>
              <a:t>Solution Overview</a:t>
            </a:r>
            <a:endParaRPr>
              <a:solidFill>
                <a:schemeClr val="lt1"/>
              </a:solidFill>
            </a:endParaRPr>
          </a:p>
        </p:txBody>
      </p:sp>
      <p:sp>
        <p:nvSpPr>
          <p:cNvPr id="119" name="Shape 11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en">
                <a:solidFill>
                  <a:schemeClr val="lt1"/>
                </a:solidFill>
              </a:rPr>
              <a:t>‹#›</a:t>
            </a:fld>
            <a:endParaRPr>
              <a:solidFill>
                <a:schemeClr val="lt1"/>
              </a:solidFill>
            </a:endParaRPr>
          </a:p>
        </p:txBody>
      </p:sp>
      <p:sp>
        <p:nvSpPr>
          <p:cNvPr id="120" name="Shape 120"/>
          <p:cNvSpPr txBox="1"/>
          <p:nvPr/>
        </p:nvSpPr>
        <p:spPr>
          <a:xfrm>
            <a:off x="3257552" y="2428638"/>
            <a:ext cx="2628900" cy="268800"/>
          </a:xfrm>
          <a:prstGeom prst="rect">
            <a:avLst/>
          </a:prstGeom>
          <a:noFill/>
          <a:ln>
            <a:noFill/>
          </a:ln>
        </p:spPr>
        <p:txBody>
          <a:bodyPr anchorCtr="0" anchor="t" bIns="91425" lIns="91425" spcFirstLastPara="1" rIns="91425" wrap="square" tIns="91425">
            <a:noAutofit/>
          </a:bodyPr>
          <a:lstStyle/>
          <a:p>
            <a:pPr indent="0" lvl="0" marL="0" algn="ctr">
              <a:spcBef>
                <a:spcPts val="0"/>
              </a:spcBef>
              <a:spcAft>
                <a:spcPts val="0"/>
              </a:spcAft>
              <a:buClr>
                <a:schemeClr val="dk1"/>
              </a:buClr>
              <a:buSzPts val="1100"/>
              <a:buFont typeface="Arial"/>
              <a:buNone/>
            </a:pPr>
            <a:r>
              <a:rPr i="1" lang="en" sz="1100">
                <a:solidFill>
                  <a:schemeClr val="lt1"/>
                </a:solidFill>
              </a:rPr>
              <a:t>Figure 5.0. Old process from JPL</a:t>
            </a:r>
            <a:endParaRPr i="1" sz="1100"/>
          </a:p>
        </p:txBody>
      </p:sp>
      <p:sp>
        <p:nvSpPr>
          <p:cNvPr id="121" name="Shape 121"/>
          <p:cNvSpPr txBox="1"/>
          <p:nvPr/>
        </p:nvSpPr>
        <p:spPr>
          <a:xfrm>
            <a:off x="3072000" y="4669425"/>
            <a:ext cx="3000000" cy="33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100">
                <a:solidFill>
                  <a:schemeClr val="lt1"/>
                </a:solidFill>
              </a:rPr>
              <a:t>Figure 5.1. </a:t>
            </a:r>
            <a:r>
              <a:rPr i="1" lang="en" sz="1100">
                <a:solidFill>
                  <a:schemeClr val="lt1"/>
                </a:solidFill>
              </a:rPr>
              <a:t>New process from our solution</a:t>
            </a:r>
            <a:endParaRPr i="1" sz="1100">
              <a:solidFill>
                <a:schemeClr val="lt1"/>
              </a:solidFill>
            </a:endParaRPr>
          </a:p>
          <a:p>
            <a:pPr indent="0" lvl="0" marL="0" rtl="0">
              <a:spcBef>
                <a:spcPts val="0"/>
              </a:spcBef>
              <a:spcAft>
                <a:spcPts val="0"/>
              </a:spcAft>
              <a:buNone/>
            </a:pPr>
            <a:r>
              <a:t/>
            </a:r>
            <a:endParaRPr sz="1000">
              <a:solidFill>
                <a:schemeClr val="lt1"/>
              </a:solidFill>
            </a:endParaRPr>
          </a:p>
        </p:txBody>
      </p:sp>
      <p:pic>
        <p:nvPicPr>
          <p:cNvPr id="122" name="Shape 122"/>
          <p:cNvPicPr preferRelativeResize="0"/>
          <p:nvPr/>
        </p:nvPicPr>
        <p:blipFill>
          <a:blip r:embed="rId3">
            <a:alphaModFix/>
          </a:blip>
          <a:stretch>
            <a:fillRect/>
          </a:stretch>
        </p:blipFill>
        <p:spPr>
          <a:xfrm>
            <a:off x="6809725" y="4069575"/>
            <a:ext cx="2022575" cy="883100"/>
          </a:xfrm>
          <a:prstGeom prst="rect">
            <a:avLst/>
          </a:prstGeom>
          <a:noFill/>
          <a:ln>
            <a:noFill/>
          </a:ln>
        </p:spPr>
      </p:pic>
      <p:pic>
        <p:nvPicPr>
          <p:cNvPr id="123" name="Shape 123"/>
          <p:cNvPicPr preferRelativeResize="0"/>
          <p:nvPr/>
        </p:nvPicPr>
        <p:blipFill>
          <a:blip r:embed="rId4">
            <a:alphaModFix/>
          </a:blip>
          <a:stretch>
            <a:fillRect/>
          </a:stretch>
        </p:blipFill>
        <p:spPr>
          <a:xfrm>
            <a:off x="1350951" y="576500"/>
            <a:ext cx="6442082" cy="1816457"/>
          </a:xfrm>
          <a:prstGeom prst="rect">
            <a:avLst/>
          </a:prstGeom>
          <a:noFill/>
          <a:ln>
            <a:noFill/>
          </a:ln>
        </p:spPr>
      </p:pic>
      <p:pic>
        <p:nvPicPr>
          <p:cNvPr id="124" name="Shape 124"/>
          <p:cNvPicPr preferRelativeResize="0"/>
          <p:nvPr/>
        </p:nvPicPr>
        <p:blipFill>
          <a:blip r:embed="rId5">
            <a:alphaModFix/>
          </a:blip>
          <a:stretch>
            <a:fillRect/>
          </a:stretch>
        </p:blipFill>
        <p:spPr>
          <a:xfrm>
            <a:off x="1313088" y="2733139"/>
            <a:ext cx="6517799" cy="193628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28" name="Shape 128"/>
        <p:cNvGrpSpPr/>
        <p:nvPr/>
      </p:nvGrpSpPr>
      <p:grpSpPr>
        <a:xfrm>
          <a:off x="0" y="0"/>
          <a:ext cx="0" cy="0"/>
          <a:chOff x="0" y="0"/>
          <a:chExt cx="0" cy="0"/>
        </a:xfrm>
      </p:grpSpPr>
      <p:sp>
        <p:nvSpPr>
          <p:cNvPr id="129" name="Shape 129"/>
          <p:cNvSpPr txBox="1"/>
          <p:nvPr>
            <p:ph type="title"/>
          </p:nvPr>
        </p:nvSpPr>
        <p:spPr>
          <a:xfrm>
            <a:off x="311700" y="368825"/>
            <a:ext cx="8520600" cy="613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chemeClr val="lt1"/>
                </a:solidFill>
              </a:rPr>
              <a:t>Our Solution</a:t>
            </a:r>
            <a:endParaRPr>
              <a:solidFill>
                <a:schemeClr val="lt1"/>
              </a:solidFill>
            </a:endParaRPr>
          </a:p>
        </p:txBody>
      </p:sp>
      <p:sp>
        <p:nvSpPr>
          <p:cNvPr id="130" name="Shape 130"/>
          <p:cNvSpPr txBox="1"/>
          <p:nvPr>
            <p:ph idx="1" type="body"/>
          </p:nvPr>
        </p:nvSpPr>
        <p:spPr>
          <a:xfrm>
            <a:off x="311700" y="866800"/>
            <a:ext cx="8520600" cy="3397200"/>
          </a:xfrm>
          <a:prstGeom prst="rect">
            <a:avLst/>
          </a:prstGeom>
        </p:spPr>
        <p:txBody>
          <a:bodyPr anchorCtr="0" anchor="t" bIns="91425" lIns="91425" spcFirstLastPara="1" rIns="91425" wrap="square" tIns="91425">
            <a:noAutofit/>
          </a:bodyPr>
          <a:lstStyle/>
          <a:p>
            <a:pPr indent="0" lvl="0" marL="0">
              <a:spcBef>
                <a:spcPts val="0"/>
              </a:spcBef>
              <a:spcAft>
                <a:spcPts val="0"/>
              </a:spcAft>
              <a:buClr>
                <a:schemeClr val="dk1"/>
              </a:buClr>
              <a:buSzPts val="1100"/>
              <a:buFont typeface="Arial"/>
              <a:buNone/>
            </a:pPr>
            <a:r>
              <a:rPr lang="en">
                <a:solidFill>
                  <a:schemeClr val="lt1"/>
                </a:solidFill>
                <a:latin typeface="Arial"/>
                <a:ea typeface="Arial"/>
                <a:cs typeface="Arial"/>
                <a:sym typeface="Arial"/>
              </a:rPr>
              <a:t>Our software includes the following to the process</a:t>
            </a:r>
            <a:r>
              <a:rPr lang="en">
                <a:solidFill>
                  <a:schemeClr val="lt1"/>
                </a:solidFill>
                <a:latin typeface="Arial"/>
                <a:ea typeface="Arial"/>
                <a:cs typeface="Arial"/>
                <a:sym typeface="Arial"/>
              </a:rPr>
              <a:t>:</a:t>
            </a:r>
            <a:endParaRPr>
              <a:solidFill>
                <a:schemeClr val="lt1"/>
              </a:solidFill>
              <a:latin typeface="Arial"/>
              <a:ea typeface="Arial"/>
              <a:cs typeface="Arial"/>
              <a:sym typeface="Arial"/>
            </a:endParaRPr>
          </a:p>
          <a:p>
            <a:pPr indent="-342900" lvl="0" marL="457200" rtl="0">
              <a:spcBef>
                <a:spcPts val="1600"/>
              </a:spcBef>
              <a:spcAft>
                <a:spcPts val="0"/>
              </a:spcAft>
              <a:buClr>
                <a:schemeClr val="lt1"/>
              </a:buClr>
              <a:buSzPts val="1800"/>
              <a:buFont typeface="Arial"/>
              <a:buChar char="●"/>
            </a:pPr>
            <a:r>
              <a:rPr lang="en">
                <a:solidFill>
                  <a:schemeClr val="lt1"/>
                </a:solidFill>
                <a:latin typeface="Arial"/>
                <a:ea typeface="Arial"/>
                <a:cs typeface="Arial"/>
                <a:sym typeface="Arial"/>
              </a:rPr>
              <a:t>Faster :</a:t>
            </a:r>
            <a:endParaRPr>
              <a:solidFill>
                <a:schemeClr val="lt1"/>
              </a:solidFill>
              <a:latin typeface="Arial"/>
              <a:ea typeface="Arial"/>
              <a:cs typeface="Arial"/>
              <a:sym typeface="Arial"/>
            </a:endParaRPr>
          </a:p>
          <a:p>
            <a:pPr indent="-317500" lvl="1" marL="914400" rtl="0">
              <a:spcBef>
                <a:spcPts val="0"/>
              </a:spcBef>
              <a:spcAft>
                <a:spcPts val="0"/>
              </a:spcAft>
              <a:buClr>
                <a:schemeClr val="lt1"/>
              </a:buClr>
              <a:buSzPts val="1400"/>
              <a:buFont typeface="Arial"/>
              <a:buChar char="○"/>
            </a:pPr>
            <a:r>
              <a:rPr lang="en">
                <a:solidFill>
                  <a:schemeClr val="lt1"/>
                </a:solidFill>
                <a:latin typeface="Arial"/>
                <a:ea typeface="Arial"/>
                <a:cs typeface="Arial"/>
                <a:sym typeface="Arial"/>
              </a:rPr>
              <a:t>No longer need to depressurize vacuum chamber</a:t>
            </a:r>
            <a:endParaRPr>
              <a:solidFill>
                <a:schemeClr val="lt1"/>
              </a:solidFill>
              <a:latin typeface="Arial"/>
              <a:ea typeface="Arial"/>
              <a:cs typeface="Arial"/>
              <a:sym typeface="Arial"/>
            </a:endParaRPr>
          </a:p>
          <a:p>
            <a:pPr indent="-317500" lvl="1" marL="914400" rtl="0">
              <a:spcBef>
                <a:spcPts val="0"/>
              </a:spcBef>
              <a:spcAft>
                <a:spcPts val="0"/>
              </a:spcAft>
              <a:buClr>
                <a:schemeClr val="lt1"/>
              </a:buClr>
              <a:buSzPts val="1400"/>
              <a:buFont typeface="Arial"/>
              <a:buChar char="○"/>
            </a:pPr>
            <a:r>
              <a:rPr lang="en">
                <a:solidFill>
                  <a:schemeClr val="lt1"/>
                </a:solidFill>
                <a:latin typeface="Arial"/>
                <a:ea typeface="Arial"/>
                <a:cs typeface="Arial"/>
                <a:sym typeface="Arial"/>
              </a:rPr>
              <a:t>Image analysis speeds up to less than 5 minutes (from one hour)</a:t>
            </a:r>
            <a:br>
              <a:rPr lang="en">
                <a:solidFill>
                  <a:schemeClr val="lt1"/>
                </a:solidFill>
                <a:latin typeface="Arial"/>
                <a:ea typeface="Arial"/>
                <a:cs typeface="Arial"/>
                <a:sym typeface="Arial"/>
              </a:rPr>
            </a:br>
            <a:endParaRPr>
              <a:solidFill>
                <a:schemeClr val="lt1"/>
              </a:solidFill>
              <a:latin typeface="Arial"/>
              <a:ea typeface="Arial"/>
              <a:cs typeface="Arial"/>
              <a:sym typeface="Arial"/>
            </a:endParaRPr>
          </a:p>
          <a:p>
            <a:pPr indent="-342900" lvl="0" marL="457200" rtl="0">
              <a:spcBef>
                <a:spcPts val="0"/>
              </a:spcBef>
              <a:spcAft>
                <a:spcPts val="0"/>
              </a:spcAft>
              <a:buClr>
                <a:schemeClr val="lt1"/>
              </a:buClr>
              <a:buSzPts val="1800"/>
              <a:buFont typeface="Arial"/>
              <a:buChar char="●"/>
            </a:pPr>
            <a:r>
              <a:rPr lang="en">
                <a:solidFill>
                  <a:schemeClr val="lt1"/>
                </a:solidFill>
                <a:latin typeface="Arial"/>
                <a:ea typeface="Arial"/>
                <a:cs typeface="Arial"/>
                <a:sym typeface="Arial"/>
              </a:rPr>
              <a:t>More consistent:</a:t>
            </a:r>
            <a:endParaRPr>
              <a:solidFill>
                <a:schemeClr val="lt1"/>
              </a:solidFill>
              <a:latin typeface="Arial"/>
              <a:ea typeface="Arial"/>
              <a:cs typeface="Arial"/>
              <a:sym typeface="Arial"/>
            </a:endParaRPr>
          </a:p>
          <a:p>
            <a:pPr indent="-317500" lvl="1" marL="914400" rtl="0">
              <a:spcBef>
                <a:spcPts val="0"/>
              </a:spcBef>
              <a:spcAft>
                <a:spcPts val="0"/>
              </a:spcAft>
              <a:buClr>
                <a:schemeClr val="lt1"/>
              </a:buClr>
              <a:buSzPts val="1400"/>
              <a:buFont typeface="Arial"/>
              <a:buChar char="○"/>
            </a:pPr>
            <a:r>
              <a:rPr lang="en">
                <a:solidFill>
                  <a:schemeClr val="lt1"/>
                </a:solidFill>
                <a:latin typeface="Arial"/>
                <a:ea typeface="Arial"/>
                <a:cs typeface="Arial"/>
                <a:sym typeface="Arial"/>
              </a:rPr>
              <a:t> For all images per rock type</a:t>
            </a:r>
            <a:endParaRPr>
              <a:solidFill>
                <a:schemeClr val="lt1"/>
              </a:solidFill>
              <a:latin typeface="Arial"/>
              <a:ea typeface="Arial"/>
              <a:cs typeface="Arial"/>
              <a:sym typeface="Arial"/>
            </a:endParaRPr>
          </a:p>
          <a:p>
            <a:pPr indent="-317500" lvl="1" marL="914400" rtl="0">
              <a:spcBef>
                <a:spcPts val="0"/>
              </a:spcBef>
              <a:spcAft>
                <a:spcPts val="0"/>
              </a:spcAft>
              <a:buClr>
                <a:schemeClr val="lt1"/>
              </a:buClr>
              <a:buSzPts val="1400"/>
              <a:buFont typeface="Arial"/>
              <a:buChar char="○"/>
            </a:pPr>
            <a:r>
              <a:rPr lang="en">
                <a:solidFill>
                  <a:schemeClr val="lt1"/>
                </a:solidFill>
                <a:latin typeface="Arial"/>
                <a:ea typeface="Arial"/>
                <a:cs typeface="Arial"/>
                <a:sym typeface="Arial"/>
              </a:rPr>
              <a:t> less prone to human error</a:t>
            </a:r>
            <a:br>
              <a:rPr lang="en">
                <a:solidFill>
                  <a:schemeClr val="lt1"/>
                </a:solidFill>
                <a:latin typeface="Arial"/>
                <a:ea typeface="Arial"/>
                <a:cs typeface="Arial"/>
                <a:sym typeface="Arial"/>
              </a:rPr>
            </a:br>
            <a:endParaRPr>
              <a:solidFill>
                <a:schemeClr val="lt1"/>
              </a:solidFill>
              <a:latin typeface="Arial"/>
              <a:ea typeface="Arial"/>
              <a:cs typeface="Arial"/>
              <a:sym typeface="Arial"/>
            </a:endParaRPr>
          </a:p>
          <a:p>
            <a:pPr indent="-342900" lvl="0" marL="457200" rtl="0">
              <a:spcBef>
                <a:spcPts val="0"/>
              </a:spcBef>
              <a:spcAft>
                <a:spcPts val="0"/>
              </a:spcAft>
              <a:buClr>
                <a:schemeClr val="lt1"/>
              </a:buClr>
              <a:buSzPts val="1800"/>
              <a:buFont typeface="Arial"/>
              <a:buChar char="●"/>
            </a:pPr>
            <a:r>
              <a:rPr lang="en">
                <a:solidFill>
                  <a:schemeClr val="lt1"/>
                </a:solidFill>
                <a:latin typeface="Arial"/>
                <a:ea typeface="Arial"/>
                <a:cs typeface="Arial"/>
                <a:sym typeface="Arial"/>
              </a:rPr>
              <a:t>Further improvements and flexibility</a:t>
            </a:r>
            <a:endParaRPr>
              <a:solidFill>
                <a:schemeClr val="lt1"/>
              </a:solidFill>
              <a:latin typeface="Arial"/>
              <a:ea typeface="Arial"/>
              <a:cs typeface="Arial"/>
              <a:sym typeface="Arial"/>
            </a:endParaRPr>
          </a:p>
          <a:p>
            <a:pPr indent="-317500" lvl="1" marL="914400" rtl="0">
              <a:spcBef>
                <a:spcPts val="0"/>
              </a:spcBef>
              <a:spcAft>
                <a:spcPts val="0"/>
              </a:spcAft>
              <a:buClr>
                <a:schemeClr val="lt1"/>
              </a:buClr>
              <a:buSzPts val="1400"/>
              <a:buFont typeface="Arial"/>
              <a:buChar char="○"/>
            </a:pPr>
            <a:r>
              <a:rPr lang="en">
                <a:solidFill>
                  <a:schemeClr val="lt1"/>
                </a:solidFill>
                <a:latin typeface="Arial"/>
                <a:ea typeface="Arial"/>
                <a:cs typeface="Arial"/>
                <a:sym typeface="Arial"/>
              </a:rPr>
              <a:t>Can be parallelized</a:t>
            </a:r>
            <a:endParaRPr>
              <a:solidFill>
                <a:schemeClr val="lt1"/>
              </a:solidFill>
              <a:latin typeface="Arial"/>
              <a:ea typeface="Arial"/>
              <a:cs typeface="Arial"/>
              <a:sym typeface="Arial"/>
            </a:endParaRPr>
          </a:p>
          <a:p>
            <a:pPr indent="-317500" lvl="1" marL="914400" rtl="0">
              <a:spcBef>
                <a:spcPts val="0"/>
              </a:spcBef>
              <a:spcAft>
                <a:spcPts val="0"/>
              </a:spcAft>
              <a:buClr>
                <a:schemeClr val="lt1"/>
              </a:buClr>
              <a:buSzPts val="1400"/>
              <a:buFont typeface="Arial"/>
              <a:buChar char="○"/>
            </a:pPr>
            <a:r>
              <a:rPr lang="en">
                <a:solidFill>
                  <a:schemeClr val="lt1"/>
                </a:solidFill>
                <a:latin typeface="Arial"/>
                <a:ea typeface="Arial"/>
                <a:cs typeface="Arial"/>
                <a:sym typeface="Arial"/>
              </a:rPr>
              <a:t>Algorithms added or changed</a:t>
            </a:r>
            <a:endParaRPr>
              <a:solidFill>
                <a:schemeClr val="lt1"/>
              </a:solidFill>
              <a:latin typeface="Arial"/>
              <a:ea typeface="Arial"/>
              <a:cs typeface="Arial"/>
              <a:sym typeface="Arial"/>
            </a:endParaRPr>
          </a:p>
        </p:txBody>
      </p:sp>
      <p:sp>
        <p:nvSpPr>
          <p:cNvPr id="131" name="Shape 13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en">
                <a:solidFill>
                  <a:schemeClr val="lt1"/>
                </a:solidFill>
              </a:rPr>
              <a:t>‹#›</a:t>
            </a:fld>
            <a:endParaRPr>
              <a:solidFill>
                <a:schemeClr val="l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dk1"/>
        </a:solidFill>
      </p:bgPr>
    </p:bg>
    <p:spTree>
      <p:nvGrpSpPr>
        <p:cNvPr id="135" name="Shape 135"/>
        <p:cNvGrpSpPr/>
        <p:nvPr/>
      </p:nvGrpSpPr>
      <p:grpSpPr>
        <a:xfrm>
          <a:off x="0" y="0"/>
          <a:ext cx="0" cy="0"/>
          <a:chOff x="0" y="0"/>
          <a:chExt cx="0" cy="0"/>
        </a:xfrm>
      </p:grpSpPr>
      <p:sp>
        <p:nvSpPr>
          <p:cNvPr id="136" name="Shape 136"/>
          <p:cNvSpPr txBox="1"/>
          <p:nvPr>
            <p:ph type="title"/>
          </p:nvPr>
        </p:nvSpPr>
        <p:spPr>
          <a:xfrm>
            <a:off x="311700" y="445025"/>
            <a:ext cx="8520600" cy="613200"/>
          </a:xfrm>
          <a:prstGeom prst="rect">
            <a:avLst/>
          </a:prstGeom>
        </p:spPr>
        <p:txBody>
          <a:bodyPr anchorCtr="0" anchor="t" bIns="91425" lIns="91425" spcFirstLastPara="1" rIns="91425" wrap="square" tIns="91425">
            <a:noAutofit/>
          </a:bodyPr>
          <a:lstStyle/>
          <a:p>
            <a:pPr indent="0" lvl="0" marL="0">
              <a:spcBef>
                <a:spcPts val="0"/>
              </a:spcBef>
              <a:spcAft>
                <a:spcPts val="0"/>
              </a:spcAft>
              <a:buNone/>
            </a:pPr>
            <a:r>
              <a:rPr lang="en">
                <a:solidFill>
                  <a:schemeClr val="lt1"/>
                </a:solidFill>
              </a:rPr>
              <a:t>Requirements</a:t>
            </a:r>
            <a:endParaRPr>
              <a:solidFill>
                <a:schemeClr val="lt1"/>
              </a:solidFill>
            </a:endParaRPr>
          </a:p>
        </p:txBody>
      </p:sp>
      <p:sp>
        <p:nvSpPr>
          <p:cNvPr id="137" name="Shape 137"/>
          <p:cNvSpPr txBox="1"/>
          <p:nvPr>
            <p:ph idx="1" type="body"/>
          </p:nvPr>
        </p:nvSpPr>
        <p:spPr>
          <a:xfrm>
            <a:off x="537300" y="1171675"/>
            <a:ext cx="3999900" cy="1748700"/>
          </a:xfrm>
          <a:prstGeom prst="rect">
            <a:avLst/>
          </a:prstGeom>
        </p:spPr>
        <p:txBody>
          <a:bodyPr anchorCtr="0" anchor="t" bIns="91425" lIns="91425" spcFirstLastPara="1" rIns="91425" wrap="square" tIns="91425">
            <a:noAutofit/>
          </a:bodyPr>
          <a:lstStyle/>
          <a:p>
            <a:pPr indent="-342900" lvl="0" marL="457200" rtl="0">
              <a:spcBef>
                <a:spcPts val="0"/>
              </a:spcBef>
              <a:spcAft>
                <a:spcPts val="0"/>
              </a:spcAft>
              <a:buClr>
                <a:schemeClr val="lt1"/>
              </a:buClr>
              <a:buSzPts val="1800"/>
              <a:buFont typeface="Arial"/>
              <a:buChar char="●"/>
            </a:pPr>
            <a:r>
              <a:rPr lang="en" sz="1800">
                <a:solidFill>
                  <a:schemeClr val="lt1"/>
                </a:solidFill>
                <a:latin typeface="Arial"/>
                <a:ea typeface="Arial"/>
                <a:cs typeface="Arial"/>
                <a:sym typeface="Arial"/>
              </a:rPr>
              <a:t>Functional</a:t>
            </a:r>
            <a:endParaRPr sz="1800">
              <a:solidFill>
                <a:schemeClr val="lt1"/>
              </a:solidFill>
              <a:latin typeface="Arial"/>
              <a:ea typeface="Arial"/>
              <a:cs typeface="Arial"/>
              <a:sym typeface="Arial"/>
            </a:endParaRPr>
          </a:p>
          <a:p>
            <a:pPr indent="-330200" lvl="1" marL="914400" rtl="0">
              <a:spcBef>
                <a:spcPts val="0"/>
              </a:spcBef>
              <a:spcAft>
                <a:spcPts val="0"/>
              </a:spcAft>
              <a:buClr>
                <a:schemeClr val="lt1"/>
              </a:buClr>
              <a:buSzPts val="1600"/>
              <a:buFont typeface="Arial"/>
              <a:buChar char="○"/>
            </a:pPr>
            <a:r>
              <a:rPr lang="en" sz="1600">
                <a:solidFill>
                  <a:schemeClr val="lt1"/>
                </a:solidFill>
                <a:latin typeface="Arial"/>
                <a:ea typeface="Arial"/>
                <a:cs typeface="Arial"/>
                <a:sym typeface="Arial"/>
              </a:rPr>
              <a:t>Handle batch of images</a:t>
            </a:r>
            <a:endParaRPr sz="1400">
              <a:solidFill>
                <a:schemeClr val="lt1"/>
              </a:solidFill>
              <a:latin typeface="Arial"/>
              <a:ea typeface="Arial"/>
              <a:cs typeface="Arial"/>
              <a:sym typeface="Arial"/>
            </a:endParaRPr>
          </a:p>
          <a:p>
            <a:pPr indent="-330200" lvl="1" marL="914400" rtl="0">
              <a:spcBef>
                <a:spcPts val="0"/>
              </a:spcBef>
              <a:spcAft>
                <a:spcPts val="0"/>
              </a:spcAft>
              <a:buClr>
                <a:schemeClr val="lt1"/>
              </a:buClr>
              <a:buSzPts val="1600"/>
              <a:buFont typeface="Arial"/>
              <a:buChar char="○"/>
            </a:pPr>
            <a:r>
              <a:rPr lang="en" sz="1600">
                <a:solidFill>
                  <a:schemeClr val="lt1"/>
                </a:solidFill>
                <a:latin typeface="Arial"/>
                <a:ea typeface="Arial"/>
                <a:cs typeface="Arial"/>
                <a:sym typeface="Arial"/>
              </a:rPr>
              <a:t>Analyze image(s) for dust</a:t>
            </a:r>
            <a:endParaRPr sz="1600">
              <a:solidFill>
                <a:schemeClr val="lt1"/>
              </a:solidFill>
              <a:latin typeface="Arial"/>
              <a:ea typeface="Arial"/>
              <a:cs typeface="Arial"/>
              <a:sym typeface="Arial"/>
            </a:endParaRPr>
          </a:p>
          <a:p>
            <a:pPr indent="-330200" lvl="1" marL="914400" rtl="0">
              <a:spcBef>
                <a:spcPts val="0"/>
              </a:spcBef>
              <a:spcAft>
                <a:spcPts val="0"/>
              </a:spcAft>
              <a:buClr>
                <a:schemeClr val="lt1"/>
              </a:buClr>
              <a:buSzPts val="1600"/>
              <a:buFont typeface="Arial"/>
              <a:buChar char="○"/>
            </a:pPr>
            <a:r>
              <a:rPr lang="en" sz="1600">
                <a:solidFill>
                  <a:schemeClr val="lt1"/>
                </a:solidFill>
                <a:latin typeface="Arial"/>
                <a:ea typeface="Arial"/>
                <a:cs typeface="Arial"/>
                <a:sym typeface="Arial"/>
              </a:rPr>
              <a:t>Allow user to adjust parameters</a:t>
            </a:r>
            <a:endParaRPr sz="1600">
              <a:solidFill>
                <a:schemeClr val="lt1"/>
              </a:solidFill>
              <a:latin typeface="Arial"/>
              <a:ea typeface="Arial"/>
              <a:cs typeface="Arial"/>
              <a:sym typeface="Arial"/>
            </a:endParaRPr>
          </a:p>
          <a:p>
            <a:pPr indent="-330200" lvl="1" marL="914400" rtl="0">
              <a:spcBef>
                <a:spcPts val="0"/>
              </a:spcBef>
              <a:spcAft>
                <a:spcPts val="0"/>
              </a:spcAft>
              <a:buClr>
                <a:schemeClr val="lt1"/>
              </a:buClr>
              <a:buSzPts val="1600"/>
              <a:buFont typeface="Arial"/>
              <a:buChar char="○"/>
            </a:pPr>
            <a:r>
              <a:rPr lang="en" sz="1600">
                <a:solidFill>
                  <a:schemeClr val="lt1"/>
                </a:solidFill>
                <a:latin typeface="Arial"/>
                <a:ea typeface="Arial"/>
                <a:cs typeface="Arial"/>
                <a:sym typeface="Arial"/>
              </a:rPr>
              <a:t>Mark areas of dust coverage</a:t>
            </a:r>
            <a:endParaRPr sz="1600">
              <a:solidFill>
                <a:schemeClr val="lt1"/>
              </a:solidFill>
              <a:latin typeface="Arial"/>
              <a:ea typeface="Arial"/>
              <a:cs typeface="Arial"/>
              <a:sym typeface="Arial"/>
            </a:endParaRPr>
          </a:p>
        </p:txBody>
      </p:sp>
      <p:sp>
        <p:nvSpPr>
          <p:cNvPr id="138" name="Shape 138"/>
          <p:cNvSpPr txBox="1"/>
          <p:nvPr>
            <p:ph idx="2" type="body"/>
          </p:nvPr>
        </p:nvSpPr>
        <p:spPr>
          <a:xfrm>
            <a:off x="4561375" y="1171675"/>
            <a:ext cx="3999900" cy="1748700"/>
          </a:xfrm>
          <a:prstGeom prst="rect">
            <a:avLst/>
          </a:prstGeom>
        </p:spPr>
        <p:txBody>
          <a:bodyPr anchorCtr="0" anchor="t" bIns="91425" lIns="91425" spcFirstLastPara="1" rIns="91425" wrap="square" tIns="91425">
            <a:noAutofit/>
          </a:bodyPr>
          <a:lstStyle/>
          <a:p>
            <a:pPr indent="-342900" lvl="0" marL="457200" rtl="0">
              <a:spcBef>
                <a:spcPts val="0"/>
              </a:spcBef>
              <a:spcAft>
                <a:spcPts val="0"/>
              </a:spcAft>
              <a:buClr>
                <a:schemeClr val="lt1"/>
              </a:buClr>
              <a:buSzPts val="1800"/>
              <a:buFont typeface="Arial"/>
              <a:buChar char="●"/>
            </a:pPr>
            <a:r>
              <a:rPr lang="en" sz="1800">
                <a:solidFill>
                  <a:schemeClr val="lt1"/>
                </a:solidFill>
                <a:latin typeface="Arial"/>
                <a:ea typeface="Arial"/>
                <a:cs typeface="Arial"/>
                <a:sym typeface="Arial"/>
              </a:rPr>
              <a:t>Non-Functional</a:t>
            </a:r>
            <a:endParaRPr sz="1800">
              <a:solidFill>
                <a:schemeClr val="lt1"/>
              </a:solidFill>
              <a:latin typeface="Arial"/>
              <a:ea typeface="Arial"/>
              <a:cs typeface="Arial"/>
              <a:sym typeface="Arial"/>
            </a:endParaRPr>
          </a:p>
          <a:p>
            <a:pPr indent="-317500" lvl="1" marL="914400" rtl="0">
              <a:spcBef>
                <a:spcPts val="0"/>
              </a:spcBef>
              <a:spcAft>
                <a:spcPts val="0"/>
              </a:spcAft>
              <a:buClr>
                <a:schemeClr val="lt1"/>
              </a:buClr>
              <a:buSzPts val="1400"/>
              <a:buFont typeface="Arial"/>
              <a:buChar char="○"/>
            </a:pPr>
            <a:r>
              <a:rPr lang="en" sz="1400">
                <a:solidFill>
                  <a:schemeClr val="lt1"/>
                </a:solidFill>
                <a:latin typeface="Arial"/>
                <a:ea typeface="Arial"/>
                <a:cs typeface="Arial"/>
                <a:sym typeface="Arial"/>
              </a:rPr>
              <a:t>Display percentage of areas cleared</a:t>
            </a:r>
            <a:endParaRPr sz="1400">
              <a:solidFill>
                <a:schemeClr val="lt1"/>
              </a:solidFill>
              <a:latin typeface="Arial"/>
              <a:ea typeface="Arial"/>
              <a:cs typeface="Arial"/>
              <a:sym typeface="Arial"/>
            </a:endParaRPr>
          </a:p>
          <a:p>
            <a:pPr indent="-317500" lvl="1" marL="914400" rtl="0">
              <a:spcBef>
                <a:spcPts val="0"/>
              </a:spcBef>
              <a:spcAft>
                <a:spcPts val="0"/>
              </a:spcAft>
              <a:buClr>
                <a:schemeClr val="lt1"/>
              </a:buClr>
              <a:buSzPts val="1400"/>
              <a:buFont typeface="Arial"/>
              <a:buChar char="○"/>
            </a:pPr>
            <a:r>
              <a:rPr lang="en" sz="1400">
                <a:solidFill>
                  <a:schemeClr val="lt1"/>
                </a:solidFill>
                <a:latin typeface="Arial"/>
                <a:ea typeface="Arial"/>
                <a:cs typeface="Arial"/>
                <a:sym typeface="Arial"/>
              </a:rPr>
              <a:t>Display before air blast, after air blast, and analyzed images in a GUI</a:t>
            </a:r>
            <a:endParaRPr sz="1400">
              <a:solidFill>
                <a:schemeClr val="lt1"/>
              </a:solidFill>
              <a:latin typeface="Arial"/>
              <a:ea typeface="Arial"/>
              <a:cs typeface="Arial"/>
              <a:sym typeface="Arial"/>
            </a:endParaRPr>
          </a:p>
          <a:p>
            <a:pPr indent="-317500" lvl="1" marL="914400">
              <a:spcBef>
                <a:spcPts val="0"/>
              </a:spcBef>
              <a:spcAft>
                <a:spcPts val="0"/>
              </a:spcAft>
              <a:buClr>
                <a:schemeClr val="lt1"/>
              </a:buClr>
              <a:buSzPts val="1400"/>
              <a:buFont typeface="Arial"/>
              <a:buChar char="○"/>
            </a:pPr>
            <a:r>
              <a:rPr lang="en" sz="1400">
                <a:solidFill>
                  <a:schemeClr val="lt1"/>
                </a:solidFill>
                <a:latin typeface="Arial"/>
                <a:ea typeface="Arial"/>
                <a:cs typeface="Arial"/>
                <a:sym typeface="Arial"/>
              </a:rPr>
              <a:t>Should take no longer than a minute per image pair</a:t>
            </a:r>
            <a:endParaRPr sz="1400">
              <a:solidFill>
                <a:schemeClr val="lt1"/>
              </a:solidFill>
              <a:latin typeface="Arial"/>
              <a:ea typeface="Arial"/>
              <a:cs typeface="Arial"/>
              <a:sym typeface="Arial"/>
            </a:endParaRPr>
          </a:p>
        </p:txBody>
      </p:sp>
      <p:sp>
        <p:nvSpPr>
          <p:cNvPr id="139" name="Shape 139"/>
          <p:cNvSpPr txBox="1"/>
          <p:nvPr/>
        </p:nvSpPr>
        <p:spPr>
          <a:xfrm>
            <a:off x="1222939" y="4550525"/>
            <a:ext cx="2628600" cy="30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100">
                <a:solidFill>
                  <a:schemeClr val="lt1"/>
                </a:solidFill>
              </a:rPr>
              <a:t>Figure 6.0. Example abrasion analysis</a:t>
            </a:r>
            <a:endParaRPr i="1" sz="1100">
              <a:solidFill>
                <a:schemeClr val="lt1"/>
              </a:solidFill>
            </a:endParaRPr>
          </a:p>
        </p:txBody>
      </p:sp>
      <p:sp>
        <p:nvSpPr>
          <p:cNvPr id="140" name="Shape 140"/>
          <p:cNvSpPr/>
          <p:nvPr/>
        </p:nvSpPr>
        <p:spPr>
          <a:xfrm>
            <a:off x="4745688" y="3322274"/>
            <a:ext cx="3582900" cy="1201800"/>
          </a:xfrm>
          <a:prstGeom prst="roundRect">
            <a:avLst>
              <a:gd fmla="val 22321" name="adj"/>
            </a:avLst>
          </a:prstGeom>
          <a:solidFill>
            <a:srgbClr val="CCCCCC"/>
          </a:solidFill>
          <a:ln cap="flat" cmpd="sng" w="9525">
            <a:solidFill>
              <a:srgbClr val="303030"/>
            </a:solidFill>
            <a:prstDash val="solid"/>
            <a:round/>
            <a:headEnd len="sm" w="sm" type="none"/>
            <a:tailEnd len="sm" w="sm" type="none"/>
          </a:ln>
        </p:spPr>
        <p:txBody>
          <a:bodyPr anchorCtr="0" anchor="ctr" bIns="91425" lIns="91425" spcFirstLastPara="1" rIns="91425" wrap="square" tIns="91425">
            <a:noAutofit/>
          </a:bodyPr>
          <a:lstStyle/>
          <a:p>
            <a:pPr indent="0" lvl="0" marL="0">
              <a:spcBef>
                <a:spcPts val="0"/>
              </a:spcBef>
              <a:spcAft>
                <a:spcPts val="0"/>
              </a:spcAft>
              <a:buNone/>
            </a:pPr>
            <a:r>
              <a:t/>
            </a:r>
            <a:endParaRPr/>
          </a:p>
        </p:txBody>
      </p:sp>
      <p:sp>
        <p:nvSpPr>
          <p:cNvPr id="141" name="Shape 141"/>
          <p:cNvSpPr txBox="1"/>
          <p:nvPr/>
        </p:nvSpPr>
        <p:spPr>
          <a:xfrm>
            <a:off x="5001761" y="3289200"/>
            <a:ext cx="948000" cy="18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t>BEFORE</a:t>
            </a:r>
            <a:endParaRPr b="1" sz="1200"/>
          </a:p>
        </p:txBody>
      </p:sp>
      <p:sp>
        <p:nvSpPr>
          <p:cNvPr id="142" name="Shape 142"/>
          <p:cNvSpPr txBox="1"/>
          <p:nvPr/>
        </p:nvSpPr>
        <p:spPr>
          <a:xfrm>
            <a:off x="6140997" y="3289200"/>
            <a:ext cx="792600" cy="18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t>AFTER</a:t>
            </a:r>
            <a:endParaRPr b="1" sz="1200"/>
          </a:p>
        </p:txBody>
      </p:sp>
      <p:sp>
        <p:nvSpPr>
          <p:cNvPr id="143" name="Shape 143"/>
          <p:cNvSpPr txBox="1"/>
          <p:nvPr/>
        </p:nvSpPr>
        <p:spPr>
          <a:xfrm>
            <a:off x="7025957" y="3289225"/>
            <a:ext cx="1286400" cy="18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
              <a:t>ANALYZED</a:t>
            </a:r>
            <a:endParaRPr b="1" sz="1200"/>
          </a:p>
        </p:txBody>
      </p:sp>
      <p:pic>
        <p:nvPicPr>
          <p:cNvPr id="144" name="Shape 144"/>
          <p:cNvPicPr preferRelativeResize="0"/>
          <p:nvPr/>
        </p:nvPicPr>
        <p:blipFill rotWithShape="1">
          <a:blip r:embed="rId4">
            <a:alphaModFix/>
          </a:blip>
          <a:srcRect b="5676" l="20006" r="31911" t="9469"/>
          <a:stretch/>
        </p:blipFill>
        <p:spPr>
          <a:xfrm rot="5400000">
            <a:off x="7186366" y="3489713"/>
            <a:ext cx="928886" cy="1026712"/>
          </a:xfrm>
          <a:prstGeom prst="rect">
            <a:avLst/>
          </a:prstGeom>
          <a:noFill/>
          <a:ln>
            <a:noFill/>
          </a:ln>
        </p:spPr>
      </p:pic>
      <p:pic>
        <p:nvPicPr>
          <p:cNvPr id="145" name="Shape 145"/>
          <p:cNvPicPr preferRelativeResize="0"/>
          <p:nvPr/>
        </p:nvPicPr>
        <p:blipFill rotWithShape="1">
          <a:blip r:embed="rId5">
            <a:alphaModFix/>
          </a:blip>
          <a:srcRect b="23757" l="23758" r="23758" t="23762"/>
          <a:stretch/>
        </p:blipFill>
        <p:spPr>
          <a:xfrm>
            <a:off x="6026026" y="3533295"/>
            <a:ext cx="1055544" cy="939542"/>
          </a:xfrm>
          <a:prstGeom prst="rect">
            <a:avLst/>
          </a:prstGeom>
          <a:noFill/>
          <a:ln>
            <a:noFill/>
          </a:ln>
        </p:spPr>
      </p:pic>
      <p:pic>
        <p:nvPicPr>
          <p:cNvPr id="146" name="Shape 146"/>
          <p:cNvPicPr preferRelativeResize="0"/>
          <p:nvPr/>
        </p:nvPicPr>
        <p:blipFill rotWithShape="1">
          <a:blip r:embed="rId6">
            <a:alphaModFix/>
          </a:blip>
          <a:srcRect b="20043" l="20043" r="20037" t="20037"/>
          <a:stretch/>
        </p:blipFill>
        <p:spPr>
          <a:xfrm>
            <a:off x="4914598" y="3527242"/>
            <a:ext cx="1055544" cy="939521"/>
          </a:xfrm>
          <a:prstGeom prst="rect">
            <a:avLst/>
          </a:prstGeom>
          <a:noFill/>
          <a:ln>
            <a:noFill/>
          </a:ln>
        </p:spPr>
      </p:pic>
      <p:sp>
        <p:nvSpPr>
          <p:cNvPr id="147" name="Shape 147"/>
          <p:cNvSpPr txBox="1"/>
          <p:nvPr/>
        </p:nvSpPr>
        <p:spPr>
          <a:xfrm>
            <a:off x="4413776" y="4466775"/>
            <a:ext cx="4295100" cy="302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i="1" lang="en" sz="1100">
                <a:solidFill>
                  <a:schemeClr val="lt1"/>
                </a:solidFill>
              </a:rPr>
              <a:t>Figure 6.1. Examples of a before, after, and JPL analyzed image</a:t>
            </a:r>
            <a:endParaRPr i="1" sz="1100">
              <a:solidFill>
                <a:schemeClr val="lt1"/>
              </a:solidFill>
            </a:endParaRPr>
          </a:p>
        </p:txBody>
      </p:sp>
      <p:sp>
        <p:nvSpPr>
          <p:cNvPr id="148" name="Shape 148"/>
          <p:cNvSpPr txBox="1"/>
          <p:nvPr>
            <p:ph idx="12" type="sldNum"/>
          </p:nvPr>
        </p:nvSpPr>
        <p:spPr>
          <a:xfrm>
            <a:off x="8307795" y="4550517"/>
            <a:ext cx="548700" cy="393600"/>
          </a:xfrm>
          <a:prstGeom prst="rect">
            <a:avLst/>
          </a:prstGeom>
        </p:spPr>
        <p:txBody>
          <a:bodyPr anchorCtr="0" anchor="ctr" bIns="91425" lIns="91425" spcFirstLastPara="1" rIns="91425" wrap="square" tIns="91425">
            <a:noAutofit/>
          </a:bodyPr>
          <a:lstStyle/>
          <a:p>
            <a:pPr indent="0" lvl="0" marL="0">
              <a:spcBef>
                <a:spcPts val="0"/>
              </a:spcBef>
              <a:spcAft>
                <a:spcPts val="0"/>
              </a:spcAft>
              <a:buNone/>
            </a:pPr>
            <a:fld id="{00000000-1234-1234-1234-123412341234}" type="slidenum">
              <a:rPr lang="en">
                <a:solidFill>
                  <a:schemeClr val="lt1"/>
                </a:solidFill>
              </a:rPr>
              <a:t>‹#›</a:t>
            </a:fld>
            <a:endParaRPr>
              <a:solidFill>
                <a:schemeClr val="lt1"/>
              </a:solidFill>
            </a:endParaRPr>
          </a:p>
        </p:txBody>
      </p:sp>
      <p:pic>
        <p:nvPicPr>
          <p:cNvPr id="149" name="Shape 149"/>
          <p:cNvPicPr preferRelativeResize="0"/>
          <p:nvPr/>
        </p:nvPicPr>
        <p:blipFill rotWithShape="1">
          <a:blip r:embed="rId7">
            <a:alphaModFix/>
          </a:blip>
          <a:srcRect b="11059" l="19335" r="0" t="27262"/>
          <a:stretch/>
        </p:blipFill>
        <p:spPr>
          <a:xfrm>
            <a:off x="1416238" y="3206063"/>
            <a:ext cx="2242025" cy="14342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