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48"/>
  </p:notesMasterIdLst>
  <p:sldIdLst>
    <p:sldId id="445"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5" r:id="rId21"/>
    <p:sldId id="464" r:id="rId22"/>
    <p:sldId id="438" r:id="rId23"/>
    <p:sldId id="439" r:id="rId24"/>
    <p:sldId id="440" r:id="rId25"/>
    <p:sldId id="441" r:id="rId26"/>
    <p:sldId id="442" r:id="rId27"/>
    <p:sldId id="443" r:id="rId28"/>
    <p:sldId id="444" r:id="rId29"/>
    <p:sldId id="365" r:id="rId30"/>
    <p:sldId id="435" r:id="rId31"/>
    <p:sldId id="322" r:id="rId32"/>
    <p:sldId id="323" r:id="rId33"/>
    <p:sldId id="391" r:id="rId34"/>
    <p:sldId id="324" r:id="rId35"/>
    <p:sldId id="436" r:id="rId36"/>
    <p:sldId id="376" r:id="rId37"/>
    <p:sldId id="437" r:id="rId38"/>
    <p:sldId id="296" r:id="rId39"/>
    <p:sldId id="380" r:id="rId40"/>
    <p:sldId id="377" r:id="rId41"/>
    <p:sldId id="378" r:id="rId42"/>
    <p:sldId id="379" r:id="rId43"/>
    <p:sldId id="326" r:id="rId44"/>
    <p:sldId id="392" r:id="rId45"/>
    <p:sldId id="433" r:id="rId46"/>
    <p:sldId id="43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14"/>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5258" autoAdjust="0"/>
  </p:normalViewPr>
  <p:slideViewPr>
    <p:cSldViewPr>
      <p:cViewPr varScale="1">
        <p:scale>
          <a:sx n="58" d="100"/>
          <a:sy n="58"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26218-2EBD-43D8-B697-EE4C22D1A4E5}" type="datetimeFigureOut">
              <a:rPr lang="en-US" smtClean="0"/>
              <a:pPr/>
              <a:t>4/25/2013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1E8E0-EF2D-4423-B924-B16458F62878}" type="slidenum">
              <a:rPr lang="en-US" smtClean="0"/>
              <a:pPr/>
              <a:t>‹#›</a:t>
            </a:fld>
            <a:endParaRPr lang="en-US"/>
          </a:p>
        </p:txBody>
      </p:sp>
    </p:spTree>
    <p:extLst>
      <p:ext uri="{BB962C8B-B14F-4D97-AF65-F5344CB8AC3E}">
        <p14:creationId xmlns:p14="http://schemas.microsoft.com/office/powerpoint/2010/main" val="149683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1E8E0-EF2D-4423-B924-B16458F62878}" type="slidenum">
              <a:rPr lang="en-US" smtClean="0"/>
              <a:pPr/>
              <a:t>1</a:t>
            </a:fld>
            <a:endParaRPr lang="en-US"/>
          </a:p>
        </p:txBody>
      </p:sp>
    </p:spTree>
    <p:extLst>
      <p:ext uri="{BB962C8B-B14F-4D97-AF65-F5344CB8AC3E}">
        <p14:creationId xmlns:p14="http://schemas.microsoft.com/office/powerpoint/2010/main" val="125065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21</a:t>
            </a:fld>
            <a:endParaRPr lang="en-US"/>
          </a:p>
        </p:txBody>
      </p:sp>
    </p:spTree>
    <p:extLst>
      <p:ext uri="{BB962C8B-B14F-4D97-AF65-F5344CB8AC3E}">
        <p14:creationId xmlns:p14="http://schemas.microsoft.com/office/powerpoint/2010/main" val="408983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so in our example here, our administrator, John</a:t>
            </a:r>
            <a:r>
              <a:rPr lang="en-US" baseline="0" dirty="0" smtClean="0"/>
              <a:t> Smith,</a:t>
            </a:r>
            <a:r>
              <a:rPr lang="en-US" dirty="0" smtClean="0"/>
              <a:t> has</a:t>
            </a:r>
            <a:r>
              <a:rPr lang="en-US" baseline="0" dirty="0" smtClean="0"/>
              <a:t> just logged in to the Group Wrangler site and finds themselves at the home page. The home page contains quick links to a few important pages as well as any site announcements. Let’s say John would like to set up a group for users that are part of the engineering department and speak either Spanish or German. The first thing John is going to have to do is set up a Department attribute since one does not already exist. Site attributes are set up in the site settings page, so John clicks the link found here (4).</a:t>
            </a:r>
            <a:endParaRPr lang="en-US" dirty="0" smtClean="0"/>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 settings tab (attributes tab)</a:t>
            </a:r>
          </a:p>
          <a:p>
            <a:r>
              <a:rPr lang="en-US" dirty="0" smtClean="0"/>
              <a:t>Zoom to see just tab content</a:t>
            </a:r>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group profile (announcement tab)</a:t>
            </a:r>
          </a:p>
          <a:p>
            <a:r>
              <a:rPr lang="en-US" dirty="0" smtClean="0"/>
              <a:t>Quickly show all tabs (stop to talk about group rules)</a:t>
            </a:r>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 group forums</a:t>
            </a:r>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profile (blog tab)</a:t>
            </a:r>
          </a:p>
          <a:p>
            <a:r>
              <a:rPr lang="en-US" dirty="0" smtClean="0"/>
              <a:t>Quickly show all other tabs</a:t>
            </a:r>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 analysis tool</a:t>
            </a:r>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a:t>
            </a:r>
            <a:r>
              <a:rPr lang="en-US" baseline="0" dirty="0" smtClean="0"/>
              <a:t> like to talk more about the software process we used to develop Group Wrangler</a:t>
            </a:r>
            <a:endParaRPr lang="en-US" dirty="0" smtClean="0"/>
          </a:p>
          <a:p>
            <a:r>
              <a:rPr lang="en-US" dirty="0" smtClean="0"/>
              <a:t>We used an agile development methodology where </a:t>
            </a:r>
            <a:r>
              <a:rPr lang="en-US" baseline="0" dirty="0" smtClean="0"/>
              <a:t>we made many project versions that we improved with time by adding and updating features.</a:t>
            </a:r>
          </a:p>
          <a:p>
            <a:r>
              <a:rPr lang="en-US" baseline="0" dirty="0" smtClean="0"/>
              <a:t>This allowed us to build versions quickly and incorporate user feedback.</a:t>
            </a:r>
          </a:p>
          <a:p>
            <a:endParaRPr lang="en-US" baseline="0" dirty="0" smtClean="0"/>
          </a:p>
          <a:p>
            <a:r>
              <a:rPr lang="en-US" dirty="0" smtClean="0"/>
              <a:t>We iterated</a:t>
            </a:r>
            <a:r>
              <a:rPr lang="en-US" baseline="0" dirty="0" smtClean="0"/>
              <a:t> through 4 main project phases, namely</a:t>
            </a:r>
          </a:p>
          <a:p>
            <a:r>
              <a:rPr lang="en-US" baseline="0" dirty="0" smtClean="0"/>
              <a:t>Requirements</a:t>
            </a:r>
          </a:p>
          <a:p>
            <a:r>
              <a:rPr lang="en-US" baseline="0" dirty="0" smtClean="0"/>
              <a:t>Design</a:t>
            </a:r>
          </a:p>
          <a:p>
            <a:r>
              <a:rPr lang="en-US" baseline="0" dirty="0" smtClean="0"/>
              <a:t>Implementation</a:t>
            </a:r>
          </a:p>
          <a:p>
            <a:r>
              <a:rPr lang="en-US" baseline="0" dirty="0" smtClean="0"/>
              <a:t>Testing and refinement</a:t>
            </a:r>
          </a:p>
        </p:txBody>
      </p:sp>
      <p:sp>
        <p:nvSpPr>
          <p:cNvPr id="4" name="Slide Number Placeholder 3"/>
          <p:cNvSpPr>
            <a:spLocks noGrp="1"/>
          </p:cNvSpPr>
          <p:nvPr>
            <p:ph type="sldNum" sz="quarter" idx="10"/>
          </p:nvPr>
        </p:nvSpPr>
        <p:spPr/>
        <p:txBody>
          <a:bodyPr/>
          <a:lstStyle/>
          <a:p>
            <a:fld id="{C691E8E0-EF2D-4423-B924-B16458F62878}" type="slidenum">
              <a:rPr lang="en-US" smtClean="0"/>
              <a:pPr/>
              <a:t>29</a:t>
            </a:fld>
            <a:endParaRPr lang="en-US"/>
          </a:p>
        </p:txBody>
      </p:sp>
    </p:spTree>
    <p:extLst>
      <p:ext uri="{BB962C8B-B14F-4D97-AF65-F5344CB8AC3E}">
        <p14:creationId xmlns:p14="http://schemas.microsoft.com/office/powerpoint/2010/main" val="189725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a:t>
            </a:r>
            <a:r>
              <a:rPr lang="en-US" baseline="0" dirty="0" smtClean="0"/>
              <a:t> by interviewing our client to determine the needed system features.</a:t>
            </a:r>
          </a:p>
          <a:p>
            <a:r>
              <a:rPr lang="en-US" baseline="0" dirty="0" smtClean="0"/>
              <a:t>We ultimately broke down the functionality into modules based on the actions a user can perform.</a:t>
            </a:r>
          </a:p>
          <a:p>
            <a:endParaRPr lang="en-US" baseline="0" dirty="0" smtClean="0"/>
          </a:p>
          <a:p>
            <a:r>
              <a:rPr lang="en-US" baseline="0" dirty="0" smtClean="0"/>
              <a:t>Here we see the modules broken down for a general user.</a:t>
            </a:r>
          </a:p>
          <a:p>
            <a:r>
              <a:rPr lang="en-US" baseline="0" dirty="0" smtClean="0"/>
              <a:t>At a high level, a general user can communicate, view groups, and manage his or her account.</a:t>
            </a:r>
          </a:p>
          <a:p>
            <a:r>
              <a:rPr lang="en-US" baseline="0" dirty="0" smtClean="0"/>
              <a:t>A user may choose to view his or her groups in order to see information on individual users or post to the group’s wall or forum.</a:t>
            </a:r>
          </a:p>
        </p:txBody>
      </p:sp>
      <p:sp>
        <p:nvSpPr>
          <p:cNvPr id="4" name="Slide Number Placeholder 3"/>
          <p:cNvSpPr>
            <a:spLocks noGrp="1"/>
          </p:cNvSpPr>
          <p:nvPr>
            <p:ph type="sldNum" sz="quarter" idx="10"/>
          </p:nvPr>
        </p:nvSpPr>
        <p:spPr/>
        <p:txBody>
          <a:bodyPr/>
          <a:lstStyle/>
          <a:p>
            <a:fld id="{C691E8E0-EF2D-4423-B924-B16458F62878}" type="slidenum">
              <a:rPr lang="en-US" smtClean="0"/>
              <a:pPr/>
              <a:t>31</a:t>
            </a:fld>
            <a:endParaRPr lang="en-US"/>
          </a:p>
        </p:txBody>
      </p:sp>
    </p:spTree>
    <p:extLst>
      <p:ext uri="{BB962C8B-B14F-4D97-AF65-F5344CB8AC3E}">
        <p14:creationId xmlns:p14="http://schemas.microsoft.com/office/powerpoint/2010/main" val="72256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administrator can</a:t>
            </a:r>
            <a:r>
              <a:rPr lang="en-US" baseline="0" dirty="0" smtClean="0"/>
              <a:t> perform any action that a general user can and more.</a:t>
            </a:r>
          </a:p>
          <a:p>
            <a:r>
              <a:rPr lang="en-US" baseline="0" dirty="0" smtClean="0"/>
              <a:t>At the top level, and administrator may choose to manage users, groups, or applications.</a:t>
            </a:r>
          </a:p>
          <a:p>
            <a:r>
              <a:rPr lang="en-US" baseline="0" dirty="0" smtClean="0"/>
              <a:t>An admin may choose to track users with notes, display graphical breakdowns, or message members.</a:t>
            </a:r>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32</a:t>
            </a:fld>
            <a:endParaRPr lang="en-US"/>
          </a:p>
        </p:txBody>
      </p:sp>
    </p:spTree>
    <p:extLst>
      <p:ext uri="{BB962C8B-B14F-4D97-AF65-F5344CB8AC3E}">
        <p14:creationId xmlns:p14="http://schemas.microsoft.com/office/powerpoint/2010/main" val="260730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1E8E0-EF2D-4423-B924-B16458F62878}" type="slidenum">
              <a:rPr lang="en-US" smtClean="0"/>
              <a:pPr/>
              <a:t>2</a:t>
            </a:fld>
            <a:endParaRPr lang="en-US"/>
          </a:p>
        </p:txBody>
      </p:sp>
    </p:spTree>
    <p:extLst>
      <p:ext uri="{BB962C8B-B14F-4D97-AF65-F5344CB8AC3E}">
        <p14:creationId xmlns:p14="http://schemas.microsoft.com/office/powerpoint/2010/main" val="191120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Looked at variety of technologies</a:t>
            </a:r>
          </a:p>
          <a:p>
            <a:r>
              <a:rPr lang="en-US" dirty="0" smtClean="0"/>
              <a:t>Did single page demos to test the viability of various</a:t>
            </a:r>
            <a:r>
              <a:rPr lang="en-US" baseline="0" dirty="0" smtClean="0"/>
              <a:t> frameworks</a:t>
            </a:r>
          </a:p>
          <a:p>
            <a:r>
              <a:rPr lang="en-US" baseline="0" dirty="0" smtClean="0"/>
              <a:t>Looked at frameworks for Java, PHP, JavaScript, Ruby, etc.</a:t>
            </a:r>
          </a:p>
          <a:p>
            <a:endParaRPr lang="en-US" baseline="0" dirty="0" smtClean="0"/>
          </a:p>
          <a:p>
            <a:r>
              <a:rPr lang="en-US" baseline="0" dirty="0" smtClean="0"/>
              <a:t>Looking for something that met the criteria listed here:</a:t>
            </a:r>
          </a:p>
          <a:p>
            <a:r>
              <a:rPr lang="en-US" baseline="0" dirty="0" smtClean="0"/>
              <a:t>Solid code structuring to help structure our code and link various parts of the code together</a:t>
            </a:r>
          </a:p>
          <a:p>
            <a:r>
              <a:rPr lang="en-US" baseline="0" dirty="0" smtClean="0"/>
              <a:t>Strong community support with well-written documentation</a:t>
            </a:r>
          </a:p>
          <a:p>
            <a:r>
              <a:rPr lang="en-US" baseline="0" dirty="0" smtClean="0"/>
              <a:t>Quick development cycle to fit our rapid versioning and agile approach</a:t>
            </a:r>
          </a:p>
          <a:p>
            <a:r>
              <a:rPr lang="en-US" baseline="0" dirty="0" smtClean="0"/>
              <a:t>Easy to follow and maintain so that future developers can quickly build off of what we have developed</a:t>
            </a:r>
          </a:p>
          <a:p>
            <a:r>
              <a:rPr lang="en-US" baseline="0" dirty="0" smtClean="0"/>
              <a:t>Support for software engineering principles such as the DRY principle which focuses on limiting code repetition</a:t>
            </a:r>
          </a:p>
          <a:p>
            <a:r>
              <a:rPr lang="en-US" baseline="0" dirty="0" smtClean="0"/>
              <a:t>…also convention over configuration</a:t>
            </a:r>
          </a:p>
          <a:p>
            <a:endParaRPr lang="en-US" baseline="0" dirty="0" smtClean="0"/>
          </a:p>
          <a:p>
            <a:endParaRPr lang="en-US" dirty="0" smtClean="0"/>
          </a:p>
          <a:p>
            <a:r>
              <a:rPr lang="en-US" dirty="0" smtClean="0"/>
              <a:t>Ultimately</a:t>
            </a:r>
            <a:r>
              <a:rPr lang="en-US" baseline="0" dirty="0" smtClean="0"/>
              <a:t> l</a:t>
            </a:r>
            <a:r>
              <a:rPr lang="en-US" dirty="0" smtClean="0"/>
              <a:t>anded</a:t>
            </a:r>
            <a:r>
              <a:rPr lang="en-US" baseline="0" dirty="0" smtClean="0"/>
              <a:t> on Ruby on Rails for framework</a:t>
            </a:r>
          </a:p>
        </p:txBody>
      </p:sp>
      <p:sp>
        <p:nvSpPr>
          <p:cNvPr id="4" name="Slide Number Placeholder 3"/>
          <p:cNvSpPr>
            <a:spLocks noGrp="1"/>
          </p:cNvSpPr>
          <p:nvPr>
            <p:ph type="sldNum" sz="quarter" idx="10"/>
          </p:nvPr>
        </p:nvSpPr>
        <p:spPr/>
        <p:txBody>
          <a:bodyPr/>
          <a:lstStyle/>
          <a:p>
            <a:fld id="{C691E8E0-EF2D-4423-B924-B16458F62878}" type="slidenum">
              <a:rPr lang="en-US" smtClean="0"/>
              <a:pPr/>
              <a:t>33</a:t>
            </a:fld>
            <a:endParaRPr lang="en-US"/>
          </a:p>
        </p:txBody>
      </p:sp>
    </p:spTree>
    <p:extLst>
      <p:ext uri="{BB962C8B-B14F-4D97-AF65-F5344CB8AC3E}">
        <p14:creationId xmlns:p14="http://schemas.microsoft.com/office/powerpoint/2010/main" val="196937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more detailed view of the system architecture.</a:t>
            </a:r>
          </a:p>
          <a:p>
            <a:r>
              <a:rPr lang="en-US" dirty="0" smtClean="0"/>
              <a:t>Here</a:t>
            </a:r>
            <a:r>
              <a:rPr lang="en-US" baseline="0" dirty="0" smtClean="0"/>
              <a:t> we are using a model-view-controller setup</a:t>
            </a:r>
          </a:p>
          <a:p>
            <a:r>
              <a:rPr lang="en-US" baseline="0" dirty="0" smtClean="0"/>
              <a:t>A client starts by entering a URL into his or her browser to connect to the Rails server.</a:t>
            </a:r>
          </a:p>
          <a:p>
            <a:r>
              <a:rPr lang="en-US" baseline="0" dirty="0" smtClean="0"/>
              <a:t>This information is then read by the rails router, which then maps to a certain action in the controller.</a:t>
            </a:r>
          </a:p>
          <a:p>
            <a:r>
              <a:rPr lang="en-US" baseline="0" dirty="0" smtClean="0"/>
              <a:t>The controller then executes the action by retrieving the necessary model information along with the relevant data in the database.</a:t>
            </a:r>
          </a:p>
          <a:p>
            <a:r>
              <a:rPr lang="en-US" baseline="0" dirty="0" smtClean="0"/>
              <a:t>This information is then passed on to a particular view, which is where the html for the page is actually rendered dynamically.</a:t>
            </a:r>
          </a:p>
          <a:p>
            <a:r>
              <a:rPr lang="en-US" baseline="0" dirty="0" smtClean="0"/>
              <a:t>The final page information is then passed back to the user, which shows up as a web page in his or her browser.</a:t>
            </a:r>
          </a:p>
        </p:txBody>
      </p:sp>
      <p:sp>
        <p:nvSpPr>
          <p:cNvPr id="4" name="Slide Number Placeholder 3"/>
          <p:cNvSpPr>
            <a:spLocks noGrp="1"/>
          </p:cNvSpPr>
          <p:nvPr>
            <p:ph type="sldNum" sz="quarter" idx="10"/>
          </p:nvPr>
        </p:nvSpPr>
        <p:spPr/>
        <p:txBody>
          <a:bodyPr/>
          <a:lstStyle/>
          <a:p>
            <a:fld id="{C691E8E0-EF2D-4423-B924-B16458F62878}" type="slidenum">
              <a:rPr lang="en-US" smtClean="0"/>
              <a:pPr/>
              <a:t>34</a:t>
            </a:fld>
            <a:endParaRPr lang="en-US"/>
          </a:p>
        </p:txBody>
      </p:sp>
    </p:spTree>
    <p:extLst>
      <p:ext uri="{BB962C8B-B14F-4D97-AF65-F5344CB8AC3E}">
        <p14:creationId xmlns:p14="http://schemas.microsoft.com/office/powerpoint/2010/main" val="598773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a:t>
            </a:r>
            <a:r>
              <a:rPr lang="en-US" baseline="0" dirty="0" smtClean="0"/>
              <a:t> from our mentor, who focuses on user interface design</a:t>
            </a:r>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36</a:t>
            </a:fld>
            <a:endParaRPr lang="en-US"/>
          </a:p>
        </p:txBody>
      </p:sp>
    </p:spTree>
    <p:extLst>
      <p:ext uri="{BB962C8B-B14F-4D97-AF65-F5344CB8AC3E}">
        <p14:creationId xmlns:p14="http://schemas.microsoft.com/office/powerpoint/2010/main" val="109149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largest challenges was that no</a:t>
            </a:r>
            <a:r>
              <a:rPr lang="en-US" baseline="0" dirty="0" smtClean="0"/>
              <a:t> similar system exists that integrates all of the features of our software</a:t>
            </a:r>
          </a:p>
          <a:p>
            <a:r>
              <a:rPr lang="en-US" baseline="0" dirty="0" smtClean="0"/>
              <a:t>Much different from building a better version of an existing product</a:t>
            </a:r>
          </a:p>
          <a:p>
            <a:r>
              <a:rPr lang="en-US" dirty="0" smtClean="0"/>
              <a:t>– uncharted territory!</a:t>
            </a:r>
          </a:p>
          <a:p>
            <a:r>
              <a:rPr lang="en-US" dirty="0" smtClean="0"/>
              <a:t>Email clients are well-established</a:t>
            </a:r>
          </a:p>
          <a:p>
            <a:r>
              <a:rPr lang="en-US" dirty="0" smtClean="0"/>
              <a:t>Minds of users</a:t>
            </a:r>
          </a:p>
          <a:p>
            <a:r>
              <a:rPr lang="en-US" dirty="0" smtClean="0"/>
              <a:t>Clear metaphors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Varied </a:t>
            </a:r>
            <a:r>
              <a:rPr lang="en-US" baseline="0" dirty="0" smtClean="0"/>
              <a:t>technologies that we had learn and integrate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691E8E0-EF2D-4423-B924-B16458F62878}" type="slidenum">
              <a:rPr lang="en-US" smtClean="0"/>
              <a:pPr/>
              <a:t>38</a:t>
            </a:fld>
            <a:endParaRPr lang="en-US"/>
          </a:p>
        </p:txBody>
      </p:sp>
    </p:spTree>
    <p:extLst>
      <p:ext uri="{BB962C8B-B14F-4D97-AF65-F5344CB8AC3E}">
        <p14:creationId xmlns:p14="http://schemas.microsoft.com/office/powerpoint/2010/main" val="339503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Requirements – 80 </a:t>
            </a:r>
            <a:r>
              <a:rPr lang="en-US" dirty="0" err="1" smtClean="0"/>
              <a:t>hrs</a:t>
            </a:r>
            <a:endParaRPr lang="en-US" dirty="0" smtClean="0"/>
          </a:p>
          <a:p>
            <a:pPr lvl="0"/>
            <a:r>
              <a:rPr lang="en-US" dirty="0" smtClean="0"/>
              <a:t>Design – 200 </a:t>
            </a:r>
            <a:r>
              <a:rPr lang="en-US" dirty="0" err="1" smtClean="0"/>
              <a:t>hrs</a:t>
            </a:r>
            <a:endParaRPr lang="en-US" dirty="0" smtClean="0"/>
          </a:p>
          <a:p>
            <a:pPr lvl="0"/>
            <a:r>
              <a:rPr lang="en-US" dirty="0" smtClean="0"/>
              <a:t>Coding – 400 </a:t>
            </a:r>
            <a:r>
              <a:rPr lang="en-US" dirty="0" err="1" smtClean="0"/>
              <a:t>hrs</a:t>
            </a:r>
            <a:endParaRPr lang="en-US" dirty="0" smtClean="0"/>
          </a:p>
          <a:p>
            <a:pPr lvl="0"/>
            <a:r>
              <a:rPr lang="en-US" dirty="0" smtClean="0"/>
              <a:t>Testing – 80 </a:t>
            </a:r>
            <a:r>
              <a:rPr lang="en-US" dirty="0" err="1" smtClean="0"/>
              <a:t>hrs</a:t>
            </a:r>
            <a:endParaRPr lang="en-US" dirty="0" smtClean="0"/>
          </a:p>
          <a:p>
            <a:pPr lvl="0"/>
            <a:r>
              <a:rPr lang="en-US" dirty="0" smtClean="0"/>
              <a:t>Team meetings –</a:t>
            </a:r>
            <a:r>
              <a:rPr lang="en-US" baseline="0" dirty="0" smtClean="0"/>
              <a:t> 150 </a:t>
            </a:r>
            <a:r>
              <a:rPr lang="en-US" baseline="0" dirty="0" err="1" smtClean="0"/>
              <a:t>hrs</a:t>
            </a:r>
            <a:endParaRPr lang="en-US" baseline="0" dirty="0" smtClean="0"/>
          </a:p>
          <a:p>
            <a:pPr lvl="0"/>
            <a:r>
              <a:rPr lang="en-US" baseline="0" dirty="0" smtClean="0"/>
              <a:t>1710 hours total</a:t>
            </a:r>
          </a:p>
          <a:p>
            <a:pPr lvl="0"/>
            <a:endParaRPr lang="en-US" baseline="0" dirty="0" smtClean="0"/>
          </a:p>
          <a:p>
            <a:pPr lvl="0"/>
            <a:r>
              <a:rPr lang="en-US" baseline="0" dirty="0" smtClean="0"/>
              <a:t>Really learned a lot about project development and working in teams</a:t>
            </a:r>
            <a:endParaRPr lang="en-US" dirty="0" smtClean="0"/>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39</a:t>
            </a:fld>
            <a:endParaRPr lang="en-US"/>
          </a:p>
        </p:txBody>
      </p:sp>
    </p:spTree>
    <p:extLst>
      <p:ext uri="{BB962C8B-B14F-4D97-AF65-F5344CB8AC3E}">
        <p14:creationId xmlns:p14="http://schemas.microsoft.com/office/powerpoint/2010/main" val="362558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40</a:t>
            </a:fld>
            <a:endParaRPr lang="en-US"/>
          </a:p>
        </p:txBody>
      </p:sp>
    </p:spTree>
    <p:extLst>
      <p:ext uri="{BB962C8B-B14F-4D97-AF65-F5344CB8AC3E}">
        <p14:creationId xmlns:p14="http://schemas.microsoft.com/office/powerpoint/2010/main" val="1296457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group</a:t>
            </a:r>
            <a:r>
              <a:rPr lang="en-US" baseline="0" dirty="0" smtClean="0"/>
              <a:t> management tool that integrates admin control and intra group freedom</a:t>
            </a:r>
            <a:endParaRPr lang="en-US" dirty="0" smtClean="0"/>
          </a:p>
          <a:p>
            <a:r>
              <a:rPr lang="en-US" dirty="0" smtClean="0"/>
              <a:t>Can mention free and open source</a:t>
            </a:r>
          </a:p>
          <a:p>
            <a:r>
              <a:rPr lang="en-US" dirty="0" smtClean="0"/>
              <a:t>Vision</a:t>
            </a:r>
          </a:p>
          <a:p>
            <a:pPr lvl="1"/>
            <a:r>
              <a:rPr lang="en-US" dirty="0" smtClean="0"/>
              <a:t>Premiere group management software in</a:t>
            </a:r>
            <a:r>
              <a:rPr lang="en-US" baseline="0" dirty="0" smtClean="0"/>
              <a:t> the near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41</a:t>
            </a:fld>
            <a:endParaRPr lang="en-US"/>
          </a:p>
        </p:txBody>
      </p:sp>
    </p:spTree>
    <p:extLst>
      <p:ext uri="{BB962C8B-B14F-4D97-AF65-F5344CB8AC3E}">
        <p14:creationId xmlns:p14="http://schemas.microsoft.com/office/powerpoint/2010/main" val="133444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high level overview of how the main technologies work together</a:t>
            </a:r>
          </a:p>
          <a:p>
            <a:r>
              <a:rPr lang="en-US" baseline="0" dirty="0" smtClean="0"/>
              <a:t>We can see here that this is a client server architecture where the clients connect to the ruby on Rails server.</a:t>
            </a:r>
          </a:p>
          <a:p>
            <a:r>
              <a:rPr lang="en-US" baseline="0" dirty="0" smtClean="0"/>
              <a:t>The Rails server itself can be deployed to a physical machine, but here we see hosting with the </a:t>
            </a:r>
            <a:r>
              <a:rPr lang="en-US" baseline="0" dirty="0" err="1" smtClean="0"/>
              <a:t>Heroku</a:t>
            </a:r>
            <a:r>
              <a:rPr lang="en-US" baseline="0" dirty="0" smtClean="0"/>
              <a:t> cloud service.</a:t>
            </a:r>
          </a:p>
          <a:p>
            <a:r>
              <a:rPr lang="en-US" baseline="0" dirty="0" smtClean="0"/>
              <a:t>The Ruby on rails server will grab information from the server and pass it back to the client.</a:t>
            </a:r>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43</a:t>
            </a:fld>
            <a:endParaRPr lang="en-US"/>
          </a:p>
        </p:txBody>
      </p:sp>
    </p:spTree>
    <p:extLst>
      <p:ext uri="{BB962C8B-B14F-4D97-AF65-F5344CB8AC3E}">
        <p14:creationId xmlns:p14="http://schemas.microsoft.com/office/powerpoint/2010/main" val="425849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testing resulted in several important system improvements</a:t>
            </a:r>
            <a:endParaRPr lang="en-US" dirty="0" smtClean="0"/>
          </a:p>
          <a:p>
            <a:endParaRPr lang="en-US" dirty="0" smtClean="0"/>
          </a:p>
          <a:p>
            <a:r>
              <a:rPr lang="en-US" dirty="0" smtClean="0"/>
              <a:t>Client was unable to complete even the first</a:t>
            </a:r>
            <a:r>
              <a:rPr lang="en-US" baseline="0" dirty="0" smtClean="0"/>
              <a:t> task on our task list because she was unable to find the group creation page</a:t>
            </a:r>
          </a:p>
          <a:p>
            <a:r>
              <a:rPr lang="en-US" baseline="0" dirty="0" smtClean="0"/>
              <a:t>We had to move the link for group creation so that it was more intuitive</a:t>
            </a:r>
          </a:p>
          <a:p>
            <a:endParaRPr lang="en-US" baseline="0" dirty="0" smtClean="0"/>
          </a:p>
          <a:p>
            <a:r>
              <a:rPr lang="en-US" baseline="0" dirty="0" smtClean="0"/>
              <a:t>We also had to deal with making the most out of our screen real estate, particularly in the analysis page</a:t>
            </a:r>
          </a:p>
          <a:p>
            <a:r>
              <a:rPr lang="en-US" baseline="0" dirty="0" smtClean="0"/>
              <a:t>All of the tools needed to be compact and accessible without scrolling</a:t>
            </a:r>
          </a:p>
          <a:p>
            <a:endParaRPr lang="en-US" dirty="0" smtClean="0"/>
          </a:p>
          <a:p>
            <a:r>
              <a:rPr lang="en-US" dirty="0" smtClean="0"/>
              <a:t>We also had create</a:t>
            </a:r>
            <a:r>
              <a:rPr lang="en-US" baseline="0" dirty="0" smtClean="0"/>
              <a:t> multiple sidebar versions in order to come up with the most useful design</a:t>
            </a:r>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44</a:t>
            </a:fld>
            <a:endParaRPr lang="en-US"/>
          </a:p>
        </p:txBody>
      </p:sp>
    </p:spTree>
    <p:extLst>
      <p:ext uri="{BB962C8B-B14F-4D97-AF65-F5344CB8AC3E}">
        <p14:creationId xmlns:p14="http://schemas.microsoft.com/office/powerpoint/2010/main" val="174546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that groups are every</a:t>
            </a:r>
            <a:r>
              <a:rPr lang="en-US" baseline="0" dirty="0" smtClean="0"/>
              <a:t>where now in large companies, sports leagues and clubs.  We have also identified five key elements to proper group management. First being able to manage members of groups, created appropriate groups for people to join, facilitating communication within groups, analyzing groups and supporting member profiles.</a:t>
            </a:r>
            <a:endParaRPr lang="en-US" dirty="0" smtClean="0"/>
          </a:p>
        </p:txBody>
      </p:sp>
      <p:sp>
        <p:nvSpPr>
          <p:cNvPr id="4" name="Slide Number Placeholder 3"/>
          <p:cNvSpPr>
            <a:spLocks noGrp="1"/>
          </p:cNvSpPr>
          <p:nvPr>
            <p:ph type="sldNum" sz="quarter" idx="10"/>
          </p:nvPr>
        </p:nvSpPr>
        <p:spPr/>
        <p:txBody>
          <a:bodyPr/>
          <a:lstStyle/>
          <a:p>
            <a:fld id="{C691E8E0-EF2D-4423-B924-B16458F62878}" type="slidenum">
              <a:rPr lang="en-US" smtClean="0"/>
              <a:pPr/>
              <a:t>46</a:t>
            </a:fld>
            <a:endParaRPr lang="en-US"/>
          </a:p>
        </p:txBody>
      </p:sp>
    </p:spTree>
    <p:extLst>
      <p:ext uri="{BB962C8B-B14F-4D97-AF65-F5344CB8AC3E}">
        <p14:creationId xmlns:p14="http://schemas.microsoft.com/office/powerpoint/2010/main" val="184742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91E8E0-EF2D-4423-B924-B16458F62878}" type="slidenum">
              <a:rPr lang="en-US" smtClean="0"/>
              <a:pPr/>
              <a:t>3</a:t>
            </a:fld>
            <a:endParaRPr lang="en-US"/>
          </a:p>
        </p:txBody>
      </p:sp>
    </p:spTree>
    <p:extLst>
      <p:ext uri="{BB962C8B-B14F-4D97-AF65-F5344CB8AC3E}">
        <p14:creationId xmlns:p14="http://schemas.microsoft.com/office/powerpoint/2010/main" val="184742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6</a:t>
            </a:fld>
            <a:endParaRPr lang="en-US"/>
          </a:p>
        </p:txBody>
      </p:sp>
    </p:spTree>
    <p:extLst>
      <p:ext uri="{BB962C8B-B14F-4D97-AF65-F5344CB8AC3E}">
        <p14:creationId xmlns:p14="http://schemas.microsoft.com/office/powerpoint/2010/main" val="293583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91E8E0-EF2D-4423-B924-B16458F62878}" type="slidenum">
              <a:rPr lang="en-US" smtClean="0"/>
              <a:pPr/>
              <a:t>10</a:t>
            </a:fld>
            <a:endParaRPr lang="en-US"/>
          </a:p>
        </p:txBody>
      </p:sp>
    </p:spTree>
    <p:extLst>
      <p:ext uri="{BB962C8B-B14F-4D97-AF65-F5344CB8AC3E}">
        <p14:creationId xmlns:p14="http://schemas.microsoft.com/office/powerpoint/2010/main" val="222800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91E8E0-EF2D-4423-B924-B16458F62878}" type="slidenum">
              <a:rPr lang="en-US" smtClean="0"/>
              <a:pPr/>
              <a:t>11</a:t>
            </a:fld>
            <a:endParaRPr lang="en-US"/>
          </a:p>
        </p:txBody>
      </p:sp>
    </p:spTree>
    <p:extLst>
      <p:ext uri="{BB962C8B-B14F-4D97-AF65-F5344CB8AC3E}">
        <p14:creationId xmlns:p14="http://schemas.microsoft.com/office/powerpoint/2010/main" val="209366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91E8E0-EF2D-4423-B924-B16458F62878}" type="slidenum">
              <a:rPr lang="en-US" smtClean="0"/>
              <a:pPr/>
              <a:t>18</a:t>
            </a:fld>
            <a:endParaRPr lang="en-US"/>
          </a:p>
        </p:txBody>
      </p:sp>
    </p:spTree>
    <p:extLst>
      <p:ext uri="{BB962C8B-B14F-4D97-AF65-F5344CB8AC3E}">
        <p14:creationId xmlns:p14="http://schemas.microsoft.com/office/powerpoint/2010/main" val="166033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19</a:t>
            </a:fld>
            <a:endParaRPr lang="en-US"/>
          </a:p>
        </p:txBody>
      </p:sp>
    </p:spTree>
    <p:extLst>
      <p:ext uri="{BB962C8B-B14F-4D97-AF65-F5344CB8AC3E}">
        <p14:creationId xmlns:p14="http://schemas.microsoft.com/office/powerpoint/2010/main" val="112632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1E8E0-EF2D-4423-B924-B16458F62878}" type="slidenum">
              <a:rPr lang="en-US" smtClean="0"/>
              <a:pPr/>
              <a:t>20</a:t>
            </a:fld>
            <a:endParaRPr lang="en-US"/>
          </a:p>
        </p:txBody>
      </p:sp>
    </p:spTree>
    <p:extLst>
      <p:ext uri="{BB962C8B-B14F-4D97-AF65-F5344CB8AC3E}">
        <p14:creationId xmlns:p14="http://schemas.microsoft.com/office/powerpoint/2010/main" val="112632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06B224-5F2D-4E1F-BDCF-257843AB49B6}" type="datetime1">
              <a:rPr lang="en-US" smtClean="0"/>
              <a:pPr/>
              <a:t>4/25/2013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5B1FD0-1F9E-4751-B1D7-0DCD93FC73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D97FCB-5F7B-4A1E-AD5F-D440FD544A44}" type="datetime1">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1FD0-1F9E-4751-B1D7-0DCD93FC73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3086ACC-60C0-4764-9660-81A80EA4A6A7}" type="datetime1">
              <a:rPr lang="en-US" smtClean="0"/>
              <a:pPr/>
              <a:t>4/25/2013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E5B1FD0-1F9E-4751-B1D7-0DCD93FC73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E1E187-1523-45B9-9087-BA35531F33E2}" type="datetime1">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E5B1FD0-1F9E-4751-B1D7-0DCD93FC73B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D886C88-C9E6-4AB4-A6F7-3D71DAD5E345}" type="datetime1">
              <a:rPr lang="en-US" smtClean="0"/>
              <a:pPr/>
              <a:t>4/25/2013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5B1FD0-1F9E-4751-B1D7-0DCD93FC73B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44F763B-AE1E-42CA-B926-6922B7667F00}" type="datetime1">
              <a:rPr lang="en-US" smtClean="0"/>
              <a:pPr/>
              <a:t>4/25/2013</a:t>
            </a:fld>
            <a:endParaRPr lang="en-US"/>
          </a:p>
        </p:txBody>
      </p:sp>
      <p:sp>
        <p:nvSpPr>
          <p:cNvPr id="10" name="Slide Number Placeholder 9"/>
          <p:cNvSpPr>
            <a:spLocks noGrp="1"/>
          </p:cNvSpPr>
          <p:nvPr>
            <p:ph type="sldNum" sz="quarter" idx="16"/>
          </p:nvPr>
        </p:nvSpPr>
        <p:spPr/>
        <p:txBody>
          <a:bodyPr rtlCol="0"/>
          <a:lstStyle/>
          <a:p>
            <a:fld id="{BE5B1FD0-1F9E-4751-B1D7-0DCD93FC73B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7E3AA2F-2553-47D3-AEE5-10F64B553072}" type="datetime1">
              <a:rPr lang="en-US" smtClean="0"/>
              <a:pPr/>
              <a:t>4/25/2013</a:t>
            </a:fld>
            <a:endParaRPr lang="en-US"/>
          </a:p>
        </p:txBody>
      </p:sp>
      <p:sp>
        <p:nvSpPr>
          <p:cNvPr id="12" name="Slide Number Placeholder 11"/>
          <p:cNvSpPr>
            <a:spLocks noGrp="1"/>
          </p:cNvSpPr>
          <p:nvPr>
            <p:ph type="sldNum" sz="quarter" idx="16"/>
          </p:nvPr>
        </p:nvSpPr>
        <p:spPr/>
        <p:txBody>
          <a:bodyPr rtlCol="0"/>
          <a:lstStyle/>
          <a:p>
            <a:fld id="{BE5B1FD0-1F9E-4751-B1D7-0DCD93FC73B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5E393E-3A2B-4CBE-870C-F020ADCF1653}" type="datetime1">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5B1FD0-1F9E-4751-B1D7-0DCD93FC73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AF9B0-C63A-4B27-BDEF-869B0C19C21B}" type="datetime1">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5B1FD0-1F9E-4751-B1D7-0DCD93FC73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F328D1F-DBF5-4F6F-A65B-DFDD2A1A8B65}" type="datetime1">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5B1FD0-1F9E-4751-B1D7-0DCD93FC73B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8330CCC-1FBB-4BC0-9B14-4D1D99C4FD09}" type="datetime1">
              <a:rPr lang="en-US" smtClean="0"/>
              <a:pPr/>
              <a:t>4/25/2013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5B1FD0-1F9E-4751-B1D7-0DCD93FC73B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754970E-E517-453D-907A-540AC75E3008}" type="datetime1">
              <a:rPr lang="en-US" smtClean="0"/>
              <a:pPr/>
              <a:t>4/25/2013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5B1FD0-1F9E-4751-B1D7-0DCD93FC73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6200"/>
            <a:ext cx="2209800" cy="1214718"/>
          </a:xfrm>
        </p:spPr>
        <p:txBody>
          <a:bodyPr>
            <a:normAutofit fontScale="70000" lnSpcReduction="20000"/>
          </a:bodyPr>
          <a:lstStyle/>
          <a:p>
            <a:r>
              <a:rPr lang="en-US" dirty="0" smtClean="0">
                <a:solidFill>
                  <a:schemeClr val="accent4"/>
                </a:solidFill>
              </a:rPr>
              <a:t>Greg </a:t>
            </a:r>
            <a:r>
              <a:rPr lang="en-US" dirty="0" err="1" smtClean="0">
                <a:solidFill>
                  <a:schemeClr val="accent4"/>
                </a:solidFill>
              </a:rPr>
              <a:t>Andolshek</a:t>
            </a:r>
            <a:endParaRPr lang="en-US" dirty="0" smtClean="0">
              <a:solidFill>
                <a:schemeClr val="accent4"/>
              </a:solidFill>
            </a:endParaRPr>
          </a:p>
          <a:p>
            <a:r>
              <a:rPr lang="en-US" dirty="0" smtClean="0">
                <a:solidFill>
                  <a:schemeClr val="accent4"/>
                </a:solidFill>
              </a:rPr>
              <a:t>Alex Koch</a:t>
            </a:r>
          </a:p>
          <a:p>
            <a:r>
              <a:rPr lang="en-US" dirty="0" smtClean="0">
                <a:solidFill>
                  <a:schemeClr val="accent4"/>
                </a:solidFill>
              </a:rPr>
              <a:t>Michael McCormick</a:t>
            </a:r>
          </a:p>
        </p:txBody>
      </p:sp>
      <p:pic>
        <p:nvPicPr>
          <p:cNvPr id="4" name="Picture 2" descr="C:\Users\Michael\Desktop\6AaBXMvGSq8IexTd0unDaBe_HHgqrP1eEpl8Wp9ZHQKabEl7hKwlTtfs2-gknx4E2wmVMEA_N3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24000"/>
            <a:ext cx="6558243" cy="44596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0"/>
            <a:ext cx="1265988" cy="369332"/>
          </a:xfrm>
          <a:prstGeom prst="rect">
            <a:avLst/>
          </a:prstGeom>
          <a:noFill/>
        </p:spPr>
        <p:txBody>
          <a:bodyPr wrap="none" rtlCol="0">
            <a:spAutoFit/>
          </a:bodyPr>
          <a:lstStyle/>
          <a:p>
            <a:r>
              <a:rPr lang="en-US" b="1" dirty="0" smtClean="0">
                <a:solidFill>
                  <a:schemeClr val="accent4"/>
                </a:solidFill>
              </a:rPr>
              <a:t>Team Lasso</a:t>
            </a:r>
            <a:endParaRPr lang="en-US" b="1" dirty="0">
              <a:solidFill>
                <a:schemeClr val="accent4"/>
              </a:solidFill>
            </a:endParaRPr>
          </a:p>
        </p:txBody>
      </p:sp>
    </p:spTree>
    <p:extLst>
      <p:ext uri="{BB962C8B-B14F-4D97-AF65-F5344CB8AC3E}">
        <p14:creationId xmlns:p14="http://schemas.microsoft.com/office/powerpoint/2010/main" val="2148600651"/>
      </p:ext>
    </p:extLst>
  </p:cSld>
  <p:clrMapOvr>
    <a:masterClrMapping/>
  </p:clrMapOvr>
  <mc:AlternateContent xmlns:mc="http://schemas.openxmlformats.org/markup-compatibility/2006" xmlns:p14="http://schemas.microsoft.com/office/powerpoint/2010/main">
    <mc:Choice Requires="p14">
      <p:transition spd="slow" p14:dur="2000" advTm="16218"/>
    </mc:Choice>
    <mc:Fallback xmlns="">
      <p:transition spd="slow" advTm="1621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GSEP?</a:t>
            </a:r>
            <a:endParaRPr lang="en-US" sz="3600" dirty="0"/>
          </a:p>
        </p:txBody>
      </p:sp>
      <p:sp>
        <p:nvSpPr>
          <p:cNvPr id="3" name="Content Placeholder 2"/>
          <p:cNvSpPr>
            <a:spLocks noGrp="1"/>
          </p:cNvSpPr>
          <p:nvPr>
            <p:ph sz="quarter" idx="1"/>
          </p:nvPr>
        </p:nvSpPr>
        <p:spPr>
          <a:xfrm>
            <a:off x="612648" y="1600200"/>
            <a:ext cx="8153400" cy="5105400"/>
          </a:xfrm>
        </p:spPr>
        <p:txBody>
          <a:bodyPr>
            <a:normAutofit/>
          </a:bodyPr>
          <a:lstStyle/>
          <a:p>
            <a:r>
              <a:rPr lang="en-US" sz="3200" dirty="0"/>
              <a:t>Global Science and Engineering </a:t>
            </a:r>
          </a:p>
          <a:p>
            <a:pPr marL="0" indent="0">
              <a:buNone/>
            </a:pPr>
            <a:r>
              <a:rPr lang="en-US" sz="3200" dirty="0"/>
              <a:t>    </a:t>
            </a:r>
            <a:r>
              <a:rPr lang="en-US" sz="3200" dirty="0" smtClean="0"/>
              <a:t>Program</a:t>
            </a:r>
            <a:endParaRPr lang="en-US" sz="3200" dirty="0" smtClean="0"/>
          </a:p>
          <a:p>
            <a:r>
              <a:rPr lang="en-US" sz="3200" dirty="0" smtClean="0"/>
              <a:t>Sponsor </a:t>
            </a:r>
            <a:r>
              <a:rPr lang="en-US" sz="3200" dirty="0"/>
              <a:t>– Melissa </a:t>
            </a:r>
            <a:r>
              <a:rPr lang="en-US" sz="3200" dirty="0" smtClean="0"/>
              <a:t>Armstrong</a:t>
            </a:r>
          </a:p>
          <a:p>
            <a:r>
              <a:rPr lang="en-US" dirty="0" smtClean="0"/>
              <a:t>Goal </a:t>
            </a:r>
            <a:r>
              <a:rPr lang="en-US" dirty="0" smtClean="0"/>
              <a:t>– internationalize all</a:t>
            </a:r>
          </a:p>
          <a:p>
            <a:pPr marL="45720" indent="0">
              <a:buNone/>
            </a:pPr>
            <a:r>
              <a:rPr lang="en-US" dirty="0"/>
              <a:t> </a:t>
            </a:r>
            <a:r>
              <a:rPr lang="en-US" dirty="0" smtClean="0"/>
              <a:t>   STEM degree programs</a:t>
            </a:r>
          </a:p>
          <a:p>
            <a:r>
              <a:rPr lang="en-US" dirty="0" smtClean="0"/>
              <a:t>Dual degree</a:t>
            </a:r>
            <a:endParaRPr lang="en-US" dirty="0" smtClean="0"/>
          </a:p>
          <a:p>
            <a:pPr lvl="1"/>
            <a:r>
              <a:rPr lang="en-US" dirty="0" smtClean="0"/>
              <a:t>13 STEM majors</a:t>
            </a:r>
          </a:p>
          <a:p>
            <a:pPr lvl="1"/>
            <a:r>
              <a:rPr lang="en-US" smtClean="0"/>
              <a:t>5 language </a:t>
            </a:r>
            <a:r>
              <a:rPr lang="en-US" dirty="0" smtClean="0"/>
              <a:t>majors</a:t>
            </a:r>
            <a:endParaRPr lang="en-US" dirty="0" smtClean="0"/>
          </a:p>
          <a:p>
            <a:r>
              <a:rPr lang="en-US" dirty="0" smtClean="0"/>
              <a:t>Currently 75 </a:t>
            </a:r>
            <a:r>
              <a:rPr lang="en-US" dirty="0" smtClean="0"/>
              <a:t>students</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BE5B1FD0-1F9E-4751-B1D7-0DCD93FC73B2}" type="slidenum">
              <a:rPr lang="en-US" smtClean="0"/>
              <a:pPr/>
              <a:t>10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49" y="1587630"/>
            <a:ext cx="2805151" cy="511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Whisperingeye\Desktop\gsep-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8534" y="103086"/>
            <a:ext cx="973466" cy="103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24040"/>
      </p:ext>
    </p:extLst>
  </p:cSld>
  <p:clrMapOvr>
    <a:masterClrMapping/>
  </p:clrMapOvr>
  <mc:AlternateContent xmlns:mc="http://schemas.openxmlformats.org/markup-compatibility/2006" xmlns:p14="http://schemas.microsoft.com/office/powerpoint/2010/main">
    <mc:Choice Requires="p14">
      <p:transition spd="slow" p14:dur="2000" advTm="45245"/>
    </mc:Choice>
    <mc:Fallback xmlns="">
      <p:transition spd="slow" advTm="4524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GSEP Grouping </a:t>
            </a:r>
            <a:r>
              <a:rPr lang="en-US" sz="3600" dirty="0" smtClean="0"/>
              <a:t>Requirements</a:t>
            </a:r>
            <a:endParaRPr lang="en-US" sz="3600" dirty="0"/>
          </a:p>
        </p:txBody>
      </p:sp>
      <p:sp>
        <p:nvSpPr>
          <p:cNvPr id="3" name="Content Placeholder 2"/>
          <p:cNvSpPr>
            <a:spLocks noGrp="1"/>
          </p:cNvSpPr>
          <p:nvPr>
            <p:ph sz="quarter" idx="1"/>
          </p:nvPr>
        </p:nvSpPr>
        <p:spPr>
          <a:xfrm>
            <a:off x="612648" y="1600200"/>
            <a:ext cx="8153400" cy="4495800"/>
          </a:xfrm>
        </p:spPr>
        <p:txBody>
          <a:bodyPr>
            <a:normAutofit/>
          </a:bodyPr>
          <a:lstStyle/>
          <a:p>
            <a:r>
              <a:rPr lang="en-US" dirty="0" smtClean="0"/>
              <a:t>GSEP needs one tool that can:</a:t>
            </a:r>
          </a:p>
          <a:p>
            <a:pPr lvl="1"/>
            <a:r>
              <a:rPr lang="en-US" dirty="0" smtClean="0"/>
              <a:t>Manage </a:t>
            </a:r>
            <a:r>
              <a:rPr lang="en-US" dirty="0" smtClean="0"/>
              <a:t>students</a:t>
            </a:r>
          </a:p>
          <a:p>
            <a:pPr lvl="2"/>
            <a:r>
              <a:rPr lang="en-US" dirty="0" smtClean="0"/>
              <a:t>300-500</a:t>
            </a:r>
            <a:endParaRPr lang="en-US" dirty="0" smtClean="0"/>
          </a:p>
          <a:p>
            <a:pPr lvl="1"/>
            <a:r>
              <a:rPr lang="en-US" dirty="0" smtClean="0"/>
              <a:t>Define </a:t>
            </a:r>
            <a:r>
              <a:rPr lang="en-US" dirty="0" smtClean="0"/>
              <a:t>groups manually and </a:t>
            </a:r>
            <a:r>
              <a:rPr lang="en-US" dirty="0" smtClean="0"/>
              <a:t>automatically</a:t>
            </a:r>
          </a:p>
          <a:p>
            <a:pPr lvl="2"/>
            <a:r>
              <a:rPr lang="en-US" dirty="0" smtClean="0"/>
              <a:t>GSEP attributes</a:t>
            </a:r>
            <a:endParaRPr lang="en-US" dirty="0" smtClean="0"/>
          </a:p>
          <a:p>
            <a:pPr lvl="1"/>
            <a:r>
              <a:rPr lang="en-US" dirty="0" smtClean="0"/>
              <a:t>Analyze students </a:t>
            </a:r>
            <a:r>
              <a:rPr lang="en-US" dirty="0" smtClean="0"/>
              <a:t>and </a:t>
            </a:r>
            <a:r>
              <a:rPr lang="en-US" dirty="0" smtClean="0"/>
              <a:t>groups</a:t>
            </a:r>
          </a:p>
          <a:p>
            <a:pPr lvl="2"/>
            <a:r>
              <a:rPr lang="en-US" dirty="0" smtClean="0"/>
              <a:t>Charts and statistical breakdowns</a:t>
            </a:r>
            <a:endParaRPr lang="en-US" dirty="0" smtClean="0"/>
          </a:p>
          <a:p>
            <a:pPr lvl="1"/>
            <a:r>
              <a:rPr lang="en-US" dirty="0" smtClean="0"/>
              <a:t>Facilitate </a:t>
            </a:r>
            <a:r>
              <a:rPr lang="en-US" dirty="0" smtClean="0"/>
              <a:t>group </a:t>
            </a:r>
            <a:r>
              <a:rPr lang="en-US" dirty="0" smtClean="0"/>
              <a:t>communication</a:t>
            </a:r>
            <a:endParaRPr lang="en-US" dirty="0" smtClean="0"/>
          </a:p>
          <a:p>
            <a:pPr lvl="2"/>
            <a:r>
              <a:rPr lang="en-US" dirty="0" smtClean="0"/>
              <a:t>Share GSEP experiences</a:t>
            </a:r>
            <a:endParaRPr lang="en-US" dirty="0" smtClean="0"/>
          </a:p>
          <a:p>
            <a:pPr lvl="1"/>
            <a:endParaRPr lang="en-US" dirty="0" smtClean="0"/>
          </a:p>
          <a:p>
            <a:endParaRPr lang="en-US" dirty="0" smtClean="0"/>
          </a:p>
          <a:p>
            <a:endParaRPr lang="en-US" dirty="0" smtClean="0"/>
          </a:p>
          <a:p>
            <a:endParaRPr lang="en-US" dirty="0"/>
          </a:p>
          <a:p>
            <a:endParaRPr lang="en-US" dirty="0" smtClean="0"/>
          </a:p>
        </p:txBody>
      </p:sp>
      <p:pic>
        <p:nvPicPr>
          <p:cNvPr id="1026" name="Picture 2" descr="C:\Users\Whisperingeye\Desktop\gsep-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534" y="103086"/>
            <a:ext cx="973466" cy="10399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BE5B1FD0-1F9E-4751-B1D7-0DCD93FC73B2}" type="slidenum">
              <a:rPr lang="en-US" smtClean="0"/>
              <a:pPr/>
              <a:t>11</a:t>
            </a:fld>
            <a:endParaRPr lang="en-US"/>
          </a:p>
        </p:txBody>
      </p:sp>
    </p:spTree>
    <p:extLst>
      <p:ext uri="{BB962C8B-B14F-4D97-AF65-F5344CB8AC3E}">
        <p14:creationId xmlns:p14="http://schemas.microsoft.com/office/powerpoint/2010/main" val="1714741277"/>
      </p:ext>
    </p:extLst>
  </p:cSld>
  <p:clrMapOvr>
    <a:masterClrMapping/>
  </p:clrMapOvr>
  <mc:AlternateContent xmlns:mc="http://schemas.openxmlformats.org/markup-compatibility/2006" xmlns:p14="http://schemas.microsoft.com/office/powerpoint/2010/main">
    <mc:Choice Requires="p14">
      <p:transition spd="slow" p14:dur="2000" advTm="45245"/>
    </mc:Choice>
    <mc:Fallback xmlns="">
      <p:transition spd="slow" advTm="4524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a:t>
            </a:r>
            <a:r>
              <a:rPr lang="en-US" dirty="0" err="1" smtClean="0"/>
              <a:t>GSEP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12</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967302576"/>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tc>
                <a:tc>
                  <a:txBody>
                    <a:bodyPr/>
                    <a:lstStyle/>
                    <a:p>
                      <a:pPr lvl="1"/>
                      <a:r>
                        <a:rPr lang="en-US" dirty="0" smtClean="0"/>
                        <a:t>Define Groups</a:t>
                      </a:r>
                    </a:p>
                  </a:txBody>
                  <a:tcPr anchor="ctr">
                    <a:solidFill>
                      <a:schemeClr val="bg2">
                        <a:lumMod val="75000"/>
                      </a:schemeClr>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sp>
        <p:nvSpPr>
          <p:cNvPr id="24" name="Rounded Rectangle 23"/>
          <p:cNvSpPr/>
          <p:nvPr/>
        </p:nvSpPr>
        <p:spPr>
          <a:xfrm>
            <a:off x="76200" y="2895600"/>
            <a:ext cx="7010400" cy="32004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62100" y="2426119"/>
            <a:ext cx="4038600" cy="461665"/>
          </a:xfrm>
          <a:prstGeom prst="rect">
            <a:avLst/>
          </a:prstGeom>
          <a:noFill/>
        </p:spPr>
        <p:txBody>
          <a:bodyPr wrap="square" rtlCol="0">
            <a:spAutoFit/>
          </a:bodyPr>
          <a:lstStyle/>
          <a:p>
            <a:pPr algn="ctr"/>
            <a:r>
              <a:rPr lang="en-US" sz="2400" dirty="0" err="1" smtClean="0"/>
              <a:t>GSEP</a:t>
            </a:r>
            <a:r>
              <a:rPr lang="en-US" sz="2400" dirty="0" smtClean="0"/>
              <a:t> Group</a:t>
            </a:r>
            <a:endParaRPr lang="en-US" sz="2400" dirty="0"/>
          </a:p>
        </p:txBody>
      </p:sp>
      <p:graphicFrame>
        <p:nvGraphicFramePr>
          <p:cNvPr id="49" name="Content Placeholder 6"/>
          <p:cNvGraphicFramePr>
            <a:graphicFrameLocks/>
          </p:cNvGraphicFramePr>
          <p:nvPr>
            <p:extLst>
              <p:ext uri="{D42A27DB-BD31-4B8C-83A1-F6EECF244321}">
                <p14:modId xmlns:p14="http://schemas.microsoft.com/office/powerpoint/2010/main" val="3924601773"/>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1</a:t>
                      </a:r>
                      <a:endParaRPr lang="en-US" sz="1600" dirty="0"/>
                    </a:p>
                  </a:txBody>
                  <a:tcPr>
                    <a:solidFill>
                      <a:schemeClr val="accent5">
                        <a:lumMod val="75000"/>
                        <a:lumOff val="25000"/>
                      </a:schemeClr>
                    </a:solidFill>
                  </a:tcPr>
                </a:tc>
              </a:tr>
              <a:tr h="922492">
                <a:tc>
                  <a:txBody>
                    <a:bodyPr/>
                    <a:lstStyle/>
                    <a:p>
                      <a:r>
                        <a:rPr lang="en-US" sz="1400" dirty="0" smtClean="0"/>
                        <a:t>Name: Robert</a:t>
                      </a:r>
                    </a:p>
                    <a:p>
                      <a:r>
                        <a:rPr lang="en-US" sz="1400" dirty="0" smtClean="0"/>
                        <a:t>M:</a:t>
                      </a:r>
                      <a:r>
                        <a:rPr lang="en-US" sz="1400" baseline="0" dirty="0" smtClean="0"/>
                        <a:t> Com </a:t>
                      </a:r>
                      <a:r>
                        <a:rPr lang="en-US" sz="1400" baseline="0" dirty="0" err="1" smtClean="0"/>
                        <a:t>Sci</a:t>
                      </a:r>
                      <a:endParaRPr lang="en-US" sz="1400" baseline="0" dirty="0" smtClean="0"/>
                    </a:p>
                    <a:p>
                      <a:r>
                        <a:rPr lang="en-US" sz="1400" baseline="0" dirty="0" smtClean="0"/>
                        <a:t>L: German</a:t>
                      </a:r>
                    </a:p>
                    <a:p>
                      <a:r>
                        <a:rPr lang="en-US" sz="1400" dirty="0" smtClean="0"/>
                        <a:t>GPA: 4.0</a:t>
                      </a:r>
                      <a:endParaRPr lang="en-US" sz="1400" dirty="0"/>
                    </a:p>
                  </a:txBody>
                  <a:tcPr>
                    <a:solidFill>
                      <a:schemeClr val="accent4">
                        <a:lumMod val="25000"/>
                        <a:lumOff val="75000"/>
                      </a:schemeClr>
                    </a:solidFill>
                  </a:tcPr>
                </a:tc>
              </a:tr>
            </a:tbl>
          </a:graphicData>
        </a:graphic>
      </p:graphicFrame>
      <p:graphicFrame>
        <p:nvGraphicFramePr>
          <p:cNvPr id="50" name="Content Placeholder 6"/>
          <p:cNvGraphicFramePr>
            <a:graphicFrameLocks/>
          </p:cNvGraphicFramePr>
          <p:nvPr>
            <p:extLst>
              <p:ext uri="{D42A27DB-BD31-4B8C-83A1-F6EECF244321}">
                <p14:modId xmlns:p14="http://schemas.microsoft.com/office/powerpoint/2010/main" val="2556608433"/>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2</a:t>
                      </a:r>
                      <a:endParaRPr lang="en-US" sz="1600" dirty="0"/>
                    </a:p>
                  </a:txBody>
                  <a:tcPr>
                    <a:solidFill>
                      <a:schemeClr val="accent5">
                        <a:lumMod val="75000"/>
                        <a:lumOff val="25000"/>
                      </a:schemeClr>
                    </a:solidFill>
                  </a:tcPr>
                </a:tc>
              </a:tr>
              <a:tr h="922492">
                <a:tc>
                  <a:txBody>
                    <a:bodyPr/>
                    <a:lstStyle/>
                    <a:p>
                      <a:r>
                        <a:rPr lang="en-US" sz="1400" dirty="0" smtClean="0"/>
                        <a:t>Name: Allison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a:t>
                      </a:r>
                      <a:endParaRPr lang="en-US" sz="1400" dirty="0"/>
                    </a:p>
                  </a:txBody>
                  <a:tcPr>
                    <a:solidFill>
                      <a:schemeClr val="accent4">
                        <a:lumMod val="25000"/>
                        <a:lumOff val="75000"/>
                      </a:schemeClr>
                    </a:solidFill>
                  </a:tcPr>
                </a:tc>
              </a:tr>
            </a:tbl>
          </a:graphicData>
        </a:graphic>
      </p:graphicFrame>
      <p:graphicFrame>
        <p:nvGraphicFramePr>
          <p:cNvPr id="51" name="Content Placeholder 6"/>
          <p:cNvGraphicFramePr>
            <a:graphicFrameLocks/>
          </p:cNvGraphicFramePr>
          <p:nvPr>
            <p:extLst>
              <p:ext uri="{D42A27DB-BD31-4B8C-83A1-F6EECF244321}">
                <p14:modId xmlns:p14="http://schemas.microsoft.com/office/powerpoint/2010/main" val="2110447190"/>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2</a:t>
                      </a:r>
                      <a:endParaRPr lang="en-US" sz="1600" dirty="0"/>
                    </a:p>
                  </a:txBody>
                  <a:tcPr>
                    <a:solidFill>
                      <a:srgbClr val="278566"/>
                    </a:solidFill>
                  </a:tcPr>
                </a:tc>
              </a:tr>
              <a:tr h="922492">
                <a:tc>
                  <a:txBody>
                    <a:bodyPr/>
                    <a:lstStyle/>
                    <a:p>
                      <a:r>
                        <a:rPr lang="en-US" sz="1400" dirty="0" smtClean="0"/>
                        <a:t>Name: Ali</a:t>
                      </a:r>
                    </a:p>
                    <a:p>
                      <a:r>
                        <a:rPr lang="en-US" sz="1400" dirty="0" smtClean="0"/>
                        <a:t>M: Com</a:t>
                      </a:r>
                      <a:r>
                        <a:rPr lang="en-US" sz="1400" baseline="0" dirty="0" smtClean="0"/>
                        <a:t> </a:t>
                      </a:r>
                      <a:r>
                        <a:rPr lang="en-US" sz="1400" baseline="0" dirty="0" err="1" smtClean="0"/>
                        <a:t>Sci</a:t>
                      </a:r>
                      <a:endParaRPr lang="en-US" sz="1400" baseline="0" dirty="0" smtClean="0"/>
                    </a:p>
                    <a:p>
                      <a:r>
                        <a:rPr lang="en-US" sz="1400" baseline="0" dirty="0" smtClean="0"/>
                        <a:t>L: Spanish</a:t>
                      </a:r>
                    </a:p>
                    <a:p>
                      <a:r>
                        <a:rPr lang="en-US" sz="1400" dirty="0" smtClean="0"/>
                        <a:t>GPA: 4.0</a:t>
                      </a:r>
                      <a:endParaRPr lang="en-US" sz="1400" dirty="0"/>
                    </a:p>
                  </a:txBody>
                  <a:tcPr>
                    <a:solidFill>
                      <a:srgbClr val="C1EDDE"/>
                    </a:solidFill>
                  </a:tcPr>
                </a:tc>
              </a:tr>
            </a:tbl>
          </a:graphicData>
        </a:graphic>
      </p:graphicFrame>
      <p:graphicFrame>
        <p:nvGraphicFramePr>
          <p:cNvPr id="52" name="Content Placeholder 6"/>
          <p:cNvGraphicFramePr>
            <a:graphicFrameLocks/>
          </p:cNvGraphicFramePr>
          <p:nvPr>
            <p:extLst>
              <p:ext uri="{D42A27DB-BD31-4B8C-83A1-F6EECF244321}">
                <p14:modId xmlns:p14="http://schemas.microsoft.com/office/powerpoint/2010/main" val="3115721993"/>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6</a:t>
                      </a:r>
                      <a:endParaRPr lang="en-US" sz="1600" dirty="0"/>
                    </a:p>
                  </a:txBody>
                  <a:tcPr>
                    <a:solidFill>
                      <a:srgbClr val="278566"/>
                    </a:solidFill>
                  </a:tcPr>
                </a:tc>
              </a:tr>
              <a:tr h="922492">
                <a:tc>
                  <a:txBody>
                    <a:bodyPr/>
                    <a:lstStyle/>
                    <a:p>
                      <a:r>
                        <a:rPr lang="en-US" sz="1400" dirty="0" smtClean="0"/>
                        <a:t>Name: Stan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a:t>
                      </a:r>
                      <a:r>
                        <a:rPr lang="en-US" sz="1400" baseline="0" dirty="0" smtClean="0"/>
                        <a:t> 4.0</a:t>
                      </a:r>
                      <a:endParaRPr lang="en-US" sz="1400" dirty="0"/>
                    </a:p>
                  </a:txBody>
                  <a:tcPr>
                    <a:solidFill>
                      <a:srgbClr val="C1EDDE"/>
                    </a:solidFill>
                  </a:tcPr>
                </a:tc>
              </a:tr>
            </a:tbl>
          </a:graphicData>
        </a:graphic>
      </p:graphicFrame>
      <p:graphicFrame>
        <p:nvGraphicFramePr>
          <p:cNvPr id="53" name="Content Placeholder 6"/>
          <p:cNvGraphicFramePr>
            <a:graphicFrameLocks/>
          </p:cNvGraphicFramePr>
          <p:nvPr>
            <p:extLst>
              <p:ext uri="{D42A27DB-BD31-4B8C-83A1-F6EECF244321}">
                <p14:modId xmlns:p14="http://schemas.microsoft.com/office/powerpoint/2010/main" val="3015346139"/>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3</a:t>
                      </a:r>
                      <a:endParaRPr lang="en-US" sz="1600" dirty="0"/>
                    </a:p>
                  </a:txBody>
                  <a:tcPr>
                    <a:solidFill>
                      <a:srgbClr val="278566"/>
                    </a:solidFill>
                  </a:tcPr>
                </a:tc>
              </a:tr>
              <a:tr h="922492">
                <a:tc>
                  <a:txBody>
                    <a:bodyPr/>
                    <a:lstStyle/>
                    <a:p>
                      <a:r>
                        <a:rPr lang="en-US" sz="1400" dirty="0" smtClean="0"/>
                        <a:t>Name: April</a:t>
                      </a:r>
                    </a:p>
                    <a:p>
                      <a:r>
                        <a:rPr lang="en-US" sz="1400" dirty="0" smtClean="0"/>
                        <a:t>M: Com </a:t>
                      </a:r>
                      <a:r>
                        <a:rPr lang="en-US" sz="1400" dirty="0" err="1" smtClean="0"/>
                        <a:t>Sci</a:t>
                      </a:r>
                      <a:endParaRPr lang="en-US" sz="1400" baseline="0" dirty="0" smtClean="0"/>
                    </a:p>
                    <a:p>
                      <a:r>
                        <a:rPr lang="en-US" sz="1400" baseline="0" dirty="0" smtClean="0"/>
                        <a:t>L: Spanish</a:t>
                      </a:r>
                    </a:p>
                    <a:p>
                      <a:r>
                        <a:rPr lang="en-US" sz="1400" dirty="0" smtClean="0"/>
                        <a:t>GPA: 3.7</a:t>
                      </a:r>
                      <a:endParaRPr lang="en-US" sz="1400" dirty="0"/>
                    </a:p>
                  </a:txBody>
                  <a:tcPr>
                    <a:solidFill>
                      <a:srgbClr val="C1EDDE"/>
                    </a:solidFill>
                  </a:tcPr>
                </a:tc>
              </a:tr>
            </a:tbl>
          </a:graphicData>
        </a:graphic>
      </p:graphicFrame>
      <p:graphicFrame>
        <p:nvGraphicFramePr>
          <p:cNvPr id="54" name="Content Placeholder 6"/>
          <p:cNvGraphicFramePr>
            <a:graphicFrameLocks/>
          </p:cNvGraphicFramePr>
          <p:nvPr>
            <p:extLst>
              <p:ext uri="{D42A27DB-BD31-4B8C-83A1-F6EECF244321}">
                <p14:modId xmlns:p14="http://schemas.microsoft.com/office/powerpoint/2010/main" val="208984207"/>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7</a:t>
                      </a:r>
                      <a:endParaRPr lang="en-US" sz="1600" dirty="0"/>
                    </a:p>
                  </a:txBody>
                  <a:tcPr>
                    <a:solidFill>
                      <a:srgbClr val="278566"/>
                    </a:solidFill>
                  </a:tcPr>
                </a:tc>
              </a:tr>
              <a:tr h="922492">
                <a:tc>
                  <a:txBody>
                    <a:bodyPr/>
                    <a:lstStyle/>
                    <a:p>
                      <a:r>
                        <a:rPr lang="en-US" sz="1400" dirty="0" smtClean="0"/>
                        <a:t>Name: Carl</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3.6</a:t>
                      </a:r>
                      <a:endParaRPr lang="en-US" sz="1400" dirty="0"/>
                    </a:p>
                  </a:txBody>
                  <a:tcPr>
                    <a:solidFill>
                      <a:srgbClr val="C1EDDE"/>
                    </a:solidFill>
                  </a:tcPr>
                </a:tc>
              </a:tr>
            </a:tbl>
          </a:graphicData>
        </a:graphic>
      </p:graphicFrame>
      <p:graphicFrame>
        <p:nvGraphicFramePr>
          <p:cNvPr id="55" name="Content Placeholder 6"/>
          <p:cNvGraphicFramePr>
            <a:graphicFrameLocks/>
          </p:cNvGraphicFramePr>
          <p:nvPr>
            <p:extLst>
              <p:ext uri="{D42A27DB-BD31-4B8C-83A1-F6EECF244321}">
                <p14:modId xmlns:p14="http://schemas.microsoft.com/office/powerpoint/2010/main" val="91586413"/>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4</a:t>
                      </a:r>
                      <a:endParaRPr lang="en-US" sz="1600" dirty="0"/>
                    </a:p>
                  </a:txBody>
                  <a:tcPr>
                    <a:solidFill>
                      <a:srgbClr val="278566"/>
                    </a:solidFill>
                  </a:tcPr>
                </a:tc>
              </a:tr>
              <a:tr h="922492">
                <a:tc>
                  <a:txBody>
                    <a:bodyPr/>
                    <a:lstStyle/>
                    <a:p>
                      <a:r>
                        <a:rPr lang="en-US" sz="1400" dirty="0" smtClean="0"/>
                        <a:t>Name: </a:t>
                      </a:r>
                      <a:r>
                        <a:rPr lang="en-US" sz="1400" dirty="0" err="1" smtClean="0"/>
                        <a:t>AJ</a:t>
                      </a:r>
                      <a:endParaRPr lang="en-US" sz="1400" dirty="0" smtClean="0"/>
                    </a:p>
                    <a:p>
                      <a:r>
                        <a:rPr lang="en-US" sz="1400" dirty="0" smtClean="0"/>
                        <a:t>M: Com </a:t>
                      </a:r>
                      <a:r>
                        <a:rPr lang="en-US" sz="1400" dirty="0" err="1" smtClean="0"/>
                        <a:t>Sci</a:t>
                      </a:r>
                      <a:endParaRPr lang="en-US" sz="1400" baseline="0" dirty="0" smtClean="0"/>
                    </a:p>
                    <a:p>
                      <a:r>
                        <a:rPr lang="en-US" sz="1400" baseline="0" dirty="0" smtClean="0"/>
                        <a:t>L: Chinese</a:t>
                      </a:r>
                    </a:p>
                    <a:p>
                      <a:r>
                        <a:rPr lang="en-US" sz="1400" dirty="0" smtClean="0"/>
                        <a:t>GPA: 3.5</a:t>
                      </a:r>
                      <a:endParaRPr lang="en-US" sz="1400" dirty="0"/>
                    </a:p>
                  </a:txBody>
                  <a:tcPr>
                    <a:solidFill>
                      <a:srgbClr val="C1EDDE"/>
                    </a:solidFill>
                  </a:tcPr>
                </a:tc>
              </a:tr>
            </a:tbl>
          </a:graphicData>
        </a:graphic>
      </p:graphicFrame>
      <p:graphicFrame>
        <p:nvGraphicFramePr>
          <p:cNvPr id="56" name="Content Placeholder 6"/>
          <p:cNvGraphicFramePr>
            <a:graphicFrameLocks/>
          </p:cNvGraphicFramePr>
          <p:nvPr>
            <p:extLst>
              <p:ext uri="{D42A27DB-BD31-4B8C-83A1-F6EECF244321}">
                <p14:modId xmlns:p14="http://schemas.microsoft.com/office/powerpoint/2010/main" val="2743615422"/>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8</a:t>
                      </a:r>
                      <a:endParaRPr lang="en-US" sz="1600" dirty="0"/>
                    </a:p>
                  </a:txBody>
                  <a:tcPr>
                    <a:solidFill>
                      <a:srgbClr val="278566"/>
                    </a:solidFill>
                  </a:tcPr>
                </a:tc>
              </a:tr>
              <a:tr h="922492">
                <a:tc>
                  <a:txBody>
                    <a:bodyPr/>
                    <a:lstStyle/>
                    <a:p>
                      <a:r>
                        <a:rPr lang="en-US" sz="1400" dirty="0" smtClean="0"/>
                        <a:t>Name: Jim</a:t>
                      </a:r>
                    </a:p>
                    <a:p>
                      <a:r>
                        <a:rPr lang="en-US" sz="1400" dirty="0" smtClean="0"/>
                        <a:t>M: </a:t>
                      </a:r>
                      <a:r>
                        <a:rPr lang="en-US" sz="1400" dirty="0" err="1" smtClean="0"/>
                        <a:t>Eng</a:t>
                      </a:r>
                      <a:endParaRPr lang="en-US" sz="1400" baseline="0" dirty="0" smtClean="0"/>
                    </a:p>
                    <a:p>
                      <a:r>
                        <a:rPr lang="en-US" sz="1400" baseline="0" dirty="0" smtClean="0"/>
                        <a:t>L: Japanese</a:t>
                      </a:r>
                    </a:p>
                    <a:p>
                      <a:r>
                        <a:rPr lang="en-US" sz="1400" dirty="0" smtClean="0"/>
                        <a:t>GPA: 3.7</a:t>
                      </a:r>
                      <a:endParaRPr lang="en-US" sz="1400" dirty="0"/>
                    </a:p>
                  </a:txBody>
                  <a:tcPr>
                    <a:solidFill>
                      <a:srgbClr val="C1EDDE"/>
                    </a:solidFill>
                  </a:tcPr>
                </a:tc>
              </a:tr>
            </a:tbl>
          </a:graphicData>
        </a:graphic>
      </p:graphicFrame>
      <p:graphicFrame>
        <p:nvGraphicFramePr>
          <p:cNvPr id="57" name="Content Placeholder 6"/>
          <p:cNvGraphicFramePr>
            <a:graphicFrameLocks/>
          </p:cNvGraphicFramePr>
          <p:nvPr>
            <p:extLst>
              <p:ext uri="{D42A27DB-BD31-4B8C-83A1-F6EECF244321}">
                <p14:modId xmlns:p14="http://schemas.microsoft.com/office/powerpoint/2010/main" val="2101920505"/>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1</a:t>
                      </a:r>
                      <a:endParaRPr lang="en-US" sz="1600" dirty="0"/>
                    </a:p>
                  </a:txBody>
                  <a:tcPr>
                    <a:solidFill>
                      <a:srgbClr val="278566"/>
                    </a:solidFill>
                  </a:tcPr>
                </a:tc>
              </a:tr>
              <a:tr h="922492">
                <a:tc>
                  <a:txBody>
                    <a:bodyPr/>
                    <a:lstStyle/>
                    <a:p>
                      <a:r>
                        <a:rPr lang="en-US" sz="1400" dirty="0" smtClean="0"/>
                        <a:t>Name: Fred</a:t>
                      </a:r>
                    </a:p>
                    <a:p>
                      <a:r>
                        <a:rPr lang="en-US" sz="1400" dirty="0" smtClean="0"/>
                        <a:t>M: Com </a:t>
                      </a:r>
                      <a:r>
                        <a:rPr lang="en-US" sz="1400" dirty="0" err="1" smtClean="0"/>
                        <a:t>Sci</a:t>
                      </a:r>
                      <a:endParaRPr lang="en-US" sz="1400" baseline="0" dirty="0" smtClean="0"/>
                    </a:p>
                    <a:p>
                      <a:r>
                        <a:rPr lang="en-US" sz="1400" baseline="0" dirty="0" smtClean="0"/>
                        <a:t>L: German</a:t>
                      </a:r>
                    </a:p>
                    <a:p>
                      <a:r>
                        <a:rPr lang="en-US" sz="1400" dirty="0" smtClean="0"/>
                        <a:t>GPA: 3.8</a:t>
                      </a:r>
                      <a:endParaRPr lang="en-US" sz="1400" dirty="0"/>
                    </a:p>
                  </a:txBody>
                  <a:tcPr>
                    <a:solidFill>
                      <a:srgbClr val="C1EDDE"/>
                    </a:solidFill>
                  </a:tcPr>
                </a:tc>
              </a:tr>
            </a:tbl>
          </a:graphicData>
        </a:graphic>
      </p:graphicFrame>
      <p:graphicFrame>
        <p:nvGraphicFramePr>
          <p:cNvPr id="58" name="Content Placeholder 6"/>
          <p:cNvGraphicFramePr>
            <a:graphicFrameLocks/>
          </p:cNvGraphicFramePr>
          <p:nvPr>
            <p:extLst>
              <p:ext uri="{D42A27DB-BD31-4B8C-83A1-F6EECF244321}">
                <p14:modId xmlns:p14="http://schemas.microsoft.com/office/powerpoint/2010/main" val="1868521623"/>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5</a:t>
                      </a:r>
                      <a:endParaRPr lang="en-US" sz="1600" dirty="0"/>
                    </a:p>
                  </a:txBody>
                  <a:tcPr>
                    <a:solidFill>
                      <a:srgbClr val="278566"/>
                    </a:solidFill>
                  </a:tcPr>
                </a:tc>
              </a:tr>
              <a:tr h="922492">
                <a:tc>
                  <a:txBody>
                    <a:bodyPr/>
                    <a:lstStyle/>
                    <a:p>
                      <a:r>
                        <a:rPr lang="en-US" sz="1400" dirty="0" smtClean="0"/>
                        <a:t>Name: Gale</a:t>
                      </a:r>
                    </a:p>
                    <a:p>
                      <a:r>
                        <a:rPr lang="en-US" sz="1400" dirty="0" smtClean="0"/>
                        <a:t>M: </a:t>
                      </a:r>
                      <a:r>
                        <a:rPr lang="en-US" sz="1400" dirty="0" err="1" smtClean="0"/>
                        <a:t>Eng</a:t>
                      </a:r>
                      <a:endParaRPr lang="en-US" sz="1400" baseline="0" dirty="0" smtClean="0"/>
                    </a:p>
                    <a:p>
                      <a:r>
                        <a:rPr lang="en-US" sz="1400" baseline="0" dirty="0" smtClean="0"/>
                        <a:t>L: French</a:t>
                      </a:r>
                    </a:p>
                    <a:p>
                      <a:r>
                        <a:rPr lang="en-US" sz="1400" dirty="0" smtClean="0"/>
                        <a:t>GPA: 3.9</a:t>
                      </a:r>
                      <a:endParaRPr lang="en-US" sz="1400" dirty="0"/>
                    </a:p>
                  </a:txBody>
                  <a:tcPr>
                    <a:solidFill>
                      <a:srgbClr val="C1EDDE"/>
                    </a:solidFill>
                  </a:tcPr>
                </a:tc>
              </a:tr>
            </a:tbl>
          </a:graphicData>
        </a:graphic>
      </p:graphicFrame>
    </p:spTree>
    <p:extLst>
      <p:ext uri="{BB962C8B-B14F-4D97-AF65-F5344CB8AC3E}">
        <p14:creationId xmlns:p14="http://schemas.microsoft.com/office/powerpoint/2010/main" val="2557183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a:t>
            </a:r>
            <a:r>
              <a:rPr lang="en-US" dirty="0" err="1" smtClean="0"/>
              <a:t>GSEP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13</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961079495"/>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accent2"/>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sp>
        <p:nvSpPr>
          <p:cNvPr id="24" name="Rounded Rectangle 23"/>
          <p:cNvSpPr/>
          <p:nvPr/>
        </p:nvSpPr>
        <p:spPr>
          <a:xfrm>
            <a:off x="76200" y="2895600"/>
            <a:ext cx="7010400" cy="1524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62100" y="2437285"/>
            <a:ext cx="4038600" cy="461665"/>
          </a:xfrm>
          <a:prstGeom prst="rect">
            <a:avLst/>
          </a:prstGeom>
          <a:noFill/>
        </p:spPr>
        <p:txBody>
          <a:bodyPr wrap="square" rtlCol="0">
            <a:spAutoFit/>
          </a:bodyPr>
          <a:lstStyle/>
          <a:p>
            <a:pPr algn="ctr"/>
            <a:r>
              <a:rPr lang="en-US" sz="2400" dirty="0" smtClean="0"/>
              <a:t>Computer Science Group</a:t>
            </a:r>
            <a:endParaRPr lang="en-US" sz="2400" dirty="0"/>
          </a:p>
        </p:txBody>
      </p:sp>
      <p:sp>
        <p:nvSpPr>
          <p:cNvPr id="27" name="Rounded Rectangle 26"/>
          <p:cNvSpPr/>
          <p:nvPr/>
        </p:nvSpPr>
        <p:spPr>
          <a:xfrm>
            <a:off x="76200" y="4495800"/>
            <a:ext cx="7010400" cy="1524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562100" y="6019800"/>
            <a:ext cx="4038600" cy="461665"/>
          </a:xfrm>
          <a:prstGeom prst="rect">
            <a:avLst/>
          </a:prstGeom>
          <a:noFill/>
        </p:spPr>
        <p:txBody>
          <a:bodyPr wrap="square" rtlCol="0">
            <a:spAutoFit/>
          </a:bodyPr>
          <a:lstStyle/>
          <a:p>
            <a:pPr algn="ctr"/>
            <a:r>
              <a:rPr lang="en-US" sz="2400" dirty="0" smtClean="0"/>
              <a:t>Engineering </a:t>
            </a:r>
            <a:r>
              <a:rPr lang="en-US" sz="2400" dirty="0" smtClean="0"/>
              <a:t>Group</a:t>
            </a:r>
            <a:endParaRPr lang="en-US" sz="2400" dirty="0"/>
          </a:p>
        </p:txBody>
      </p:sp>
      <p:graphicFrame>
        <p:nvGraphicFramePr>
          <p:cNvPr id="39" name="Content Placeholder 6"/>
          <p:cNvGraphicFramePr>
            <a:graphicFrameLocks/>
          </p:cNvGraphicFramePr>
          <p:nvPr>
            <p:extLst>
              <p:ext uri="{D42A27DB-BD31-4B8C-83A1-F6EECF244321}">
                <p14:modId xmlns:p14="http://schemas.microsoft.com/office/powerpoint/2010/main" val="3548790942"/>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1</a:t>
                      </a:r>
                      <a:endParaRPr lang="en-US" sz="1600" dirty="0"/>
                    </a:p>
                  </a:txBody>
                  <a:tcPr>
                    <a:solidFill>
                      <a:schemeClr val="accent5">
                        <a:lumMod val="75000"/>
                        <a:lumOff val="25000"/>
                      </a:schemeClr>
                    </a:solidFill>
                  </a:tcPr>
                </a:tc>
              </a:tr>
              <a:tr h="922492">
                <a:tc>
                  <a:txBody>
                    <a:bodyPr/>
                    <a:lstStyle/>
                    <a:p>
                      <a:r>
                        <a:rPr lang="en-US" sz="1400" dirty="0" smtClean="0"/>
                        <a:t>Name: Robert</a:t>
                      </a:r>
                    </a:p>
                    <a:p>
                      <a:r>
                        <a:rPr lang="en-US" sz="1400" dirty="0" smtClean="0"/>
                        <a:t>M:</a:t>
                      </a:r>
                      <a:r>
                        <a:rPr lang="en-US" sz="1400" baseline="0" dirty="0" smtClean="0"/>
                        <a:t> Com </a:t>
                      </a:r>
                      <a:r>
                        <a:rPr lang="en-US" sz="1400" baseline="0" dirty="0" err="1" smtClean="0"/>
                        <a:t>Sci</a:t>
                      </a:r>
                      <a:endParaRPr lang="en-US" sz="1400" baseline="0" dirty="0" smtClean="0"/>
                    </a:p>
                    <a:p>
                      <a:r>
                        <a:rPr lang="en-US" sz="1400" baseline="0" dirty="0" smtClean="0"/>
                        <a:t>L: German</a:t>
                      </a:r>
                    </a:p>
                    <a:p>
                      <a:r>
                        <a:rPr lang="en-US" sz="1400" dirty="0" smtClean="0"/>
                        <a:t>GPA: 4.0</a:t>
                      </a:r>
                      <a:endParaRPr lang="en-US" sz="1400" dirty="0"/>
                    </a:p>
                  </a:txBody>
                  <a:tcPr>
                    <a:solidFill>
                      <a:schemeClr val="accent4">
                        <a:lumMod val="25000"/>
                        <a:lumOff val="75000"/>
                      </a:schemeClr>
                    </a:solidFill>
                  </a:tcPr>
                </a:tc>
              </a:tr>
            </a:tbl>
          </a:graphicData>
        </a:graphic>
      </p:graphicFrame>
      <p:graphicFrame>
        <p:nvGraphicFramePr>
          <p:cNvPr id="48" name="Content Placeholder 6"/>
          <p:cNvGraphicFramePr>
            <a:graphicFrameLocks/>
          </p:cNvGraphicFramePr>
          <p:nvPr>
            <p:extLst>
              <p:ext uri="{D42A27DB-BD31-4B8C-83A1-F6EECF244321}">
                <p14:modId xmlns:p14="http://schemas.microsoft.com/office/powerpoint/2010/main" val="2320848793"/>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2</a:t>
                      </a:r>
                      <a:endParaRPr lang="en-US" sz="1600" dirty="0"/>
                    </a:p>
                  </a:txBody>
                  <a:tcPr>
                    <a:solidFill>
                      <a:schemeClr val="accent5">
                        <a:lumMod val="75000"/>
                        <a:lumOff val="25000"/>
                      </a:schemeClr>
                    </a:solidFill>
                  </a:tcPr>
                </a:tc>
              </a:tr>
              <a:tr h="922492">
                <a:tc>
                  <a:txBody>
                    <a:bodyPr/>
                    <a:lstStyle/>
                    <a:p>
                      <a:r>
                        <a:rPr lang="en-US" sz="1400" dirty="0" smtClean="0"/>
                        <a:t>Name: Allison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a:t>
                      </a:r>
                      <a:endParaRPr lang="en-US" sz="1400" dirty="0"/>
                    </a:p>
                  </a:txBody>
                  <a:tcPr>
                    <a:solidFill>
                      <a:schemeClr val="accent4">
                        <a:lumMod val="25000"/>
                        <a:lumOff val="75000"/>
                      </a:schemeClr>
                    </a:solidFill>
                  </a:tcPr>
                </a:tc>
              </a:tr>
            </a:tbl>
          </a:graphicData>
        </a:graphic>
      </p:graphicFrame>
      <p:graphicFrame>
        <p:nvGraphicFramePr>
          <p:cNvPr id="53" name="Content Placeholder 6"/>
          <p:cNvGraphicFramePr>
            <a:graphicFrameLocks/>
          </p:cNvGraphicFramePr>
          <p:nvPr>
            <p:extLst>
              <p:ext uri="{D42A27DB-BD31-4B8C-83A1-F6EECF244321}">
                <p14:modId xmlns:p14="http://schemas.microsoft.com/office/powerpoint/2010/main" val="2437262001"/>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2</a:t>
                      </a:r>
                      <a:endParaRPr lang="en-US" sz="1600" dirty="0"/>
                    </a:p>
                  </a:txBody>
                  <a:tcPr>
                    <a:solidFill>
                      <a:srgbClr val="278566"/>
                    </a:solidFill>
                  </a:tcPr>
                </a:tc>
              </a:tr>
              <a:tr h="922492">
                <a:tc>
                  <a:txBody>
                    <a:bodyPr/>
                    <a:lstStyle/>
                    <a:p>
                      <a:r>
                        <a:rPr lang="en-US" sz="1400" dirty="0" smtClean="0"/>
                        <a:t>Name: Ali</a:t>
                      </a:r>
                    </a:p>
                    <a:p>
                      <a:r>
                        <a:rPr lang="en-US" sz="1400" dirty="0" smtClean="0"/>
                        <a:t>M: Com</a:t>
                      </a:r>
                      <a:r>
                        <a:rPr lang="en-US" sz="1400" baseline="0" dirty="0" smtClean="0"/>
                        <a:t> </a:t>
                      </a:r>
                      <a:r>
                        <a:rPr lang="en-US" sz="1400" baseline="0" dirty="0" err="1" smtClean="0"/>
                        <a:t>Sci</a:t>
                      </a:r>
                      <a:endParaRPr lang="en-US" sz="1400" baseline="0" dirty="0" smtClean="0"/>
                    </a:p>
                    <a:p>
                      <a:r>
                        <a:rPr lang="en-US" sz="1400" baseline="0" dirty="0" smtClean="0"/>
                        <a:t>L: Spanish</a:t>
                      </a:r>
                    </a:p>
                    <a:p>
                      <a:r>
                        <a:rPr lang="en-US" sz="1400" dirty="0" smtClean="0"/>
                        <a:t>GPA: 4.0</a:t>
                      </a:r>
                      <a:endParaRPr lang="en-US" sz="1400" dirty="0"/>
                    </a:p>
                  </a:txBody>
                  <a:tcPr>
                    <a:solidFill>
                      <a:srgbClr val="C1EDDE"/>
                    </a:solidFill>
                  </a:tcPr>
                </a:tc>
              </a:tr>
            </a:tbl>
          </a:graphicData>
        </a:graphic>
      </p:graphicFrame>
      <p:graphicFrame>
        <p:nvGraphicFramePr>
          <p:cNvPr id="54" name="Content Placeholder 6"/>
          <p:cNvGraphicFramePr>
            <a:graphicFrameLocks/>
          </p:cNvGraphicFramePr>
          <p:nvPr>
            <p:extLst>
              <p:ext uri="{D42A27DB-BD31-4B8C-83A1-F6EECF244321}">
                <p14:modId xmlns:p14="http://schemas.microsoft.com/office/powerpoint/2010/main" val="2923510036"/>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6</a:t>
                      </a:r>
                      <a:endParaRPr lang="en-US" sz="1600" dirty="0"/>
                    </a:p>
                  </a:txBody>
                  <a:tcPr>
                    <a:solidFill>
                      <a:srgbClr val="278566"/>
                    </a:solidFill>
                  </a:tcPr>
                </a:tc>
              </a:tr>
              <a:tr h="922492">
                <a:tc>
                  <a:txBody>
                    <a:bodyPr/>
                    <a:lstStyle/>
                    <a:p>
                      <a:r>
                        <a:rPr lang="en-US" sz="1400" dirty="0" smtClean="0"/>
                        <a:t>Name: Stan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a:t>
                      </a:r>
                      <a:r>
                        <a:rPr lang="en-US" sz="1400" baseline="0" dirty="0" smtClean="0"/>
                        <a:t> 4.0</a:t>
                      </a:r>
                      <a:endParaRPr lang="en-US" sz="1400" dirty="0"/>
                    </a:p>
                  </a:txBody>
                  <a:tcPr>
                    <a:solidFill>
                      <a:srgbClr val="C1EDDE"/>
                    </a:solidFill>
                  </a:tcPr>
                </a:tc>
              </a:tr>
            </a:tbl>
          </a:graphicData>
        </a:graphic>
      </p:graphicFrame>
      <p:graphicFrame>
        <p:nvGraphicFramePr>
          <p:cNvPr id="55" name="Content Placeholder 6"/>
          <p:cNvGraphicFramePr>
            <a:graphicFrameLocks/>
          </p:cNvGraphicFramePr>
          <p:nvPr>
            <p:extLst>
              <p:ext uri="{D42A27DB-BD31-4B8C-83A1-F6EECF244321}">
                <p14:modId xmlns:p14="http://schemas.microsoft.com/office/powerpoint/2010/main" val="2366322068"/>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3</a:t>
                      </a:r>
                      <a:endParaRPr lang="en-US" sz="1600" dirty="0"/>
                    </a:p>
                  </a:txBody>
                  <a:tcPr>
                    <a:solidFill>
                      <a:srgbClr val="278566"/>
                    </a:solidFill>
                  </a:tcPr>
                </a:tc>
              </a:tr>
              <a:tr h="922492">
                <a:tc>
                  <a:txBody>
                    <a:bodyPr/>
                    <a:lstStyle/>
                    <a:p>
                      <a:r>
                        <a:rPr lang="en-US" sz="1400" dirty="0" smtClean="0"/>
                        <a:t>Name: April</a:t>
                      </a:r>
                    </a:p>
                    <a:p>
                      <a:r>
                        <a:rPr lang="en-US" sz="1400" dirty="0" smtClean="0"/>
                        <a:t>M: Com </a:t>
                      </a:r>
                      <a:r>
                        <a:rPr lang="en-US" sz="1400" dirty="0" err="1" smtClean="0"/>
                        <a:t>Sci</a:t>
                      </a:r>
                      <a:endParaRPr lang="en-US" sz="1400" baseline="0" dirty="0" smtClean="0"/>
                    </a:p>
                    <a:p>
                      <a:r>
                        <a:rPr lang="en-US" sz="1400" baseline="0" dirty="0" smtClean="0"/>
                        <a:t>L: Spanish</a:t>
                      </a:r>
                    </a:p>
                    <a:p>
                      <a:r>
                        <a:rPr lang="en-US" sz="1400" dirty="0" smtClean="0"/>
                        <a:t>GPA: 3.7</a:t>
                      </a:r>
                      <a:endParaRPr lang="en-US" sz="1400" dirty="0"/>
                    </a:p>
                  </a:txBody>
                  <a:tcPr>
                    <a:solidFill>
                      <a:srgbClr val="C1EDDE"/>
                    </a:solidFill>
                  </a:tcPr>
                </a:tc>
              </a:tr>
            </a:tbl>
          </a:graphicData>
        </a:graphic>
      </p:graphicFrame>
      <p:graphicFrame>
        <p:nvGraphicFramePr>
          <p:cNvPr id="56" name="Content Placeholder 6"/>
          <p:cNvGraphicFramePr>
            <a:graphicFrameLocks/>
          </p:cNvGraphicFramePr>
          <p:nvPr>
            <p:extLst>
              <p:ext uri="{D42A27DB-BD31-4B8C-83A1-F6EECF244321}">
                <p14:modId xmlns:p14="http://schemas.microsoft.com/office/powerpoint/2010/main" val="3253984532"/>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7</a:t>
                      </a:r>
                      <a:endParaRPr lang="en-US" sz="1600" dirty="0"/>
                    </a:p>
                  </a:txBody>
                  <a:tcPr>
                    <a:solidFill>
                      <a:srgbClr val="278566"/>
                    </a:solidFill>
                  </a:tcPr>
                </a:tc>
              </a:tr>
              <a:tr h="922492">
                <a:tc>
                  <a:txBody>
                    <a:bodyPr/>
                    <a:lstStyle/>
                    <a:p>
                      <a:r>
                        <a:rPr lang="en-US" sz="1400" dirty="0" smtClean="0"/>
                        <a:t>Name: Carl</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3.6</a:t>
                      </a:r>
                      <a:endParaRPr lang="en-US" sz="1400" dirty="0"/>
                    </a:p>
                  </a:txBody>
                  <a:tcPr>
                    <a:solidFill>
                      <a:srgbClr val="C1EDDE"/>
                    </a:solidFill>
                  </a:tcPr>
                </a:tc>
              </a:tr>
            </a:tbl>
          </a:graphicData>
        </a:graphic>
      </p:graphicFrame>
      <p:graphicFrame>
        <p:nvGraphicFramePr>
          <p:cNvPr id="57" name="Content Placeholder 6"/>
          <p:cNvGraphicFramePr>
            <a:graphicFrameLocks/>
          </p:cNvGraphicFramePr>
          <p:nvPr>
            <p:extLst>
              <p:ext uri="{D42A27DB-BD31-4B8C-83A1-F6EECF244321}">
                <p14:modId xmlns:p14="http://schemas.microsoft.com/office/powerpoint/2010/main" val="1785236379"/>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4</a:t>
                      </a:r>
                      <a:endParaRPr lang="en-US" sz="1600" dirty="0"/>
                    </a:p>
                  </a:txBody>
                  <a:tcPr>
                    <a:solidFill>
                      <a:srgbClr val="278566"/>
                    </a:solidFill>
                  </a:tcPr>
                </a:tc>
              </a:tr>
              <a:tr h="922492">
                <a:tc>
                  <a:txBody>
                    <a:bodyPr/>
                    <a:lstStyle/>
                    <a:p>
                      <a:r>
                        <a:rPr lang="en-US" sz="1400" dirty="0" smtClean="0"/>
                        <a:t>Name: </a:t>
                      </a:r>
                      <a:r>
                        <a:rPr lang="en-US" sz="1400" dirty="0" err="1" smtClean="0"/>
                        <a:t>AJ</a:t>
                      </a:r>
                      <a:endParaRPr lang="en-US" sz="1400" dirty="0" smtClean="0"/>
                    </a:p>
                    <a:p>
                      <a:r>
                        <a:rPr lang="en-US" sz="1400" dirty="0" smtClean="0"/>
                        <a:t>M: Com </a:t>
                      </a:r>
                      <a:r>
                        <a:rPr lang="en-US" sz="1400" dirty="0" err="1" smtClean="0"/>
                        <a:t>Sci</a:t>
                      </a:r>
                      <a:endParaRPr lang="en-US" sz="1400" baseline="0" dirty="0" smtClean="0"/>
                    </a:p>
                    <a:p>
                      <a:r>
                        <a:rPr lang="en-US" sz="1400" baseline="0" dirty="0" smtClean="0"/>
                        <a:t>L: Chinese</a:t>
                      </a:r>
                    </a:p>
                    <a:p>
                      <a:r>
                        <a:rPr lang="en-US" sz="1400" dirty="0" smtClean="0"/>
                        <a:t>GPA: 3.5</a:t>
                      </a:r>
                      <a:endParaRPr lang="en-US" sz="1400" dirty="0"/>
                    </a:p>
                  </a:txBody>
                  <a:tcPr>
                    <a:solidFill>
                      <a:srgbClr val="C1EDDE"/>
                    </a:solidFill>
                  </a:tcPr>
                </a:tc>
              </a:tr>
            </a:tbl>
          </a:graphicData>
        </a:graphic>
      </p:graphicFrame>
      <p:graphicFrame>
        <p:nvGraphicFramePr>
          <p:cNvPr id="58" name="Content Placeholder 6"/>
          <p:cNvGraphicFramePr>
            <a:graphicFrameLocks/>
          </p:cNvGraphicFramePr>
          <p:nvPr>
            <p:extLst>
              <p:ext uri="{D42A27DB-BD31-4B8C-83A1-F6EECF244321}">
                <p14:modId xmlns:p14="http://schemas.microsoft.com/office/powerpoint/2010/main" val="3762305428"/>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8</a:t>
                      </a:r>
                      <a:endParaRPr lang="en-US" sz="1600" dirty="0"/>
                    </a:p>
                  </a:txBody>
                  <a:tcPr>
                    <a:solidFill>
                      <a:srgbClr val="278566"/>
                    </a:solidFill>
                  </a:tcPr>
                </a:tc>
              </a:tr>
              <a:tr h="922492">
                <a:tc>
                  <a:txBody>
                    <a:bodyPr/>
                    <a:lstStyle/>
                    <a:p>
                      <a:r>
                        <a:rPr lang="en-US" sz="1400" dirty="0" smtClean="0"/>
                        <a:t>Name: Jim</a:t>
                      </a:r>
                    </a:p>
                    <a:p>
                      <a:r>
                        <a:rPr lang="en-US" sz="1400" dirty="0" smtClean="0"/>
                        <a:t>M: </a:t>
                      </a:r>
                      <a:r>
                        <a:rPr lang="en-US" sz="1400" dirty="0" err="1" smtClean="0"/>
                        <a:t>Eng</a:t>
                      </a:r>
                      <a:endParaRPr lang="en-US" sz="1400" baseline="0" dirty="0" smtClean="0"/>
                    </a:p>
                    <a:p>
                      <a:r>
                        <a:rPr lang="en-US" sz="1400" baseline="0" dirty="0" smtClean="0"/>
                        <a:t>L: Japanese</a:t>
                      </a:r>
                    </a:p>
                    <a:p>
                      <a:r>
                        <a:rPr lang="en-US" sz="1400" dirty="0" smtClean="0"/>
                        <a:t>GPA: 3.7</a:t>
                      </a:r>
                      <a:endParaRPr lang="en-US" sz="1400" dirty="0"/>
                    </a:p>
                  </a:txBody>
                  <a:tcPr>
                    <a:solidFill>
                      <a:srgbClr val="C1EDDE"/>
                    </a:solidFill>
                  </a:tcPr>
                </a:tc>
              </a:tr>
            </a:tbl>
          </a:graphicData>
        </a:graphic>
      </p:graphicFrame>
      <p:graphicFrame>
        <p:nvGraphicFramePr>
          <p:cNvPr id="59" name="Content Placeholder 6"/>
          <p:cNvGraphicFramePr>
            <a:graphicFrameLocks/>
          </p:cNvGraphicFramePr>
          <p:nvPr>
            <p:extLst>
              <p:ext uri="{D42A27DB-BD31-4B8C-83A1-F6EECF244321}">
                <p14:modId xmlns:p14="http://schemas.microsoft.com/office/powerpoint/2010/main" val="3022052708"/>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1</a:t>
                      </a:r>
                      <a:endParaRPr lang="en-US" sz="1600" dirty="0"/>
                    </a:p>
                  </a:txBody>
                  <a:tcPr>
                    <a:solidFill>
                      <a:srgbClr val="278566"/>
                    </a:solidFill>
                  </a:tcPr>
                </a:tc>
              </a:tr>
              <a:tr h="922492">
                <a:tc>
                  <a:txBody>
                    <a:bodyPr/>
                    <a:lstStyle/>
                    <a:p>
                      <a:r>
                        <a:rPr lang="en-US" sz="1400" dirty="0" smtClean="0"/>
                        <a:t>Name: Fred</a:t>
                      </a:r>
                    </a:p>
                    <a:p>
                      <a:r>
                        <a:rPr lang="en-US" sz="1400" dirty="0" smtClean="0"/>
                        <a:t>M: Com </a:t>
                      </a:r>
                      <a:r>
                        <a:rPr lang="en-US" sz="1400" dirty="0" err="1" smtClean="0"/>
                        <a:t>Sci</a:t>
                      </a:r>
                      <a:endParaRPr lang="en-US" sz="1400" baseline="0" dirty="0" smtClean="0"/>
                    </a:p>
                    <a:p>
                      <a:r>
                        <a:rPr lang="en-US" sz="1400" baseline="0" dirty="0" smtClean="0"/>
                        <a:t>L: German</a:t>
                      </a:r>
                    </a:p>
                    <a:p>
                      <a:r>
                        <a:rPr lang="en-US" sz="1400" dirty="0" smtClean="0"/>
                        <a:t>GPA: 3.8</a:t>
                      </a:r>
                      <a:endParaRPr lang="en-US" sz="1400" dirty="0"/>
                    </a:p>
                  </a:txBody>
                  <a:tcPr>
                    <a:solidFill>
                      <a:srgbClr val="C1EDDE"/>
                    </a:solidFill>
                  </a:tcPr>
                </a:tc>
              </a:tr>
            </a:tbl>
          </a:graphicData>
        </a:graphic>
      </p:graphicFrame>
      <p:graphicFrame>
        <p:nvGraphicFramePr>
          <p:cNvPr id="60" name="Content Placeholder 6"/>
          <p:cNvGraphicFramePr>
            <a:graphicFrameLocks/>
          </p:cNvGraphicFramePr>
          <p:nvPr>
            <p:extLst>
              <p:ext uri="{D42A27DB-BD31-4B8C-83A1-F6EECF244321}">
                <p14:modId xmlns:p14="http://schemas.microsoft.com/office/powerpoint/2010/main" val="4224161801"/>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5</a:t>
                      </a:r>
                      <a:endParaRPr lang="en-US" sz="1600" dirty="0"/>
                    </a:p>
                  </a:txBody>
                  <a:tcPr>
                    <a:solidFill>
                      <a:srgbClr val="278566"/>
                    </a:solidFill>
                  </a:tcPr>
                </a:tc>
              </a:tr>
              <a:tr h="922492">
                <a:tc>
                  <a:txBody>
                    <a:bodyPr/>
                    <a:lstStyle/>
                    <a:p>
                      <a:r>
                        <a:rPr lang="en-US" sz="1400" dirty="0" smtClean="0"/>
                        <a:t>Name: Gale</a:t>
                      </a:r>
                    </a:p>
                    <a:p>
                      <a:r>
                        <a:rPr lang="en-US" sz="1400" dirty="0" smtClean="0"/>
                        <a:t>M: </a:t>
                      </a:r>
                      <a:r>
                        <a:rPr lang="en-US" sz="1400" dirty="0" err="1" smtClean="0"/>
                        <a:t>Eng</a:t>
                      </a:r>
                      <a:endParaRPr lang="en-US" sz="1400" baseline="0" dirty="0" smtClean="0"/>
                    </a:p>
                    <a:p>
                      <a:r>
                        <a:rPr lang="en-US" sz="1400" baseline="0" dirty="0" smtClean="0"/>
                        <a:t>L: French</a:t>
                      </a:r>
                    </a:p>
                    <a:p>
                      <a:r>
                        <a:rPr lang="en-US" sz="1400" dirty="0" smtClean="0"/>
                        <a:t>GPA: 3.9</a:t>
                      </a:r>
                      <a:endParaRPr lang="en-US" sz="1400" dirty="0"/>
                    </a:p>
                  </a:txBody>
                  <a:tcPr>
                    <a:solidFill>
                      <a:srgbClr val="C1EDDE"/>
                    </a:solidFill>
                  </a:tcPr>
                </a:tc>
              </a:tr>
            </a:tbl>
          </a:graphicData>
        </a:graphic>
      </p:graphicFrame>
    </p:spTree>
    <p:extLst>
      <p:ext uri="{BB962C8B-B14F-4D97-AF65-F5344CB8AC3E}">
        <p14:creationId xmlns:p14="http://schemas.microsoft.com/office/powerpoint/2010/main" val="2298773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ontent Placeholder 6"/>
          <p:cNvGraphicFramePr>
            <a:graphicFrameLocks/>
          </p:cNvGraphicFramePr>
          <p:nvPr>
            <p:extLst>
              <p:ext uri="{D42A27DB-BD31-4B8C-83A1-F6EECF244321}">
                <p14:modId xmlns:p14="http://schemas.microsoft.com/office/powerpoint/2010/main" val="11768235"/>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1</a:t>
                      </a:r>
                      <a:endParaRPr lang="en-US" sz="1600" dirty="0"/>
                    </a:p>
                  </a:txBody>
                  <a:tcPr>
                    <a:solidFill>
                      <a:schemeClr val="accent5">
                        <a:lumMod val="75000"/>
                        <a:lumOff val="25000"/>
                      </a:schemeClr>
                    </a:solidFill>
                  </a:tcPr>
                </a:tc>
              </a:tr>
              <a:tr h="922492">
                <a:tc>
                  <a:txBody>
                    <a:bodyPr/>
                    <a:lstStyle/>
                    <a:p>
                      <a:r>
                        <a:rPr lang="en-US" sz="1400" dirty="0" smtClean="0"/>
                        <a:t>Name: Robert</a:t>
                      </a:r>
                    </a:p>
                    <a:p>
                      <a:r>
                        <a:rPr lang="en-US" sz="1400" dirty="0" smtClean="0"/>
                        <a:t>M:</a:t>
                      </a:r>
                      <a:r>
                        <a:rPr lang="en-US" sz="1400" baseline="0" dirty="0" smtClean="0"/>
                        <a:t> Com </a:t>
                      </a:r>
                      <a:r>
                        <a:rPr lang="en-US" sz="1400" baseline="0" dirty="0" err="1" smtClean="0"/>
                        <a:t>Sci</a:t>
                      </a:r>
                      <a:endParaRPr lang="en-US" sz="1400" baseline="0" dirty="0" smtClean="0"/>
                    </a:p>
                    <a:p>
                      <a:r>
                        <a:rPr lang="en-US" sz="1400" baseline="0" dirty="0" smtClean="0"/>
                        <a:t>L: German</a:t>
                      </a:r>
                    </a:p>
                    <a:p>
                      <a:r>
                        <a:rPr lang="en-US" sz="1400" dirty="0" smtClean="0"/>
                        <a:t>GPA: 4.0</a:t>
                      </a:r>
                      <a:endParaRPr lang="en-US" sz="1400" dirty="0"/>
                    </a:p>
                  </a:txBody>
                  <a:tcPr>
                    <a:solidFill>
                      <a:schemeClr val="accent4">
                        <a:lumMod val="25000"/>
                        <a:lumOff val="75000"/>
                      </a:schemeClr>
                    </a:solidFill>
                  </a:tcPr>
                </a:tc>
              </a:tr>
            </a:tbl>
          </a:graphicData>
        </a:graphic>
      </p:graphicFrame>
      <p:graphicFrame>
        <p:nvGraphicFramePr>
          <p:cNvPr id="56" name="Content Placeholder 6"/>
          <p:cNvGraphicFramePr>
            <a:graphicFrameLocks/>
          </p:cNvGraphicFramePr>
          <p:nvPr>
            <p:extLst>
              <p:ext uri="{D42A27DB-BD31-4B8C-83A1-F6EECF244321}">
                <p14:modId xmlns:p14="http://schemas.microsoft.com/office/powerpoint/2010/main" val="3282098410"/>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2</a:t>
                      </a:r>
                      <a:endParaRPr lang="en-US" sz="1600" dirty="0"/>
                    </a:p>
                  </a:txBody>
                  <a:tcPr>
                    <a:solidFill>
                      <a:schemeClr val="accent5">
                        <a:lumMod val="75000"/>
                        <a:lumOff val="25000"/>
                      </a:schemeClr>
                    </a:solidFill>
                  </a:tcPr>
                </a:tc>
              </a:tr>
              <a:tr h="922492">
                <a:tc>
                  <a:txBody>
                    <a:bodyPr/>
                    <a:lstStyle/>
                    <a:p>
                      <a:r>
                        <a:rPr lang="en-US" sz="1400" dirty="0" smtClean="0"/>
                        <a:t>Name: Allison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a:t>
                      </a:r>
                      <a:endParaRPr lang="en-US" sz="1400" dirty="0"/>
                    </a:p>
                  </a:txBody>
                  <a:tcPr>
                    <a:solidFill>
                      <a:schemeClr val="accent4">
                        <a:lumMod val="25000"/>
                        <a:lumOff val="75000"/>
                      </a:schemeClr>
                    </a:solidFill>
                  </a:tcPr>
                </a:tc>
              </a:tr>
            </a:tbl>
          </a:graphicData>
        </a:graphic>
      </p:graphicFrame>
      <p:graphicFrame>
        <p:nvGraphicFramePr>
          <p:cNvPr id="57" name="Content Placeholder 6"/>
          <p:cNvGraphicFramePr>
            <a:graphicFrameLocks/>
          </p:cNvGraphicFramePr>
          <p:nvPr>
            <p:extLst>
              <p:ext uri="{D42A27DB-BD31-4B8C-83A1-F6EECF244321}">
                <p14:modId xmlns:p14="http://schemas.microsoft.com/office/powerpoint/2010/main" val="4255346623"/>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2</a:t>
                      </a:r>
                      <a:endParaRPr lang="en-US" sz="1600" dirty="0"/>
                    </a:p>
                  </a:txBody>
                  <a:tcPr>
                    <a:solidFill>
                      <a:srgbClr val="278566"/>
                    </a:solidFill>
                  </a:tcPr>
                </a:tc>
              </a:tr>
              <a:tr h="922492">
                <a:tc>
                  <a:txBody>
                    <a:bodyPr/>
                    <a:lstStyle/>
                    <a:p>
                      <a:r>
                        <a:rPr lang="en-US" sz="1400" dirty="0" smtClean="0"/>
                        <a:t>Name: Ali</a:t>
                      </a:r>
                    </a:p>
                    <a:p>
                      <a:r>
                        <a:rPr lang="en-US" sz="1400" dirty="0" smtClean="0"/>
                        <a:t>M: Com</a:t>
                      </a:r>
                      <a:r>
                        <a:rPr lang="en-US" sz="1400" baseline="0" dirty="0" smtClean="0"/>
                        <a:t> </a:t>
                      </a:r>
                      <a:r>
                        <a:rPr lang="en-US" sz="1400" baseline="0" dirty="0" err="1" smtClean="0"/>
                        <a:t>Sci</a:t>
                      </a:r>
                      <a:endParaRPr lang="en-US" sz="1400" baseline="0" dirty="0" smtClean="0"/>
                    </a:p>
                    <a:p>
                      <a:r>
                        <a:rPr lang="en-US" sz="1400" baseline="0" dirty="0" smtClean="0"/>
                        <a:t>L: Spanish</a:t>
                      </a:r>
                    </a:p>
                    <a:p>
                      <a:r>
                        <a:rPr lang="en-US" sz="1400" dirty="0" smtClean="0"/>
                        <a:t>GPA: 4.0</a:t>
                      </a:r>
                      <a:endParaRPr lang="en-US" sz="1400" dirty="0"/>
                    </a:p>
                  </a:txBody>
                  <a:tcPr>
                    <a:solidFill>
                      <a:srgbClr val="C1EDDE"/>
                    </a:solidFill>
                  </a:tcPr>
                </a:tc>
              </a:tr>
            </a:tbl>
          </a:graphicData>
        </a:graphic>
      </p:graphicFrame>
      <p:graphicFrame>
        <p:nvGraphicFramePr>
          <p:cNvPr id="58" name="Content Placeholder 6"/>
          <p:cNvGraphicFramePr>
            <a:graphicFrameLocks/>
          </p:cNvGraphicFramePr>
          <p:nvPr>
            <p:extLst>
              <p:ext uri="{D42A27DB-BD31-4B8C-83A1-F6EECF244321}">
                <p14:modId xmlns:p14="http://schemas.microsoft.com/office/powerpoint/2010/main" val="2156536060"/>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6</a:t>
                      </a:r>
                      <a:endParaRPr lang="en-US" sz="1600" dirty="0"/>
                    </a:p>
                  </a:txBody>
                  <a:tcPr>
                    <a:solidFill>
                      <a:srgbClr val="278566"/>
                    </a:solidFill>
                  </a:tcPr>
                </a:tc>
              </a:tr>
              <a:tr h="922492">
                <a:tc>
                  <a:txBody>
                    <a:bodyPr/>
                    <a:lstStyle/>
                    <a:p>
                      <a:r>
                        <a:rPr lang="en-US" sz="1400" dirty="0" smtClean="0"/>
                        <a:t>Name: Stan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a:t>
                      </a:r>
                      <a:r>
                        <a:rPr lang="en-US" sz="1400" baseline="0" dirty="0" smtClean="0"/>
                        <a:t> 4.0</a:t>
                      </a:r>
                      <a:endParaRPr lang="en-US" sz="1400" dirty="0"/>
                    </a:p>
                  </a:txBody>
                  <a:tcPr>
                    <a:solidFill>
                      <a:srgbClr val="C1EDDE"/>
                    </a:solidFill>
                  </a:tcPr>
                </a:tc>
              </a:tr>
            </a:tbl>
          </a:graphicData>
        </a:graphic>
      </p:graphicFrame>
      <p:graphicFrame>
        <p:nvGraphicFramePr>
          <p:cNvPr id="59" name="Content Placeholder 6"/>
          <p:cNvGraphicFramePr>
            <a:graphicFrameLocks/>
          </p:cNvGraphicFramePr>
          <p:nvPr>
            <p:extLst>
              <p:ext uri="{D42A27DB-BD31-4B8C-83A1-F6EECF244321}">
                <p14:modId xmlns:p14="http://schemas.microsoft.com/office/powerpoint/2010/main" val="4164456437"/>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3</a:t>
                      </a:r>
                      <a:endParaRPr lang="en-US" sz="1600" dirty="0"/>
                    </a:p>
                  </a:txBody>
                  <a:tcPr>
                    <a:solidFill>
                      <a:srgbClr val="278566"/>
                    </a:solidFill>
                  </a:tcPr>
                </a:tc>
              </a:tr>
              <a:tr h="922492">
                <a:tc>
                  <a:txBody>
                    <a:bodyPr/>
                    <a:lstStyle/>
                    <a:p>
                      <a:r>
                        <a:rPr lang="en-US" sz="1400" dirty="0" smtClean="0"/>
                        <a:t>Name: April</a:t>
                      </a:r>
                    </a:p>
                    <a:p>
                      <a:r>
                        <a:rPr lang="en-US" sz="1400" dirty="0" smtClean="0"/>
                        <a:t>M: Com </a:t>
                      </a:r>
                      <a:r>
                        <a:rPr lang="en-US" sz="1400" dirty="0" err="1" smtClean="0"/>
                        <a:t>Sci</a:t>
                      </a:r>
                      <a:endParaRPr lang="en-US" sz="1400" baseline="0" dirty="0" smtClean="0"/>
                    </a:p>
                    <a:p>
                      <a:r>
                        <a:rPr lang="en-US" sz="1400" baseline="0" dirty="0" smtClean="0"/>
                        <a:t>L: Spanish</a:t>
                      </a:r>
                    </a:p>
                    <a:p>
                      <a:r>
                        <a:rPr lang="en-US" sz="1400" dirty="0" smtClean="0"/>
                        <a:t>GPA: 3.7</a:t>
                      </a:r>
                      <a:endParaRPr lang="en-US" sz="1400" dirty="0"/>
                    </a:p>
                  </a:txBody>
                  <a:tcPr>
                    <a:solidFill>
                      <a:srgbClr val="C1EDDE"/>
                    </a:solidFill>
                  </a:tcPr>
                </a:tc>
              </a:tr>
            </a:tbl>
          </a:graphicData>
        </a:graphic>
      </p:graphicFrame>
      <p:graphicFrame>
        <p:nvGraphicFramePr>
          <p:cNvPr id="60" name="Content Placeholder 6"/>
          <p:cNvGraphicFramePr>
            <a:graphicFrameLocks/>
          </p:cNvGraphicFramePr>
          <p:nvPr>
            <p:extLst>
              <p:ext uri="{D42A27DB-BD31-4B8C-83A1-F6EECF244321}">
                <p14:modId xmlns:p14="http://schemas.microsoft.com/office/powerpoint/2010/main" val="450161938"/>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7</a:t>
                      </a:r>
                      <a:endParaRPr lang="en-US" sz="1600" dirty="0"/>
                    </a:p>
                  </a:txBody>
                  <a:tcPr>
                    <a:solidFill>
                      <a:srgbClr val="278566"/>
                    </a:solidFill>
                  </a:tcPr>
                </a:tc>
              </a:tr>
              <a:tr h="922492">
                <a:tc>
                  <a:txBody>
                    <a:bodyPr/>
                    <a:lstStyle/>
                    <a:p>
                      <a:r>
                        <a:rPr lang="en-US" sz="1400" dirty="0" smtClean="0"/>
                        <a:t>Name: Carl</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3.6</a:t>
                      </a:r>
                      <a:endParaRPr lang="en-US" sz="1400" dirty="0"/>
                    </a:p>
                  </a:txBody>
                  <a:tcPr>
                    <a:solidFill>
                      <a:srgbClr val="C1EDDE"/>
                    </a:solidFill>
                  </a:tcPr>
                </a:tc>
              </a:tr>
            </a:tbl>
          </a:graphicData>
        </a:graphic>
      </p:graphicFrame>
      <p:graphicFrame>
        <p:nvGraphicFramePr>
          <p:cNvPr id="61" name="Content Placeholder 6"/>
          <p:cNvGraphicFramePr>
            <a:graphicFrameLocks/>
          </p:cNvGraphicFramePr>
          <p:nvPr>
            <p:extLst>
              <p:ext uri="{D42A27DB-BD31-4B8C-83A1-F6EECF244321}">
                <p14:modId xmlns:p14="http://schemas.microsoft.com/office/powerpoint/2010/main" val="3521298309"/>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4</a:t>
                      </a:r>
                      <a:endParaRPr lang="en-US" sz="1600" dirty="0"/>
                    </a:p>
                  </a:txBody>
                  <a:tcPr>
                    <a:solidFill>
                      <a:srgbClr val="278566"/>
                    </a:solidFill>
                  </a:tcPr>
                </a:tc>
              </a:tr>
              <a:tr h="922492">
                <a:tc>
                  <a:txBody>
                    <a:bodyPr/>
                    <a:lstStyle/>
                    <a:p>
                      <a:r>
                        <a:rPr lang="en-US" sz="1400" dirty="0" smtClean="0"/>
                        <a:t>Name: </a:t>
                      </a:r>
                      <a:r>
                        <a:rPr lang="en-US" sz="1400" dirty="0" err="1" smtClean="0"/>
                        <a:t>AJ</a:t>
                      </a:r>
                      <a:endParaRPr lang="en-US" sz="1400" dirty="0" smtClean="0"/>
                    </a:p>
                    <a:p>
                      <a:r>
                        <a:rPr lang="en-US" sz="1400" dirty="0" smtClean="0"/>
                        <a:t>M: Com </a:t>
                      </a:r>
                      <a:r>
                        <a:rPr lang="en-US" sz="1400" dirty="0" err="1" smtClean="0"/>
                        <a:t>Sci</a:t>
                      </a:r>
                      <a:endParaRPr lang="en-US" sz="1400" baseline="0" dirty="0" smtClean="0"/>
                    </a:p>
                    <a:p>
                      <a:r>
                        <a:rPr lang="en-US" sz="1400" baseline="0" dirty="0" smtClean="0"/>
                        <a:t>L: Chinese</a:t>
                      </a:r>
                    </a:p>
                    <a:p>
                      <a:r>
                        <a:rPr lang="en-US" sz="1400" dirty="0" smtClean="0"/>
                        <a:t>GPA: 3.5</a:t>
                      </a:r>
                      <a:endParaRPr lang="en-US" sz="1400" dirty="0"/>
                    </a:p>
                  </a:txBody>
                  <a:tcPr>
                    <a:solidFill>
                      <a:srgbClr val="C1EDDE"/>
                    </a:solidFill>
                  </a:tcPr>
                </a:tc>
              </a:tr>
            </a:tbl>
          </a:graphicData>
        </a:graphic>
      </p:graphicFrame>
      <p:graphicFrame>
        <p:nvGraphicFramePr>
          <p:cNvPr id="62" name="Content Placeholder 6"/>
          <p:cNvGraphicFramePr>
            <a:graphicFrameLocks/>
          </p:cNvGraphicFramePr>
          <p:nvPr>
            <p:extLst>
              <p:ext uri="{D42A27DB-BD31-4B8C-83A1-F6EECF244321}">
                <p14:modId xmlns:p14="http://schemas.microsoft.com/office/powerpoint/2010/main" val="2875483533"/>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8</a:t>
                      </a:r>
                      <a:endParaRPr lang="en-US" sz="1600" dirty="0"/>
                    </a:p>
                  </a:txBody>
                  <a:tcPr>
                    <a:solidFill>
                      <a:srgbClr val="278566"/>
                    </a:solidFill>
                  </a:tcPr>
                </a:tc>
              </a:tr>
              <a:tr h="922492">
                <a:tc>
                  <a:txBody>
                    <a:bodyPr/>
                    <a:lstStyle/>
                    <a:p>
                      <a:r>
                        <a:rPr lang="en-US" sz="1400" dirty="0" smtClean="0"/>
                        <a:t>Name: Jim</a:t>
                      </a:r>
                    </a:p>
                    <a:p>
                      <a:r>
                        <a:rPr lang="en-US" sz="1400" dirty="0" smtClean="0"/>
                        <a:t>M: </a:t>
                      </a:r>
                      <a:r>
                        <a:rPr lang="en-US" sz="1400" dirty="0" err="1" smtClean="0"/>
                        <a:t>Eng</a:t>
                      </a:r>
                      <a:endParaRPr lang="en-US" sz="1400" baseline="0" dirty="0" smtClean="0"/>
                    </a:p>
                    <a:p>
                      <a:r>
                        <a:rPr lang="en-US" sz="1400" baseline="0" dirty="0" smtClean="0"/>
                        <a:t>L: Japanese</a:t>
                      </a:r>
                    </a:p>
                    <a:p>
                      <a:r>
                        <a:rPr lang="en-US" sz="1400" dirty="0" smtClean="0"/>
                        <a:t>GPA: 3.7</a:t>
                      </a:r>
                      <a:endParaRPr lang="en-US" sz="1400" dirty="0"/>
                    </a:p>
                  </a:txBody>
                  <a:tcPr>
                    <a:solidFill>
                      <a:srgbClr val="C1EDDE"/>
                    </a:solidFill>
                  </a:tcPr>
                </a:tc>
              </a:tr>
            </a:tbl>
          </a:graphicData>
        </a:graphic>
      </p:graphicFrame>
      <p:graphicFrame>
        <p:nvGraphicFramePr>
          <p:cNvPr id="63" name="Content Placeholder 6"/>
          <p:cNvGraphicFramePr>
            <a:graphicFrameLocks/>
          </p:cNvGraphicFramePr>
          <p:nvPr>
            <p:extLst>
              <p:ext uri="{D42A27DB-BD31-4B8C-83A1-F6EECF244321}">
                <p14:modId xmlns:p14="http://schemas.microsoft.com/office/powerpoint/2010/main" val="2271748102"/>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1</a:t>
                      </a:r>
                      <a:endParaRPr lang="en-US" sz="1600" dirty="0"/>
                    </a:p>
                  </a:txBody>
                  <a:tcPr>
                    <a:solidFill>
                      <a:srgbClr val="278566"/>
                    </a:solidFill>
                  </a:tcPr>
                </a:tc>
              </a:tr>
              <a:tr h="922492">
                <a:tc>
                  <a:txBody>
                    <a:bodyPr/>
                    <a:lstStyle/>
                    <a:p>
                      <a:r>
                        <a:rPr lang="en-US" sz="1400" dirty="0" smtClean="0"/>
                        <a:t>Name: Fred</a:t>
                      </a:r>
                    </a:p>
                    <a:p>
                      <a:r>
                        <a:rPr lang="en-US" sz="1400" dirty="0" smtClean="0"/>
                        <a:t>M: Com </a:t>
                      </a:r>
                      <a:r>
                        <a:rPr lang="en-US" sz="1400" dirty="0" err="1" smtClean="0"/>
                        <a:t>Sci</a:t>
                      </a:r>
                      <a:endParaRPr lang="en-US" sz="1400" baseline="0" dirty="0" smtClean="0"/>
                    </a:p>
                    <a:p>
                      <a:r>
                        <a:rPr lang="en-US" sz="1400" baseline="0" dirty="0" smtClean="0"/>
                        <a:t>L: German</a:t>
                      </a:r>
                    </a:p>
                    <a:p>
                      <a:r>
                        <a:rPr lang="en-US" sz="1400" dirty="0" smtClean="0"/>
                        <a:t>GPA: 3.8</a:t>
                      </a:r>
                      <a:endParaRPr lang="en-US" sz="1400" dirty="0"/>
                    </a:p>
                  </a:txBody>
                  <a:tcPr>
                    <a:solidFill>
                      <a:srgbClr val="C1EDDE"/>
                    </a:solidFill>
                  </a:tcPr>
                </a:tc>
              </a:tr>
            </a:tbl>
          </a:graphicData>
        </a:graphic>
      </p:graphicFrame>
      <p:graphicFrame>
        <p:nvGraphicFramePr>
          <p:cNvPr id="64" name="Content Placeholder 6"/>
          <p:cNvGraphicFramePr>
            <a:graphicFrameLocks/>
          </p:cNvGraphicFramePr>
          <p:nvPr>
            <p:extLst>
              <p:ext uri="{D42A27DB-BD31-4B8C-83A1-F6EECF244321}">
                <p14:modId xmlns:p14="http://schemas.microsoft.com/office/powerpoint/2010/main" val="1634209174"/>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5</a:t>
                      </a:r>
                      <a:endParaRPr lang="en-US" sz="1600" dirty="0"/>
                    </a:p>
                  </a:txBody>
                  <a:tcPr>
                    <a:solidFill>
                      <a:srgbClr val="278566"/>
                    </a:solidFill>
                  </a:tcPr>
                </a:tc>
              </a:tr>
              <a:tr h="922492">
                <a:tc>
                  <a:txBody>
                    <a:bodyPr/>
                    <a:lstStyle/>
                    <a:p>
                      <a:r>
                        <a:rPr lang="en-US" sz="1400" dirty="0" smtClean="0"/>
                        <a:t>Name: Gale</a:t>
                      </a:r>
                    </a:p>
                    <a:p>
                      <a:r>
                        <a:rPr lang="en-US" sz="1400" dirty="0" smtClean="0"/>
                        <a:t>M: </a:t>
                      </a:r>
                      <a:r>
                        <a:rPr lang="en-US" sz="1400" dirty="0" err="1" smtClean="0"/>
                        <a:t>Eng</a:t>
                      </a:r>
                      <a:endParaRPr lang="en-US" sz="1400" baseline="0" dirty="0" smtClean="0"/>
                    </a:p>
                    <a:p>
                      <a:r>
                        <a:rPr lang="en-US" sz="1400" baseline="0" dirty="0" smtClean="0"/>
                        <a:t>L: French</a:t>
                      </a:r>
                    </a:p>
                    <a:p>
                      <a:r>
                        <a:rPr lang="en-US" sz="1400" dirty="0" smtClean="0"/>
                        <a:t>GPA: 3.9</a:t>
                      </a:r>
                      <a:endParaRPr lang="en-US" sz="1400" dirty="0"/>
                    </a:p>
                  </a:txBody>
                  <a:tcPr>
                    <a:solidFill>
                      <a:srgbClr val="C1EDDE"/>
                    </a:solidFill>
                  </a:tcPr>
                </a:tc>
              </a:tr>
            </a:tbl>
          </a:graphicData>
        </a:graphic>
      </p:graphicFrame>
      <p:sp>
        <p:nvSpPr>
          <p:cNvPr id="2" name="Title 1"/>
          <p:cNvSpPr>
            <a:spLocks noGrp="1"/>
          </p:cNvSpPr>
          <p:nvPr>
            <p:ph type="title"/>
          </p:nvPr>
        </p:nvSpPr>
        <p:spPr/>
        <p:txBody>
          <a:bodyPr/>
          <a:lstStyle/>
          <a:p>
            <a:r>
              <a:rPr lang="en-US" dirty="0" smtClean="0"/>
              <a:t>Grouping Example – </a:t>
            </a:r>
            <a:r>
              <a:rPr lang="en-US" dirty="0" err="1" smtClean="0"/>
              <a:t>GSEP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14</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521529238"/>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accent2"/>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sp>
        <p:nvSpPr>
          <p:cNvPr id="26" name="TextBox 25"/>
          <p:cNvSpPr txBox="1"/>
          <p:nvPr/>
        </p:nvSpPr>
        <p:spPr>
          <a:xfrm>
            <a:off x="1828800" y="2433763"/>
            <a:ext cx="4038600" cy="461665"/>
          </a:xfrm>
          <a:prstGeom prst="rect">
            <a:avLst/>
          </a:prstGeom>
          <a:noFill/>
        </p:spPr>
        <p:txBody>
          <a:bodyPr wrap="square" rtlCol="0">
            <a:spAutoFit/>
          </a:bodyPr>
          <a:lstStyle/>
          <a:p>
            <a:r>
              <a:rPr lang="en-US" sz="2400" dirty="0" smtClean="0"/>
              <a:t>GPA 3.80-4.0 Group</a:t>
            </a:r>
            <a:endParaRPr lang="en-US" sz="2400" dirty="0"/>
          </a:p>
        </p:txBody>
      </p:sp>
      <p:sp>
        <p:nvSpPr>
          <p:cNvPr id="28" name="TextBox 27"/>
          <p:cNvSpPr txBox="1"/>
          <p:nvPr/>
        </p:nvSpPr>
        <p:spPr>
          <a:xfrm>
            <a:off x="4495800" y="2433935"/>
            <a:ext cx="4038600" cy="461665"/>
          </a:xfrm>
          <a:prstGeom prst="rect">
            <a:avLst/>
          </a:prstGeom>
          <a:noFill/>
        </p:spPr>
        <p:txBody>
          <a:bodyPr wrap="square" rtlCol="0">
            <a:spAutoFit/>
          </a:bodyPr>
          <a:lstStyle/>
          <a:p>
            <a:r>
              <a:rPr lang="en-US" sz="2400" dirty="0" smtClean="0"/>
              <a:t>GPA 3.5-3.79 Group</a:t>
            </a:r>
            <a:endParaRPr lang="en-US" sz="2400" dirty="0"/>
          </a:p>
        </p:txBody>
      </p:sp>
      <p:sp>
        <p:nvSpPr>
          <p:cNvPr id="24" name="Rounded Rectangle 23"/>
          <p:cNvSpPr/>
          <p:nvPr/>
        </p:nvSpPr>
        <p:spPr>
          <a:xfrm>
            <a:off x="1828800" y="2895600"/>
            <a:ext cx="26289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457700" y="2895600"/>
            <a:ext cx="25527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01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ontent Placeholder 6"/>
          <p:cNvGraphicFramePr>
            <a:graphicFrameLocks/>
          </p:cNvGraphicFramePr>
          <p:nvPr>
            <p:extLst>
              <p:ext uri="{D42A27DB-BD31-4B8C-83A1-F6EECF244321}">
                <p14:modId xmlns:p14="http://schemas.microsoft.com/office/powerpoint/2010/main" val="2396752939"/>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1</a:t>
                      </a:r>
                      <a:endParaRPr lang="en-US" sz="1600" dirty="0"/>
                    </a:p>
                  </a:txBody>
                  <a:tcPr>
                    <a:solidFill>
                      <a:schemeClr val="accent5">
                        <a:lumMod val="75000"/>
                        <a:lumOff val="25000"/>
                      </a:schemeClr>
                    </a:solidFill>
                  </a:tcPr>
                </a:tc>
              </a:tr>
              <a:tr h="922492">
                <a:tc>
                  <a:txBody>
                    <a:bodyPr/>
                    <a:lstStyle/>
                    <a:p>
                      <a:r>
                        <a:rPr lang="en-US" sz="1400" dirty="0" smtClean="0"/>
                        <a:t>Name: Robert</a:t>
                      </a:r>
                    </a:p>
                    <a:p>
                      <a:r>
                        <a:rPr lang="en-US" sz="1400" dirty="0" smtClean="0"/>
                        <a:t>M:</a:t>
                      </a:r>
                      <a:r>
                        <a:rPr lang="en-US" sz="1400" baseline="0" dirty="0" smtClean="0"/>
                        <a:t> Com </a:t>
                      </a:r>
                      <a:r>
                        <a:rPr lang="en-US" sz="1400" baseline="0" dirty="0" err="1" smtClean="0"/>
                        <a:t>Sci</a:t>
                      </a:r>
                      <a:endParaRPr lang="en-US" sz="1400" baseline="0" dirty="0" smtClean="0"/>
                    </a:p>
                    <a:p>
                      <a:r>
                        <a:rPr lang="en-US" sz="1400" baseline="0" dirty="0" smtClean="0"/>
                        <a:t>L: German</a:t>
                      </a:r>
                    </a:p>
                    <a:p>
                      <a:r>
                        <a:rPr lang="en-US" sz="1400" dirty="0" smtClean="0"/>
                        <a:t>GPA: 4.0</a:t>
                      </a:r>
                      <a:endParaRPr lang="en-US" sz="1400" dirty="0"/>
                    </a:p>
                  </a:txBody>
                  <a:tcPr>
                    <a:solidFill>
                      <a:schemeClr val="accent4">
                        <a:lumMod val="25000"/>
                        <a:lumOff val="75000"/>
                      </a:schemeClr>
                    </a:solidFill>
                  </a:tcPr>
                </a:tc>
              </a:tr>
            </a:tbl>
          </a:graphicData>
        </a:graphic>
      </p:graphicFrame>
      <p:graphicFrame>
        <p:nvGraphicFramePr>
          <p:cNvPr id="52" name="Content Placeholder 6"/>
          <p:cNvGraphicFramePr>
            <a:graphicFrameLocks/>
          </p:cNvGraphicFramePr>
          <p:nvPr>
            <p:extLst>
              <p:ext uri="{D42A27DB-BD31-4B8C-83A1-F6EECF244321}">
                <p14:modId xmlns:p14="http://schemas.microsoft.com/office/powerpoint/2010/main" val="270720152"/>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2</a:t>
                      </a:r>
                      <a:endParaRPr lang="en-US" sz="1600" dirty="0"/>
                    </a:p>
                  </a:txBody>
                  <a:tcPr>
                    <a:solidFill>
                      <a:schemeClr val="accent5">
                        <a:lumMod val="75000"/>
                        <a:lumOff val="25000"/>
                      </a:schemeClr>
                    </a:solidFill>
                  </a:tcPr>
                </a:tc>
              </a:tr>
              <a:tr h="922492">
                <a:tc>
                  <a:txBody>
                    <a:bodyPr/>
                    <a:lstStyle/>
                    <a:p>
                      <a:r>
                        <a:rPr lang="en-US" sz="1400" dirty="0" smtClean="0"/>
                        <a:t>Name: Allison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a:t>
                      </a:r>
                      <a:endParaRPr lang="en-US" sz="1400" dirty="0"/>
                    </a:p>
                  </a:txBody>
                  <a:tcPr>
                    <a:solidFill>
                      <a:schemeClr val="accent4">
                        <a:lumMod val="25000"/>
                        <a:lumOff val="75000"/>
                      </a:schemeClr>
                    </a:solidFill>
                  </a:tcPr>
                </a:tc>
              </a:tr>
            </a:tbl>
          </a:graphicData>
        </a:graphic>
      </p:graphicFrame>
      <p:graphicFrame>
        <p:nvGraphicFramePr>
          <p:cNvPr id="53" name="Content Placeholder 6"/>
          <p:cNvGraphicFramePr>
            <a:graphicFrameLocks/>
          </p:cNvGraphicFramePr>
          <p:nvPr>
            <p:extLst>
              <p:ext uri="{D42A27DB-BD31-4B8C-83A1-F6EECF244321}">
                <p14:modId xmlns:p14="http://schemas.microsoft.com/office/powerpoint/2010/main" val="2686604427"/>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2</a:t>
                      </a:r>
                      <a:endParaRPr lang="en-US" sz="1600" dirty="0"/>
                    </a:p>
                  </a:txBody>
                  <a:tcPr>
                    <a:solidFill>
                      <a:srgbClr val="278566"/>
                    </a:solidFill>
                  </a:tcPr>
                </a:tc>
              </a:tr>
              <a:tr h="922492">
                <a:tc>
                  <a:txBody>
                    <a:bodyPr/>
                    <a:lstStyle/>
                    <a:p>
                      <a:r>
                        <a:rPr lang="en-US" sz="1400" dirty="0" smtClean="0"/>
                        <a:t>Name: Ali</a:t>
                      </a:r>
                    </a:p>
                    <a:p>
                      <a:r>
                        <a:rPr lang="en-US" sz="1400" dirty="0" smtClean="0"/>
                        <a:t>M: Com</a:t>
                      </a:r>
                      <a:r>
                        <a:rPr lang="en-US" sz="1400" baseline="0" dirty="0" smtClean="0"/>
                        <a:t> </a:t>
                      </a:r>
                      <a:r>
                        <a:rPr lang="en-US" sz="1400" baseline="0" dirty="0" err="1" smtClean="0"/>
                        <a:t>Sci</a:t>
                      </a:r>
                      <a:endParaRPr lang="en-US" sz="1400" baseline="0" dirty="0" smtClean="0"/>
                    </a:p>
                    <a:p>
                      <a:r>
                        <a:rPr lang="en-US" sz="1400" baseline="0" dirty="0" smtClean="0"/>
                        <a:t>L: Spanish</a:t>
                      </a:r>
                    </a:p>
                    <a:p>
                      <a:r>
                        <a:rPr lang="en-US" sz="1400" dirty="0" smtClean="0"/>
                        <a:t>GPA: 4.0</a:t>
                      </a:r>
                      <a:endParaRPr lang="en-US" sz="1400" dirty="0"/>
                    </a:p>
                  </a:txBody>
                  <a:tcPr>
                    <a:solidFill>
                      <a:srgbClr val="C1EDDE"/>
                    </a:solidFill>
                  </a:tcPr>
                </a:tc>
              </a:tr>
            </a:tbl>
          </a:graphicData>
        </a:graphic>
      </p:graphicFrame>
      <p:graphicFrame>
        <p:nvGraphicFramePr>
          <p:cNvPr id="54" name="Content Placeholder 6"/>
          <p:cNvGraphicFramePr>
            <a:graphicFrameLocks/>
          </p:cNvGraphicFramePr>
          <p:nvPr>
            <p:extLst>
              <p:ext uri="{D42A27DB-BD31-4B8C-83A1-F6EECF244321}">
                <p14:modId xmlns:p14="http://schemas.microsoft.com/office/powerpoint/2010/main" val="2430524426"/>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6</a:t>
                      </a:r>
                      <a:endParaRPr lang="en-US" sz="1600" dirty="0"/>
                    </a:p>
                  </a:txBody>
                  <a:tcPr>
                    <a:solidFill>
                      <a:srgbClr val="278566"/>
                    </a:solidFill>
                  </a:tcPr>
                </a:tc>
              </a:tr>
              <a:tr h="922492">
                <a:tc>
                  <a:txBody>
                    <a:bodyPr/>
                    <a:lstStyle/>
                    <a:p>
                      <a:r>
                        <a:rPr lang="en-US" sz="1400" dirty="0" smtClean="0"/>
                        <a:t>Name: Stan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a:t>
                      </a:r>
                      <a:r>
                        <a:rPr lang="en-US" sz="1400" baseline="0" dirty="0" smtClean="0"/>
                        <a:t> 4.0</a:t>
                      </a:r>
                      <a:endParaRPr lang="en-US" sz="1400" dirty="0"/>
                    </a:p>
                  </a:txBody>
                  <a:tcPr>
                    <a:solidFill>
                      <a:srgbClr val="C1EDDE"/>
                    </a:solidFill>
                  </a:tcPr>
                </a:tc>
              </a:tr>
            </a:tbl>
          </a:graphicData>
        </a:graphic>
      </p:graphicFrame>
      <p:graphicFrame>
        <p:nvGraphicFramePr>
          <p:cNvPr id="55" name="Content Placeholder 6"/>
          <p:cNvGraphicFramePr>
            <a:graphicFrameLocks/>
          </p:cNvGraphicFramePr>
          <p:nvPr>
            <p:extLst>
              <p:ext uri="{D42A27DB-BD31-4B8C-83A1-F6EECF244321}">
                <p14:modId xmlns:p14="http://schemas.microsoft.com/office/powerpoint/2010/main" val="491018257"/>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3</a:t>
                      </a:r>
                      <a:endParaRPr lang="en-US" sz="1600" dirty="0"/>
                    </a:p>
                  </a:txBody>
                  <a:tcPr>
                    <a:solidFill>
                      <a:srgbClr val="278566"/>
                    </a:solidFill>
                  </a:tcPr>
                </a:tc>
              </a:tr>
              <a:tr h="922492">
                <a:tc>
                  <a:txBody>
                    <a:bodyPr/>
                    <a:lstStyle/>
                    <a:p>
                      <a:r>
                        <a:rPr lang="en-US" sz="1400" dirty="0" smtClean="0"/>
                        <a:t>Name: April</a:t>
                      </a:r>
                    </a:p>
                    <a:p>
                      <a:r>
                        <a:rPr lang="en-US" sz="1400" dirty="0" smtClean="0"/>
                        <a:t>M: Com </a:t>
                      </a:r>
                      <a:r>
                        <a:rPr lang="en-US" sz="1400" dirty="0" err="1" smtClean="0"/>
                        <a:t>Sci</a:t>
                      </a:r>
                      <a:endParaRPr lang="en-US" sz="1400" baseline="0" dirty="0" smtClean="0"/>
                    </a:p>
                    <a:p>
                      <a:r>
                        <a:rPr lang="en-US" sz="1400" baseline="0" dirty="0" smtClean="0"/>
                        <a:t>L: Spanish</a:t>
                      </a:r>
                    </a:p>
                    <a:p>
                      <a:r>
                        <a:rPr lang="en-US" sz="1400" dirty="0" smtClean="0"/>
                        <a:t>GPA: 3.7</a:t>
                      </a:r>
                      <a:endParaRPr lang="en-US" sz="1400" dirty="0"/>
                    </a:p>
                  </a:txBody>
                  <a:tcPr>
                    <a:solidFill>
                      <a:srgbClr val="C1EDDE"/>
                    </a:solidFill>
                  </a:tcPr>
                </a:tc>
              </a:tr>
            </a:tbl>
          </a:graphicData>
        </a:graphic>
      </p:graphicFrame>
      <p:graphicFrame>
        <p:nvGraphicFramePr>
          <p:cNvPr id="56" name="Content Placeholder 6"/>
          <p:cNvGraphicFramePr>
            <a:graphicFrameLocks/>
          </p:cNvGraphicFramePr>
          <p:nvPr>
            <p:extLst>
              <p:ext uri="{D42A27DB-BD31-4B8C-83A1-F6EECF244321}">
                <p14:modId xmlns:p14="http://schemas.microsoft.com/office/powerpoint/2010/main" val="2804069945"/>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7</a:t>
                      </a:r>
                      <a:endParaRPr lang="en-US" sz="1600" dirty="0"/>
                    </a:p>
                  </a:txBody>
                  <a:tcPr>
                    <a:solidFill>
                      <a:srgbClr val="278566"/>
                    </a:solidFill>
                  </a:tcPr>
                </a:tc>
              </a:tr>
              <a:tr h="922492">
                <a:tc>
                  <a:txBody>
                    <a:bodyPr/>
                    <a:lstStyle/>
                    <a:p>
                      <a:r>
                        <a:rPr lang="en-US" sz="1400" dirty="0" smtClean="0"/>
                        <a:t>Name: Carl</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3.6</a:t>
                      </a:r>
                      <a:endParaRPr lang="en-US" sz="1400" dirty="0"/>
                    </a:p>
                  </a:txBody>
                  <a:tcPr>
                    <a:solidFill>
                      <a:srgbClr val="C1EDDE"/>
                    </a:solidFill>
                  </a:tcPr>
                </a:tc>
              </a:tr>
            </a:tbl>
          </a:graphicData>
        </a:graphic>
      </p:graphicFrame>
      <p:graphicFrame>
        <p:nvGraphicFramePr>
          <p:cNvPr id="57" name="Content Placeholder 6"/>
          <p:cNvGraphicFramePr>
            <a:graphicFrameLocks/>
          </p:cNvGraphicFramePr>
          <p:nvPr>
            <p:extLst>
              <p:ext uri="{D42A27DB-BD31-4B8C-83A1-F6EECF244321}">
                <p14:modId xmlns:p14="http://schemas.microsoft.com/office/powerpoint/2010/main" val="2178273762"/>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4</a:t>
                      </a:r>
                      <a:endParaRPr lang="en-US" sz="1600" dirty="0"/>
                    </a:p>
                  </a:txBody>
                  <a:tcPr>
                    <a:solidFill>
                      <a:srgbClr val="278566"/>
                    </a:solidFill>
                  </a:tcPr>
                </a:tc>
              </a:tr>
              <a:tr h="922492">
                <a:tc>
                  <a:txBody>
                    <a:bodyPr/>
                    <a:lstStyle/>
                    <a:p>
                      <a:r>
                        <a:rPr lang="en-US" sz="1400" dirty="0" smtClean="0"/>
                        <a:t>Name: </a:t>
                      </a:r>
                      <a:r>
                        <a:rPr lang="en-US" sz="1400" dirty="0" err="1" smtClean="0"/>
                        <a:t>AJ</a:t>
                      </a:r>
                      <a:endParaRPr lang="en-US" sz="1400" dirty="0" smtClean="0"/>
                    </a:p>
                    <a:p>
                      <a:r>
                        <a:rPr lang="en-US" sz="1400" dirty="0" smtClean="0"/>
                        <a:t>M: Com </a:t>
                      </a:r>
                      <a:r>
                        <a:rPr lang="en-US" sz="1400" dirty="0" err="1" smtClean="0"/>
                        <a:t>Sci</a:t>
                      </a:r>
                      <a:endParaRPr lang="en-US" sz="1400" baseline="0" dirty="0" smtClean="0"/>
                    </a:p>
                    <a:p>
                      <a:r>
                        <a:rPr lang="en-US" sz="1400" baseline="0" dirty="0" smtClean="0"/>
                        <a:t>L: Chinese</a:t>
                      </a:r>
                    </a:p>
                    <a:p>
                      <a:r>
                        <a:rPr lang="en-US" sz="1400" dirty="0" smtClean="0"/>
                        <a:t>GPA: 3.5</a:t>
                      </a:r>
                      <a:endParaRPr lang="en-US" sz="1400" dirty="0"/>
                    </a:p>
                  </a:txBody>
                  <a:tcPr>
                    <a:solidFill>
                      <a:srgbClr val="C1EDDE"/>
                    </a:solidFill>
                  </a:tcPr>
                </a:tc>
              </a:tr>
            </a:tbl>
          </a:graphicData>
        </a:graphic>
      </p:graphicFrame>
      <p:graphicFrame>
        <p:nvGraphicFramePr>
          <p:cNvPr id="58" name="Content Placeholder 6"/>
          <p:cNvGraphicFramePr>
            <a:graphicFrameLocks/>
          </p:cNvGraphicFramePr>
          <p:nvPr>
            <p:extLst>
              <p:ext uri="{D42A27DB-BD31-4B8C-83A1-F6EECF244321}">
                <p14:modId xmlns:p14="http://schemas.microsoft.com/office/powerpoint/2010/main" val="334260134"/>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8</a:t>
                      </a:r>
                      <a:endParaRPr lang="en-US" sz="1600" dirty="0"/>
                    </a:p>
                  </a:txBody>
                  <a:tcPr>
                    <a:solidFill>
                      <a:srgbClr val="278566"/>
                    </a:solidFill>
                  </a:tcPr>
                </a:tc>
              </a:tr>
              <a:tr h="922492">
                <a:tc>
                  <a:txBody>
                    <a:bodyPr/>
                    <a:lstStyle/>
                    <a:p>
                      <a:r>
                        <a:rPr lang="en-US" sz="1400" dirty="0" smtClean="0"/>
                        <a:t>Name: Jim</a:t>
                      </a:r>
                    </a:p>
                    <a:p>
                      <a:r>
                        <a:rPr lang="en-US" sz="1400" dirty="0" smtClean="0"/>
                        <a:t>M: </a:t>
                      </a:r>
                      <a:r>
                        <a:rPr lang="en-US" sz="1400" dirty="0" err="1" smtClean="0"/>
                        <a:t>Eng</a:t>
                      </a:r>
                      <a:endParaRPr lang="en-US" sz="1400" baseline="0" dirty="0" smtClean="0"/>
                    </a:p>
                    <a:p>
                      <a:r>
                        <a:rPr lang="en-US" sz="1400" baseline="0" dirty="0" smtClean="0"/>
                        <a:t>L: Japanese</a:t>
                      </a:r>
                    </a:p>
                    <a:p>
                      <a:r>
                        <a:rPr lang="en-US" sz="1400" dirty="0" smtClean="0"/>
                        <a:t>GPA: 3.7</a:t>
                      </a:r>
                      <a:endParaRPr lang="en-US" sz="1400" dirty="0"/>
                    </a:p>
                  </a:txBody>
                  <a:tcPr>
                    <a:solidFill>
                      <a:srgbClr val="C1EDDE"/>
                    </a:solidFill>
                  </a:tcPr>
                </a:tc>
              </a:tr>
            </a:tbl>
          </a:graphicData>
        </a:graphic>
      </p:graphicFrame>
      <p:graphicFrame>
        <p:nvGraphicFramePr>
          <p:cNvPr id="59" name="Content Placeholder 6"/>
          <p:cNvGraphicFramePr>
            <a:graphicFrameLocks/>
          </p:cNvGraphicFramePr>
          <p:nvPr>
            <p:extLst>
              <p:ext uri="{D42A27DB-BD31-4B8C-83A1-F6EECF244321}">
                <p14:modId xmlns:p14="http://schemas.microsoft.com/office/powerpoint/2010/main" val="2355103156"/>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1</a:t>
                      </a:r>
                      <a:endParaRPr lang="en-US" sz="1600" dirty="0"/>
                    </a:p>
                  </a:txBody>
                  <a:tcPr>
                    <a:solidFill>
                      <a:srgbClr val="278566"/>
                    </a:solidFill>
                  </a:tcPr>
                </a:tc>
              </a:tr>
              <a:tr h="922492">
                <a:tc>
                  <a:txBody>
                    <a:bodyPr/>
                    <a:lstStyle/>
                    <a:p>
                      <a:r>
                        <a:rPr lang="en-US" sz="1400" dirty="0" smtClean="0"/>
                        <a:t>Name: Fred</a:t>
                      </a:r>
                    </a:p>
                    <a:p>
                      <a:r>
                        <a:rPr lang="en-US" sz="1400" dirty="0" smtClean="0"/>
                        <a:t>M: Com </a:t>
                      </a:r>
                      <a:r>
                        <a:rPr lang="en-US" sz="1400" dirty="0" err="1" smtClean="0"/>
                        <a:t>Sci</a:t>
                      </a:r>
                      <a:endParaRPr lang="en-US" sz="1400" baseline="0" dirty="0" smtClean="0"/>
                    </a:p>
                    <a:p>
                      <a:r>
                        <a:rPr lang="en-US" sz="1400" baseline="0" dirty="0" smtClean="0"/>
                        <a:t>L: German</a:t>
                      </a:r>
                    </a:p>
                    <a:p>
                      <a:r>
                        <a:rPr lang="en-US" sz="1400" dirty="0" smtClean="0"/>
                        <a:t>GPA: 3.8</a:t>
                      </a:r>
                      <a:endParaRPr lang="en-US" sz="1400" dirty="0"/>
                    </a:p>
                  </a:txBody>
                  <a:tcPr>
                    <a:solidFill>
                      <a:srgbClr val="C1EDDE"/>
                    </a:solidFill>
                  </a:tcPr>
                </a:tc>
              </a:tr>
            </a:tbl>
          </a:graphicData>
        </a:graphic>
      </p:graphicFrame>
      <p:graphicFrame>
        <p:nvGraphicFramePr>
          <p:cNvPr id="60" name="Content Placeholder 6"/>
          <p:cNvGraphicFramePr>
            <a:graphicFrameLocks/>
          </p:cNvGraphicFramePr>
          <p:nvPr>
            <p:extLst>
              <p:ext uri="{D42A27DB-BD31-4B8C-83A1-F6EECF244321}">
                <p14:modId xmlns:p14="http://schemas.microsoft.com/office/powerpoint/2010/main" val="873200419"/>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5</a:t>
                      </a:r>
                      <a:endParaRPr lang="en-US" sz="1600" dirty="0"/>
                    </a:p>
                  </a:txBody>
                  <a:tcPr>
                    <a:solidFill>
                      <a:srgbClr val="278566"/>
                    </a:solidFill>
                  </a:tcPr>
                </a:tc>
              </a:tr>
              <a:tr h="922492">
                <a:tc>
                  <a:txBody>
                    <a:bodyPr/>
                    <a:lstStyle/>
                    <a:p>
                      <a:r>
                        <a:rPr lang="en-US" sz="1400" dirty="0" smtClean="0"/>
                        <a:t>Name: Gale</a:t>
                      </a:r>
                    </a:p>
                    <a:p>
                      <a:r>
                        <a:rPr lang="en-US" sz="1400" dirty="0" smtClean="0"/>
                        <a:t>M: </a:t>
                      </a:r>
                      <a:r>
                        <a:rPr lang="en-US" sz="1400" dirty="0" err="1" smtClean="0"/>
                        <a:t>Eng</a:t>
                      </a:r>
                      <a:endParaRPr lang="en-US" sz="1400" baseline="0" dirty="0" smtClean="0"/>
                    </a:p>
                    <a:p>
                      <a:r>
                        <a:rPr lang="en-US" sz="1400" baseline="0" dirty="0" smtClean="0"/>
                        <a:t>L: French</a:t>
                      </a:r>
                    </a:p>
                    <a:p>
                      <a:r>
                        <a:rPr lang="en-US" sz="1400" dirty="0" smtClean="0"/>
                        <a:t>GPA: 3.9</a:t>
                      </a:r>
                      <a:endParaRPr lang="en-US" sz="1400" dirty="0"/>
                    </a:p>
                  </a:txBody>
                  <a:tcPr>
                    <a:solidFill>
                      <a:srgbClr val="C1EDDE"/>
                    </a:solidFill>
                  </a:tcPr>
                </a:tc>
              </a:tr>
            </a:tbl>
          </a:graphicData>
        </a:graphic>
      </p:graphicFrame>
      <p:sp>
        <p:nvSpPr>
          <p:cNvPr id="2" name="Title 1"/>
          <p:cNvSpPr>
            <a:spLocks noGrp="1"/>
          </p:cNvSpPr>
          <p:nvPr>
            <p:ph type="title"/>
          </p:nvPr>
        </p:nvSpPr>
        <p:spPr/>
        <p:txBody>
          <a:bodyPr/>
          <a:lstStyle/>
          <a:p>
            <a:r>
              <a:rPr lang="en-US" dirty="0" smtClean="0"/>
              <a:t>Grouping Example – </a:t>
            </a:r>
            <a:r>
              <a:rPr lang="en-US" dirty="0" err="1" smtClean="0"/>
              <a:t>GSEP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15</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572651695"/>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accent2"/>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sp>
        <p:nvSpPr>
          <p:cNvPr id="28" name="TextBox 27"/>
          <p:cNvSpPr txBox="1"/>
          <p:nvPr/>
        </p:nvSpPr>
        <p:spPr>
          <a:xfrm>
            <a:off x="3429000" y="2438400"/>
            <a:ext cx="4038600" cy="461665"/>
          </a:xfrm>
          <a:prstGeom prst="rect">
            <a:avLst/>
          </a:prstGeom>
          <a:noFill/>
        </p:spPr>
        <p:txBody>
          <a:bodyPr wrap="square" rtlCol="0">
            <a:spAutoFit/>
          </a:bodyPr>
          <a:lstStyle/>
          <a:p>
            <a:r>
              <a:rPr lang="en-US" sz="2400" dirty="0" smtClean="0"/>
              <a:t>Spanish Group</a:t>
            </a:r>
            <a:endParaRPr lang="en-US" sz="2400" dirty="0"/>
          </a:p>
        </p:txBody>
      </p:sp>
      <p:sp>
        <p:nvSpPr>
          <p:cNvPr id="27" name="Rounded Rectangle 26"/>
          <p:cNvSpPr/>
          <p:nvPr/>
        </p:nvSpPr>
        <p:spPr>
          <a:xfrm>
            <a:off x="3124200" y="2895600"/>
            <a:ext cx="26670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97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ontent Placeholder 6"/>
          <p:cNvGraphicFramePr>
            <a:graphicFrameLocks/>
          </p:cNvGraphicFramePr>
          <p:nvPr>
            <p:extLst>
              <p:ext uri="{D42A27DB-BD31-4B8C-83A1-F6EECF244321}">
                <p14:modId xmlns:p14="http://schemas.microsoft.com/office/powerpoint/2010/main" val="1689080029"/>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1</a:t>
                      </a:r>
                      <a:endParaRPr lang="en-US" sz="1600" dirty="0"/>
                    </a:p>
                  </a:txBody>
                  <a:tcPr>
                    <a:solidFill>
                      <a:schemeClr val="accent5">
                        <a:lumMod val="75000"/>
                        <a:lumOff val="25000"/>
                      </a:schemeClr>
                    </a:solidFill>
                  </a:tcPr>
                </a:tc>
              </a:tr>
              <a:tr h="922492">
                <a:tc>
                  <a:txBody>
                    <a:bodyPr/>
                    <a:lstStyle/>
                    <a:p>
                      <a:r>
                        <a:rPr lang="en-US" sz="1400" dirty="0" smtClean="0"/>
                        <a:t>Name: Robert</a:t>
                      </a:r>
                    </a:p>
                    <a:p>
                      <a:r>
                        <a:rPr lang="en-US" sz="1400" dirty="0" smtClean="0"/>
                        <a:t>M:</a:t>
                      </a:r>
                      <a:r>
                        <a:rPr lang="en-US" sz="1400" baseline="0" dirty="0" smtClean="0"/>
                        <a:t> Com </a:t>
                      </a:r>
                      <a:r>
                        <a:rPr lang="en-US" sz="1400" baseline="0" dirty="0" err="1" smtClean="0"/>
                        <a:t>Sci</a:t>
                      </a:r>
                      <a:endParaRPr lang="en-US" sz="1400" baseline="0" dirty="0" smtClean="0"/>
                    </a:p>
                    <a:p>
                      <a:r>
                        <a:rPr lang="en-US" sz="1400" baseline="0" dirty="0" smtClean="0"/>
                        <a:t>L: German</a:t>
                      </a:r>
                    </a:p>
                    <a:p>
                      <a:r>
                        <a:rPr lang="en-US" sz="1400" dirty="0" smtClean="0"/>
                        <a:t>GPA: 4.0</a:t>
                      </a:r>
                      <a:endParaRPr lang="en-US" sz="1400" dirty="0"/>
                    </a:p>
                  </a:txBody>
                  <a:tcPr>
                    <a:solidFill>
                      <a:schemeClr val="accent4">
                        <a:lumMod val="25000"/>
                        <a:lumOff val="75000"/>
                      </a:schemeClr>
                    </a:solidFill>
                  </a:tcPr>
                </a:tc>
              </a:tr>
            </a:tbl>
          </a:graphicData>
        </a:graphic>
      </p:graphicFrame>
      <p:graphicFrame>
        <p:nvGraphicFramePr>
          <p:cNvPr id="44" name="Content Placeholder 6"/>
          <p:cNvGraphicFramePr>
            <a:graphicFrameLocks/>
          </p:cNvGraphicFramePr>
          <p:nvPr>
            <p:extLst>
              <p:ext uri="{D42A27DB-BD31-4B8C-83A1-F6EECF244321}">
                <p14:modId xmlns:p14="http://schemas.microsoft.com/office/powerpoint/2010/main" val="1585370790"/>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2</a:t>
                      </a:r>
                      <a:endParaRPr lang="en-US" sz="1600" dirty="0"/>
                    </a:p>
                  </a:txBody>
                  <a:tcPr>
                    <a:solidFill>
                      <a:schemeClr val="accent5">
                        <a:lumMod val="75000"/>
                        <a:lumOff val="25000"/>
                      </a:schemeClr>
                    </a:solidFill>
                  </a:tcPr>
                </a:tc>
              </a:tr>
              <a:tr h="922492">
                <a:tc>
                  <a:txBody>
                    <a:bodyPr/>
                    <a:lstStyle/>
                    <a:p>
                      <a:r>
                        <a:rPr lang="en-US" sz="1400" dirty="0" smtClean="0"/>
                        <a:t>Name: Allison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a:t>
                      </a:r>
                      <a:endParaRPr lang="en-US" sz="1400" dirty="0"/>
                    </a:p>
                  </a:txBody>
                  <a:tcPr>
                    <a:solidFill>
                      <a:schemeClr val="accent4">
                        <a:lumMod val="25000"/>
                        <a:lumOff val="75000"/>
                      </a:schemeClr>
                    </a:solidFill>
                  </a:tcPr>
                </a:tc>
              </a:tr>
            </a:tbl>
          </a:graphicData>
        </a:graphic>
      </p:graphicFrame>
      <p:graphicFrame>
        <p:nvGraphicFramePr>
          <p:cNvPr id="45" name="Content Placeholder 6"/>
          <p:cNvGraphicFramePr>
            <a:graphicFrameLocks/>
          </p:cNvGraphicFramePr>
          <p:nvPr>
            <p:extLst>
              <p:ext uri="{D42A27DB-BD31-4B8C-83A1-F6EECF244321}">
                <p14:modId xmlns:p14="http://schemas.microsoft.com/office/powerpoint/2010/main" val="2687543702"/>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2</a:t>
                      </a:r>
                      <a:endParaRPr lang="en-US" sz="1600" dirty="0"/>
                    </a:p>
                  </a:txBody>
                  <a:tcPr>
                    <a:solidFill>
                      <a:srgbClr val="278566"/>
                    </a:solidFill>
                  </a:tcPr>
                </a:tc>
              </a:tr>
              <a:tr h="922492">
                <a:tc>
                  <a:txBody>
                    <a:bodyPr/>
                    <a:lstStyle/>
                    <a:p>
                      <a:r>
                        <a:rPr lang="en-US" sz="1400" dirty="0" smtClean="0"/>
                        <a:t>Name: Ali</a:t>
                      </a:r>
                    </a:p>
                    <a:p>
                      <a:r>
                        <a:rPr lang="en-US" sz="1400" dirty="0" smtClean="0"/>
                        <a:t>M: Com</a:t>
                      </a:r>
                      <a:r>
                        <a:rPr lang="en-US" sz="1400" baseline="0" dirty="0" smtClean="0"/>
                        <a:t> </a:t>
                      </a:r>
                      <a:r>
                        <a:rPr lang="en-US" sz="1400" baseline="0" dirty="0" err="1" smtClean="0"/>
                        <a:t>Sci</a:t>
                      </a:r>
                      <a:endParaRPr lang="en-US" sz="1400" baseline="0" dirty="0" smtClean="0"/>
                    </a:p>
                    <a:p>
                      <a:r>
                        <a:rPr lang="en-US" sz="1400" baseline="0" dirty="0" smtClean="0"/>
                        <a:t>L: Spanish</a:t>
                      </a:r>
                    </a:p>
                    <a:p>
                      <a:r>
                        <a:rPr lang="en-US" sz="1400" dirty="0" smtClean="0"/>
                        <a:t>GPA: 4.0</a:t>
                      </a:r>
                      <a:endParaRPr lang="en-US" sz="1400" dirty="0"/>
                    </a:p>
                  </a:txBody>
                  <a:tcPr>
                    <a:solidFill>
                      <a:srgbClr val="C1EDDE"/>
                    </a:solidFill>
                  </a:tcPr>
                </a:tc>
              </a:tr>
            </a:tbl>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1306484761"/>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6</a:t>
                      </a:r>
                      <a:endParaRPr lang="en-US" sz="1600" dirty="0"/>
                    </a:p>
                  </a:txBody>
                  <a:tcPr>
                    <a:solidFill>
                      <a:srgbClr val="278566"/>
                    </a:solidFill>
                  </a:tcPr>
                </a:tc>
              </a:tr>
              <a:tr h="922492">
                <a:tc>
                  <a:txBody>
                    <a:bodyPr/>
                    <a:lstStyle/>
                    <a:p>
                      <a:r>
                        <a:rPr lang="en-US" sz="1400" dirty="0" smtClean="0"/>
                        <a:t>Name: Stan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a:t>
                      </a:r>
                      <a:r>
                        <a:rPr lang="en-US" sz="1400" baseline="0" dirty="0" smtClean="0"/>
                        <a:t> 4.0</a:t>
                      </a:r>
                      <a:endParaRPr lang="en-US" sz="1400" dirty="0"/>
                    </a:p>
                  </a:txBody>
                  <a:tcPr>
                    <a:solidFill>
                      <a:srgbClr val="C1EDDE"/>
                    </a:solidFill>
                  </a:tcPr>
                </a:tc>
              </a:tr>
            </a:tbl>
          </a:graphicData>
        </a:graphic>
      </p:graphicFrame>
      <p:graphicFrame>
        <p:nvGraphicFramePr>
          <p:cNvPr id="47" name="Content Placeholder 6"/>
          <p:cNvGraphicFramePr>
            <a:graphicFrameLocks/>
          </p:cNvGraphicFramePr>
          <p:nvPr>
            <p:extLst>
              <p:ext uri="{D42A27DB-BD31-4B8C-83A1-F6EECF244321}">
                <p14:modId xmlns:p14="http://schemas.microsoft.com/office/powerpoint/2010/main" val="1434387345"/>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3</a:t>
                      </a:r>
                      <a:endParaRPr lang="en-US" sz="1600" dirty="0"/>
                    </a:p>
                  </a:txBody>
                  <a:tcPr>
                    <a:solidFill>
                      <a:srgbClr val="278566"/>
                    </a:solidFill>
                  </a:tcPr>
                </a:tc>
              </a:tr>
              <a:tr h="922492">
                <a:tc>
                  <a:txBody>
                    <a:bodyPr/>
                    <a:lstStyle/>
                    <a:p>
                      <a:r>
                        <a:rPr lang="en-US" sz="1400" dirty="0" smtClean="0"/>
                        <a:t>Name: April</a:t>
                      </a:r>
                    </a:p>
                    <a:p>
                      <a:r>
                        <a:rPr lang="en-US" sz="1400" dirty="0" smtClean="0"/>
                        <a:t>M: Com </a:t>
                      </a:r>
                      <a:r>
                        <a:rPr lang="en-US" sz="1400" dirty="0" err="1" smtClean="0"/>
                        <a:t>Sci</a:t>
                      </a:r>
                      <a:endParaRPr lang="en-US" sz="1400" baseline="0" dirty="0" smtClean="0"/>
                    </a:p>
                    <a:p>
                      <a:r>
                        <a:rPr lang="en-US" sz="1400" baseline="0" dirty="0" smtClean="0"/>
                        <a:t>L: Spanish</a:t>
                      </a:r>
                    </a:p>
                    <a:p>
                      <a:r>
                        <a:rPr lang="en-US" sz="1400" dirty="0" smtClean="0"/>
                        <a:t>GPA: 3.7</a:t>
                      </a:r>
                      <a:endParaRPr lang="en-US" sz="1400" dirty="0"/>
                    </a:p>
                  </a:txBody>
                  <a:tcPr>
                    <a:solidFill>
                      <a:srgbClr val="C1EDDE"/>
                    </a:solidFill>
                  </a:tcPr>
                </a:tc>
              </a:tr>
            </a:tbl>
          </a:graphicData>
        </a:graphic>
      </p:graphicFrame>
      <p:graphicFrame>
        <p:nvGraphicFramePr>
          <p:cNvPr id="48" name="Content Placeholder 6"/>
          <p:cNvGraphicFramePr>
            <a:graphicFrameLocks/>
          </p:cNvGraphicFramePr>
          <p:nvPr>
            <p:extLst>
              <p:ext uri="{D42A27DB-BD31-4B8C-83A1-F6EECF244321}">
                <p14:modId xmlns:p14="http://schemas.microsoft.com/office/powerpoint/2010/main" val="3087637029"/>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7</a:t>
                      </a:r>
                      <a:endParaRPr lang="en-US" sz="1600" dirty="0"/>
                    </a:p>
                  </a:txBody>
                  <a:tcPr>
                    <a:solidFill>
                      <a:srgbClr val="278566"/>
                    </a:solidFill>
                  </a:tcPr>
                </a:tc>
              </a:tr>
              <a:tr h="922492">
                <a:tc>
                  <a:txBody>
                    <a:bodyPr/>
                    <a:lstStyle/>
                    <a:p>
                      <a:r>
                        <a:rPr lang="en-US" sz="1400" dirty="0" smtClean="0"/>
                        <a:t>Name: Carl</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3.6</a:t>
                      </a:r>
                      <a:endParaRPr lang="en-US" sz="1400" dirty="0"/>
                    </a:p>
                  </a:txBody>
                  <a:tcPr>
                    <a:solidFill>
                      <a:srgbClr val="C1EDDE"/>
                    </a:solidFill>
                  </a:tcPr>
                </a:tc>
              </a:tr>
            </a:tbl>
          </a:graphicData>
        </a:graphic>
      </p:graphicFrame>
      <p:graphicFrame>
        <p:nvGraphicFramePr>
          <p:cNvPr id="49" name="Content Placeholder 6"/>
          <p:cNvGraphicFramePr>
            <a:graphicFrameLocks/>
          </p:cNvGraphicFramePr>
          <p:nvPr>
            <p:extLst>
              <p:ext uri="{D42A27DB-BD31-4B8C-83A1-F6EECF244321}">
                <p14:modId xmlns:p14="http://schemas.microsoft.com/office/powerpoint/2010/main" val="4275782259"/>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4</a:t>
                      </a:r>
                      <a:endParaRPr lang="en-US" sz="1600" dirty="0"/>
                    </a:p>
                  </a:txBody>
                  <a:tcPr>
                    <a:solidFill>
                      <a:srgbClr val="278566"/>
                    </a:solidFill>
                  </a:tcPr>
                </a:tc>
              </a:tr>
              <a:tr h="922492">
                <a:tc>
                  <a:txBody>
                    <a:bodyPr/>
                    <a:lstStyle/>
                    <a:p>
                      <a:r>
                        <a:rPr lang="en-US" sz="1400" dirty="0" smtClean="0"/>
                        <a:t>Name: </a:t>
                      </a:r>
                      <a:r>
                        <a:rPr lang="en-US" sz="1400" dirty="0" err="1" smtClean="0"/>
                        <a:t>AJ</a:t>
                      </a:r>
                      <a:endParaRPr lang="en-US" sz="1400" dirty="0" smtClean="0"/>
                    </a:p>
                    <a:p>
                      <a:r>
                        <a:rPr lang="en-US" sz="1400" dirty="0" smtClean="0"/>
                        <a:t>M: Com </a:t>
                      </a:r>
                      <a:r>
                        <a:rPr lang="en-US" sz="1400" dirty="0" err="1" smtClean="0"/>
                        <a:t>Sci</a:t>
                      </a:r>
                      <a:endParaRPr lang="en-US" sz="1400" baseline="0" dirty="0" smtClean="0"/>
                    </a:p>
                    <a:p>
                      <a:r>
                        <a:rPr lang="en-US" sz="1400" baseline="0" dirty="0" smtClean="0"/>
                        <a:t>L: Chinese</a:t>
                      </a:r>
                    </a:p>
                    <a:p>
                      <a:r>
                        <a:rPr lang="en-US" sz="1400" dirty="0" smtClean="0"/>
                        <a:t>GPA: 3.5</a:t>
                      </a:r>
                      <a:endParaRPr lang="en-US" sz="1400" dirty="0"/>
                    </a:p>
                  </a:txBody>
                  <a:tcPr>
                    <a:solidFill>
                      <a:srgbClr val="C1EDDE"/>
                    </a:solidFill>
                  </a:tcPr>
                </a:tc>
              </a:tr>
            </a:tbl>
          </a:graphicData>
        </a:graphic>
      </p:graphicFrame>
      <p:graphicFrame>
        <p:nvGraphicFramePr>
          <p:cNvPr id="50" name="Content Placeholder 6"/>
          <p:cNvGraphicFramePr>
            <a:graphicFrameLocks/>
          </p:cNvGraphicFramePr>
          <p:nvPr>
            <p:extLst>
              <p:ext uri="{D42A27DB-BD31-4B8C-83A1-F6EECF244321}">
                <p14:modId xmlns:p14="http://schemas.microsoft.com/office/powerpoint/2010/main" val="1821452913"/>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8</a:t>
                      </a:r>
                      <a:endParaRPr lang="en-US" sz="1600" dirty="0"/>
                    </a:p>
                  </a:txBody>
                  <a:tcPr>
                    <a:solidFill>
                      <a:srgbClr val="278566"/>
                    </a:solidFill>
                  </a:tcPr>
                </a:tc>
              </a:tr>
              <a:tr h="922492">
                <a:tc>
                  <a:txBody>
                    <a:bodyPr/>
                    <a:lstStyle/>
                    <a:p>
                      <a:r>
                        <a:rPr lang="en-US" sz="1400" dirty="0" smtClean="0"/>
                        <a:t>Name: Jim</a:t>
                      </a:r>
                    </a:p>
                    <a:p>
                      <a:r>
                        <a:rPr lang="en-US" sz="1400" dirty="0" smtClean="0"/>
                        <a:t>M: </a:t>
                      </a:r>
                      <a:r>
                        <a:rPr lang="en-US" sz="1400" dirty="0" err="1" smtClean="0"/>
                        <a:t>Eng</a:t>
                      </a:r>
                      <a:endParaRPr lang="en-US" sz="1400" baseline="0" dirty="0" smtClean="0"/>
                    </a:p>
                    <a:p>
                      <a:r>
                        <a:rPr lang="en-US" sz="1400" baseline="0" dirty="0" smtClean="0"/>
                        <a:t>L: Japanese</a:t>
                      </a:r>
                    </a:p>
                    <a:p>
                      <a:r>
                        <a:rPr lang="en-US" sz="1400" dirty="0" smtClean="0"/>
                        <a:t>GPA: 3.7</a:t>
                      </a:r>
                      <a:endParaRPr lang="en-US" sz="1400" dirty="0"/>
                    </a:p>
                  </a:txBody>
                  <a:tcPr>
                    <a:solidFill>
                      <a:srgbClr val="C1EDDE"/>
                    </a:solidFill>
                  </a:tcPr>
                </a:tc>
              </a:tr>
            </a:tbl>
          </a:graphicData>
        </a:graphic>
      </p:graphicFrame>
      <p:graphicFrame>
        <p:nvGraphicFramePr>
          <p:cNvPr id="51" name="Content Placeholder 6"/>
          <p:cNvGraphicFramePr>
            <a:graphicFrameLocks/>
          </p:cNvGraphicFramePr>
          <p:nvPr>
            <p:extLst>
              <p:ext uri="{D42A27DB-BD31-4B8C-83A1-F6EECF244321}">
                <p14:modId xmlns:p14="http://schemas.microsoft.com/office/powerpoint/2010/main" val="906568370"/>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1</a:t>
                      </a:r>
                      <a:endParaRPr lang="en-US" sz="1600" dirty="0"/>
                    </a:p>
                  </a:txBody>
                  <a:tcPr>
                    <a:solidFill>
                      <a:srgbClr val="278566"/>
                    </a:solidFill>
                  </a:tcPr>
                </a:tc>
              </a:tr>
              <a:tr h="922492">
                <a:tc>
                  <a:txBody>
                    <a:bodyPr/>
                    <a:lstStyle/>
                    <a:p>
                      <a:r>
                        <a:rPr lang="en-US" sz="1400" dirty="0" smtClean="0"/>
                        <a:t>Name: Fred</a:t>
                      </a:r>
                    </a:p>
                    <a:p>
                      <a:r>
                        <a:rPr lang="en-US" sz="1400" dirty="0" smtClean="0"/>
                        <a:t>M: Com </a:t>
                      </a:r>
                      <a:r>
                        <a:rPr lang="en-US" sz="1400" dirty="0" err="1" smtClean="0"/>
                        <a:t>Sci</a:t>
                      </a:r>
                      <a:endParaRPr lang="en-US" sz="1400" baseline="0" dirty="0" smtClean="0"/>
                    </a:p>
                    <a:p>
                      <a:r>
                        <a:rPr lang="en-US" sz="1400" baseline="0" dirty="0" smtClean="0"/>
                        <a:t>L: German</a:t>
                      </a:r>
                    </a:p>
                    <a:p>
                      <a:r>
                        <a:rPr lang="en-US" sz="1400" dirty="0" smtClean="0"/>
                        <a:t>GPA: 3.8</a:t>
                      </a:r>
                      <a:endParaRPr lang="en-US" sz="1400" dirty="0"/>
                    </a:p>
                  </a:txBody>
                  <a:tcPr>
                    <a:solidFill>
                      <a:srgbClr val="C1EDDE"/>
                    </a:solidFill>
                  </a:tcPr>
                </a:tc>
              </a:tr>
            </a:tbl>
          </a:graphicData>
        </a:graphic>
      </p:graphicFrame>
      <p:graphicFrame>
        <p:nvGraphicFramePr>
          <p:cNvPr id="52" name="Content Placeholder 6"/>
          <p:cNvGraphicFramePr>
            <a:graphicFrameLocks/>
          </p:cNvGraphicFramePr>
          <p:nvPr>
            <p:extLst>
              <p:ext uri="{D42A27DB-BD31-4B8C-83A1-F6EECF244321}">
                <p14:modId xmlns:p14="http://schemas.microsoft.com/office/powerpoint/2010/main" val="3651614425"/>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5</a:t>
                      </a:r>
                      <a:endParaRPr lang="en-US" sz="1600" dirty="0"/>
                    </a:p>
                  </a:txBody>
                  <a:tcPr>
                    <a:solidFill>
                      <a:srgbClr val="278566"/>
                    </a:solidFill>
                  </a:tcPr>
                </a:tc>
              </a:tr>
              <a:tr h="922492">
                <a:tc>
                  <a:txBody>
                    <a:bodyPr/>
                    <a:lstStyle/>
                    <a:p>
                      <a:r>
                        <a:rPr lang="en-US" sz="1400" dirty="0" smtClean="0"/>
                        <a:t>Name: Gale</a:t>
                      </a:r>
                    </a:p>
                    <a:p>
                      <a:r>
                        <a:rPr lang="en-US" sz="1400" dirty="0" smtClean="0"/>
                        <a:t>M: </a:t>
                      </a:r>
                      <a:r>
                        <a:rPr lang="en-US" sz="1400" dirty="0" err="1" smtClean="0"/>
                        <a:t>Eng</a:t>
                      </a:r>
                      <a:endParaRPr lang="en-US" sz="1400" baseline="0" dirty="0" smtClean="0"/>
                    </a:p>
                    <a:p>
                      <a:r>
                        <a:rPr lang="en-US" sz="1400" baseline="0" dirty="0" smtClean="0"/>
                        <a:t>L: French</a:t>
                      </a:r>
                    </a:p>
                    <a:p>
                      <a:r>
                        <a:rPr lang="en-US" sz="1400" dirty="0" smtClean="0"/>
                        <a:t>GPA: 3.9</a:t>
                      </a:r>
                      <a:endParaRPr lang="en-US" sz="1400" dirty="0"/>
                    </a:p>
                  </a:txBody>
                  <a:tcPr>
                    <a:solidFill>
                      <a:srgbClr val="C1EDDE"/>
                    </a:solidFill>
                  </a:tcPr>
                </a:tc>
              </a:tr>
            </a:tbl>
          </a:graphicData>
        </a:graphic>
      </p:graphicFrame>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16</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260135498"/>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bg2">
                        <a:lumMod val="75000"/>
                      </a:schemeClr>
                    </a:solidFill>
                  </a:tcPr>
                </a:tc>
                <a:tc>
                  <a:txBody>
                    <a:bodyPr/>
                    <a:lstStyle/>
                    <a:p>
                      <a:pPr algn="ctr"/>
                      <a:r>
                        <a:rPr lang="en-US" dirty="0" smtClean="0"/>
                        <a:t>Analyze Members and Groups</a:t>
                      </a:r>
                      <a:endParaRPr lang="en-US" dirty="0"/>
                    </a:p>
                  </a:txBody>
                  <a:tcPr anchor="ctr">
                    <a:solidFill>
                      <a:schemeClr val="accent2"/>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sp>
        <p:nvSpPr>
          <p:cNvPr id="27" name="Rounded Rectangle 26"/>
          <p:cNvSpPr/>
          <p:nvPr/>
        </p:nvSpPr>
        <p:spPr>
          <a:xfrm>
            <a:off x="3124200" y="2895600"/>
            <a:ext cx="26670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29000" y="2433935"/>
            <a:ext cx="4038600" cy="461665"/>
          </a:xfrm>
          <a:prstGeom prst="rect">
            <a:avLst/>
          </a:prstGeom>
          <a:noFill/>
        </p:spPr>
        <p:txBody>
          <a:bodyPr wrap="square" rtlCol="0">
            <a:spAutoFit/>
          </a:bodyPr>
          <a:lstStyle/>
          <a:p>
            <a:r>
              <a:rPr lang="en-US" sz="2400" dirty="0" smtClean="0"/>
              <a:t>Spanish Group</a:t>
            </a:r>
            <a:endParaRPr lang="en-US" sz="24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899" y="2514600"/>
            <a:ext cx="2636991" cy="193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Straight Arrow Connector 52"/>
          <p:cNvCxnSpPr/>
          <p:nvPr/>
        </p:nvCxnSpPr>
        <p:spPr>
          <a:xfrm flipV="1">
            <a:off x="5654469" y="2971800"/>
            <a:ext cx="990600" cy="76200"/>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588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ontent Placeholder 6"/>
          <p:cNvGraphicFramePr>
            <a:graphicFrameLocks/>
          </p:cNvGraphicFramePr>
          <p:nvPr>
            <p:extLst>
              <p:ext uri="{D42A27DB-BD31-4B8C-83A1-F6EECF244321}">
                <p14:modId xmlns:p14="http://schemas.microsoft.com/office/powerpoint/2010/main" val="948448021"/>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1</a:t>
                      </a:r>
                      <a:endParaRPr lang="en-US" sz="1600" dirty="0"/>
                    </a:p>
                  </a:txBody>
                  <a:tcPr>
                    <a:solidFill>
                      <a:schemeClr val="accent5">
                        <a:lumMod val="75000"/>
                        <a:lumOff val="25000"/>
                      </a:schemeClr>
                    </a:solidFill>
                  </a:tcPr>
                </a:tc>
              </a:tr>
              <a:tr h="922492">
                <a:tc>
                  <a:txBody>
                    <a:bodyPr/>
                    <a:lstStyle/>
                    <a:p>
                      <a:r>
                        <a:rPr lang="en-US" sz="1400" dirty="0" smtClean="0"/>
                        <a:t>Name: Robert</a:t>
                      </a:r>
                    </a:p>
                    <a:p>
                      <a:r>
                        <a:rPr lang="en-US" sz="1400" dirty="0" smtClean="0"/>
                        <a:t>M:</a:t>
                      </a:r>
                      <a:r>
                        <a:rPr lang="en-US" sz="1400" baseline="0" dirty="0" smtClean="0"/>
                        <a:t> Com </a:t>
                      </a:r>
                      <a:r>
                        <a:rPr lang="en-US" sz="1400" baseline="0" dirty="0" err="1" smtClean="0"/>
                        <a:t>Sci</a:t>
                      </a:r>
                      <a:endParaRPr lang="en-US" sz="1400" baseline="0" dirty="0" smtClean="0"/>
                    </a:p>
                    <a:p>
                      <a:r>
                        <a:rPr lang="en-US" sz="1400" baseline="0" dirty="0" smtClean="0"/>
                        <a:t>L: German</a:t>
                      </a:r>
                    </a:p>
                    <a:p>
                      <a:r>
                        <a:rPr lang="en-US" sz="1400" dirty="0" smtClean="0"/>
                        <a:t>GPA: 4.0</a:t>
                      </a:r>
                      <a:endParaRPr lang="en-US" sz="1400" dirty="0"/>
                    </a:p>
                  </a:txBody>
                  <a:tcPr>
                    <a:solidFill>
                      <a:schemeClr val="accent4">
                        <a:lumMod val="25000"/>
                        <a:lumOff val="75000"/>
                      </a:schemeClr>
                    </a:solidFill>
                  </a:tcPr>
                </a:tc>
              </a:tr>
            </a:tbl>
          </a:graphicData>
        </a:graphic>
      </p:graphicFrame>
      <p:graphicFrame>
        <p:nvGraphicFramePr>
          <p:cNvPr id="54" name="Content Placeholder 6"/>
          <p:cNvGraphicFramePr>
            <a:graphicFrameLocks/>
          </p:cNvGraphicFramePr>
          <p:nvPr>
            <p:extLst>
              <p:ext uri="{D42A27DB-BD31-4B8C-83A1-F6EECF244321}">
                <p14:modId xmlns:p14="http://schemas.microsoft.com/office/powerpoint/2010/main" val="4105958537"/>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Admin 2</a:t>
                      </a:r>
                      <a:endParaRPr lang="en-US" sz="1600" dirty="0"/>
                    </a:p>
                  </a:txBody>
                  <a:tcPr>
                    <a:solidFill>
                      <a:schemeClr val="accent5">
                        <a:lumMod val="75000"/>
                        <a:lumOff val="25000"/>
                      </a:schemeClr>
                    </a:solidFill>
                  </a:tcPr>
                </a:tc>
              </a:tr>
              <a:tr h="922492">
                <a:tc>
                  <a:txBody>
                    <a:bodyPr/>
                    <a:lstStyle/>
                    <a:p>
                      <a:r>
                        <a:rPr lang="en-US" sz="1400" dirty="0" smtClean="0"/>
                        <a:t>Name: Allison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a:t>
                      </a:r>
                      <a:endParaRPr lang="en-US" sz="1400" dirty="0"/>
                    </a:p>
                  </a:txBody>
                  <a:tcPr>
                    <a:solidFill>
                      <a:schemeClr val="accent4">
                        <a:lumMod val="25000"/>
                        <a:lumOff val="75000"/>
                      </a:schemeClr>
                    </a:solidFill>
                  </a:tcPr>
                </a:tc>
              </a:tr>
            </a:tbl>
          </a:graphicData>
        </a:graphic>
      </p:graphicFrame>
      <p:graphicFrame>
        <p:nvGraphicFramePr>
          <p:cNvPr id="55" name="Content Placeholder 6"/>
          <p:cNvGraphicFramePr>
            <a:graphicFrameLocks/>
          </p:cNvGraphicFramePr>
          <p:nvPr>
            <p:extLst>
              <p:ext uri="{D42A27DB-BD31-4B8C-83A1-F6EECF244321}">
                <p14:modId xmlns:p14="http://schemas.microsoft.com/office/powerpoint/2010/main" val="3405339643"/>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2</a:t>
                      </a:r>
                      <a:endParaRPr lang="en-US" sz="1600" dirty="0"/>
                    </a:p>
                  </a:txBody>
                  <a:tcPr>
                    <a:solidFill>
                      <a:srgbClr val="278566"/>
                    </a:solidFill>
                  </a:tcPr>
                </a:tc>
              </a:tr>
              <a:tr h="922492">
                <a:tc>
                  <a:txBody>
                    <a:bodyPr/>
                    <a:lstStyle/>
                    <a:p>
                      <a:r>
                        <a:rPr lang="en-US" sz="1400" dirty="0" smtClean="0"/>
                        <a:t>Name: Ali</a:t>
                      </a:r>
                    </a:p>
                    <a:p>
                      <a:r>
                        <a:rPr lang="en-US" sz="1400" dirty="0" smtClean="0"/>
                        <a:t>M: Com</a:t>
                      </a:r>
                      <a:r>
                        <a:rPr lang="en-US" sz="1400" baseline="0" dirty="0" smtClean="0"/>
                        <a:t> </a:t>
                      </a:r>
                      <a:r>
                        <a:rPr lang="en-US" sz="1400" baseline="0" dirty="0" err="1" smtClean="0"/>
                        <a:t>Sci</a:t>
                      </a:r>
                      <a:endParaRPr lang="en-US" sz="1400" baseline="0" dirty="0" smtClean="0"/>
                    </a:p>
                    <a:p>
                      <a:r>
                        <a:rPr lang="en-US" sz="1400" baseline="0" dirty="0" smtClean="0"/>
                        <a:t>L: Spanish</a:t>
                      </a:r>
                    </a:p>
                    <a:p>
                      <a:r>
                        <a:rPr lang="en-US" sz="1400" dirty="0" smtClean="0"/>
                        <a:t>GPA: 4.0</a:t>
                      </a:r>
                      <a:endParaRPr lang="en-US" sz="1400" dirty="0"/>
                    </a:p>
                  </a:txBody>
                  <a:tcPr>
                    <a:solidFill>
                      <a:srgbClr val="C1EDDE"/>
                    </a:solidFill>
                  </a:tcPr>
                </a:tc>
              </a:tr>
            </a:tbl>
          </a:graphicData>
        </a:graphic>
      </p:graphicFrame>
      <p:graphicFrame>
        <p:nvGraphicFramePr>
          <p:cNvPr id="56" name="Content Placeholder 6"/>
          <p:cNvGraphicFramePr>
            <a:graphicFrameLocks/>
          </p:cNvGraphicFramePr>
          <p:nvPr>
            <p:extLst>
              <p:ext uri="{D42A27DB-BD31-4B8C-83A1-F6EECF244321}">
                <p14:modId xmlns:p14="http://schemas.microsoft.com/office/powerpoint/2010/main" val="3867343001"/>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6</a:t>
                      </a:r>
                      <a:endParaRPr lang="en-US" sz="1600" dirty="0"/>
                    </a:p>
                  </a:txBody>
                  <a:tcPr>
                    <a:solidFill>
                      <a:srgbClr val="278566"/>
                    </a:solidFill>
                  </a:tcPr>
                </a:tc>
              </a:tr>
              <a:tr h="922492">
                <a:tc>
                  <a:txBody>
                    <a:bodyPr/>
                    <a:lstStyle/>
                    <a:p>
                      <a:r>
                        <a:rPr lang="en-US" sz="1400" dirty="0" smtClean="0"/>
                        <a:t>Name: Stan</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a:t>
                      </a:r>
                      <a:r>
                        <a:rPr lang="en-US" sz="1400" baseline="0" dirty="0" smtClean="0"/>
                        <a:t> 4.0</a:t>
                      </a:r>
                      <a:endParaRPr lang="en-US" sz="1400" dirty="0"/>
                    </a:p>
                  </a:txBody>
                  <a:tcPr>
                    <a:solidFill>
                      <a:srgbClr val="C1EDDE"/>
                    </a:solidFill>
                  </a:tcPr>
                </a:tc>
              </a:tr>
            </a:tbl>
          </a:graphicData>
        </a:graphic>
      </p:graphicFrame>
      <p:graphicFrame>
        <p:nvGraphicFramePr>
          <p:cNvPr id="57" name="Content Placeholder 6"/>
          <p:cNvGraphicFramePr>
            <a:graphicFrameLocks/>
          </p:cNvGraphicFramePr>
          <p:nvPr>
            <p:extLst>
              <p:ext uri="{D42A27DB-BD31-4B8C-83A1-F6EECF244321}">
                <p14:modId xmlns:p14="http://schemas.microsoft.com/office/powerpoint/2010/main" val="14872942"/>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3</a:t>
                      </a:r>
                      <a:endParaRPr lang="en-US" sz="1600" dirty="0"/>
                    </a:p>
                  </a:txBody>
                  <a:tcPr>
                    <a:solidFill>
                      <a:srgbClr val="278566"/>
                    </a:solidFill>
                  </a:tcPr>
                </a:tc>
              </a:tr>
              <a:tr h="922492">
                <a:tc>
                  <a:txBody>
                    <a:bodyPr/>
                    <a:lstStyle/>
                    <a:p>
                      <a:r>
                        <a:rPr lang="en-US" sz="1400" dirty="0" smtClean="0"/>
                        <a:t>Name: April</a:t>
                      </a:r>
                    </a:p>
                    <a:p>
                      <a:r>
                        <a:rPr lang="en-US" sz="1400" dirty="0" smtClean="0"/>
                        <a:t>M: Com </a:t>
                      </a:r>
                      <a:r>
                        <a:rPr lang="en-US" sz="1400" dirty="0" err="1" smtClean="0"/>
                        <a:t>Sci</a:t>
                      </a:r>
                      <a:endParaRPr lang="en-US" sz="1400" baseline="0" dirty="0" smtClean="0"/>
                    </a:p>
                    <a:p>
                      <a:r>
                        <a:rPr lang="en-US" sz="1400" baseline="0" dirty="0" smtClean="0"/>
                        <a:t>L: Spanish</a:t>
                      </a:r>
                    </a:p>
                    <a:p>
                      <a:r>
                        <a:rPr lang="en-US" sz="1400" dirty="0" smtClean="0"/>
                        <a:t>GPA: 3.7</a:t>
                      </a:r>
                      <a:endParaRPr lang="en-US" sz="1400" dirty="0"/>
                    </a:p>
                  </a:txBody>
                  <a:tcPr>
                    <a:solidFill>
                      <a:srgbClr val="C1EDDE"/>
                    </a:solidFill>
                  </a:tcPr>
                </a:tc>
              </a:tr>
            </a:tbl>
          </a:graphicData>
        </a:graphic>
      </p:graphicFrame>
      <p:graphicFrame>
        <p:nvGraphicFramePr>
          <p:cNvPr id="58" name="Content Placeholder 6"/>
          <p:cNvGraphicFramePr>
            <a:graphicFrameLocks/>
          </p:cNvGraphicFramePr>
          <p:nvPr>
            <p:extLst>
              <p:ext uri="{D42A27DB-BD31-4B8C-83A1-F6EECF244321}">
                <p14:modId xmlns:p14="http://schemas.microsoft.com/office/powerpoint/2010/main" val="3186641259"/>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7</a:t>
                      </a:r>
                      <a:endParaRPr lang="en-US" sz="1600" dirty="0"/>
                    </a:p>
                  </a:txBody>
                  <a:tcPr>
                    <a:solidFill>
                      <a:srgbClr val="278566"/>
                    </a:solidFill>
                  </a:tcPr>
                </a:tc>
              </a:tr>
              <a:tr h="922492">
                <a:tc>
                  <a:txBody>
                    <a:bodyPr/>
                    <a:lstStyle/>
                    <a:p>
                      <a:r>
                        <a:rPr lang="en-US" sz="1400" dirty="0" smtClean="0"/>
                        <a:t>Name: Carl</a:t>
                      </a:r>
                    </a:p>
                    <a:p>
                      <a:r>
                        <a:rPr lang="en-US" sz="1400" dirty="0" smtClean="0"/>
                        <a:t>M: </a:t>
                      </a:r>
                      <a:r>
                        <a:rPr lang="en-US" sz="1400" dirty="0" err="1" smtClean="0"/>
                        <a:t>Eng</a:t>
                      </a:r>
                      <a:endParaRPr lang="en-US" sz="1400" baseline="0" dirty="0" smtClean="0"/>
                    </a:p>
                    <a:p>
                      <a:r>
                        <a:rPr lang="en-US" sz="1400" baseline="0" dirty="0" smtClean="0"/>
                        <a:t>L: Spanish</a:t>
                      </a:r>
                    </a:p>
                    <a:p>
                      <a:r>
                        <a:rPr lang="en-US" sz="1400" dirty="0" smtClean="0"/>
                        <a:t>GPA: 3.6</a:t>
                      </a:r>
                      <a:endParaRPr lang="en-US" sz="1400" dirty="0"/>
                    </a:p>
                  </a:txBody>
                  <a:tcPr>
                    <a:solidFill>
                      <a:srgbClr val="C1EDDE"/>
                    </a:solidFill>
                  </a:tcPr>
                </a:tc>
              </a:tr>
            </a:tbl>
          </a:graphicData>
        </a:graphic>
      </p:graphicFrame>
      <p:graphicFrame>
        <p:nvGraphicFramePr>
          <p:cNvPr id="59" name="Content Placeholder 6"/>
          <p:cNvGraphicFramePr>
            <a:graphicFrameLocks/>
          </p:cNvGraphicFramePr>
          <p:nvPr>
            <p:extLst>
              <p:ext uri="{D42A27DB-BD31-4B8C-83A1-F6EECF244321}">
                <p14:modId xmlns:p14="http://schemas.microsoft.com/office/powerpoint/2010/main" val="1839320063"/>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4</a:t>
                      </a:r>
                      <a:endParaRPr lang="en-US" sz="1600" dirty="0"/>
                    </a:p>
                  </a:txBody>
                  <a:tcPr>
                    <a:solidFill>
                      <a:srgbClr val="278566"/>
                    </a:solidFill>
                  </a:tcPr>
                </a:tc>
              </a:tr>
              <a:tr h="922492">
                <a:tc>
                  <a:txBody>
                    <a:bodyPr/>
                    <a:lstStyle/>
                    <a:p>
                      <a:r>
                        <a:rPr lang="en-US" sz="1400" dirty="0" smtClean="0"/>
                        <a:t>Name: </a:t>
                      </a:r>
                      <a:r>
                        <a:rPr lang="en-US" sz="1400" dirty="0" err="1" smtClean="0"/>
                        <a:t>AJ</a:t>
                      </a:r>
                      <a:endParaRPr lang="en-US" sz="1400" dirty="0" smtClean="0"/>
                    </a:p>
                    <a:p>
                      <a:r>
                        <a:rPr lang="en-US" sz="1400" dirty="0" smtClean="0"/>
                        <a:t>M: Com </a:t>
                      </a:r>
                      <a:r>
                        <a:rPr lang="en-US" sz="1400" dirty="0" err="1" smtClean="0"/>
                        <a:t>Sci</a:t>
                      </a:r>
                      <a:endParaRPr lang="en-US" sz="1400" baseline="0" dirty="0" smtClean="0"/>
                    </a:p>
                    <a:p>
                      <a:r>
                        <a:rPr lang="en-US" sz="1400" baseline="0" dirty="0" smtClean="0"/>
                        <a:t>L: Chinese</a:t>
                      </a:r>
                    </a:p>
                    <a:p>
                      <a:r>
                        <a:rPr lang="en-US" sz="1400" dirty="0" smtClean="0"/>
                        <a:t>GPA: 3.5</a:t>
                      </a:r>
                      <a:endParaRPr lang="en-US" sz="1400" dirty="0"/>
                    </a:p>
                  </a:txBody>
                  <a:tcPr>
                    <a:solidFill>
                      <a:srgbClr val="C1EDDE"/>
                    </a:solidFill>
                  </a:tcPr>
                </a:tc>
              </a:tr>
            </a:tbl>
          </a:graphicData>
        </a:graphic>
      </p:graphicFrame>
      <p:graphicFrame>
        <p:nvGraphicFramePr>
          <p:cNvPr id="60" name="Content Placeholder 6"/>
          <p:cNvGraphicFramePr>
            <a:graphicFrameLocks/>
          </p:cNvGraphicFramePr>
          <p:nvPr>
            <p:extLst>
              <p:ext uri="{D42A27DB-BD31-4B8C-83A1-F6EECF244321}">
                <p14:modId xmlns:p14="http://schemas.microsoft.com/office/powerpoint/2010/main" val="987642251"/>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8</a:t>
                      </a:r>
                      <a:endParaRPr lang="en-US" sz="1600" dirty="0"/>
                    </a:p>
                  </a:txBody>
                  <a:tcPr>
                    <a:solidFill>
                      <a:srgbClr val="278566"/>
                    </a:solidFill>
                  </a:tcPr>
                </a:tc>
              </a:tr>
              <a:tr h="922492">
                <a:tc>
                  <a:txBody>
                    <a:bodyPr/>
                    <a:lstStyle/>
                    <a:p>
                      <a:r>
                        <a:rPr lang="en-US" sz="1400" dirty="0" smtClean="0"/>
                        <a:t>Name: Jim</a:t>
                      </a:r>
                    </a:p>
                    <a:p>
                      <a:r>
                        <a:rPr lang="en-US" sz="1400" dirty="0" smtClean="0"/>
                        <a:t>M: </a:t>
                      </a:r>
                      <a:r>
                        <a:rPr lang="en-US" sz="1400" dirty="0" err="1" smtClean="0"/>
                        <a:t>Eng</a:t>
                      </a:r>
                      <a:endParaRPr lang="en-US" sz="1400" baseline="0" dirty="0" smtClean="0"/>
                    </a:p>
                    <a:p>
                      <a:r>
                        <a:rPr lang="en-US" sz="1400" baseline="0" dirty="0" smtClean="0"/>
                        <a:t>L: Japanese</a:t>
                      </a:r>
                    </a:p>
                    <a:p>
                      <a:r>
                        <a:rPr lang="en-US" sz="1400" dirty="0" smtClean="0"/>
                        <a:t>GPA: 3.7</a:t>
                      </a:r>
                      <a:endParaRPr lang="en-US" sz="1400" dirty="0"/>
                    </a:p>
                  </a:txBody>
                  <a:tcPr>
                    <a:solidFill>
                      <a:srgbClr val="C1EDDE"/>
                    </a:solidFill>
                  </a:tcPr>
                </a:tc>
              </a:tr>
            </a:tbl>
          </a:graphicData>
        </a:graphic>
      </p:graphicFrame>
      <p:graphicFrame>
        <p:nvGraphicFramePr>
          <p:cNvPr id="61" name="Content Placeholder 6"/>
          <p:cNvGraphicFramePr>
            <a:graphicFrameLocks/>
          </p:cNvGraphicFramePr>
          <p:nvPr>
            <p:extLst>
              <p:ext uri="{D42A27DB-BD31-4B8C-83A1-F6EECF244321}">
                <p14:modId xmlns:p14="http://schemas.microsoft.com/office/powerpoint/2010/main" val="3022151872"/>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1</a:t>
                      </a:r>
                      <a:endParaRPr lang="en-US" sz="1600" dirty="0"/>
                    </a:p>
                  </a:txBody>
                  <a:tcPr>
                    <a:solidFill>
                      <a:srgbClr val="278566"/>
                    </a:solidFill>
                  </a:tcPr>
                </a:tc>
              </a:tr>
              <a:tr h="922492">
                <a:tc>
                  <a:txBody>
                    <a:bodyPr/>
                    <a:lstStyle/>
                    <a:p>
                      <a:r>
                        <a:rPr lang="en-US" sz="1400" dirty="0" smtClean="0"/>
                        <a:t>Name: Fred</a:t>
                      </a:r>
                    </a:p>
                    <a:p>
                      <a:r>
                        <a:rPr lang="en-US" sz="1400" dirty="0" smtClean="0"/>
                        <a:t>M: Com </a:t>
                      </a:r>
                      <a:r>
                        <a:rPr lang="en-US" sz="1400" dirty="0" err="1" smtClean="0"/>
                        <a:t>Sci</a:t>
                      </a:r>
                      <a:endParaRPr lang="en-US" sz="1400" baseline="0" dirty="0" smtClean="0"/>
                    </a:p>
                    <a:p>
                      <a:r>
                        <a:rPr lang="en-US" sz="1400" baseline="0" dirty="0" smtClean="0"/>
                        <a:t>L: German</a:t>
                      </a:r>
                    </a:p>
                    <a:p>
                      <a:r>
                        <a:rPr lang="en-US" sz="1400" dirty="0" smtClean="0"/>
                        <a:t>GPA: 3.8</a:t>
                      </a:r>
                      <a:endParaRPr lang="en-US" sz="1400" dirty="0"/>
                    </a:p>
                  </a:txBody>
                  <a:tcPr>
                    <a:solidFill>
                      <a:srgbClr val="C1EDDE"/>
                    </a:solidFill>
                  </a:tcPr>
                </a:tc>
              </a:tr>
            </a:tbl>
          </a:graphicData>
        </a:graphic>
      </p:graphicFrame>
      <p:graphicFrame>
        <p:nvGraphicFramePr>
          <p:cNvPr id="62" name="Content Placeholder 6"/>
          <p:cNvGraphicFramePr>
            <a:graphicFrameLocks/>
          </p:cNvGraphicFramePr>
          <p:nvPr>
            <p:extLst>
              <p:ext uri="{D42A27DB-BD31-4B8C-83A1-F6EECF244321}">
                <p14:modId xmlns:p14="http://schemas.microsoft.com/office/powerpoint/2010/main" val="591684171"/>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dirty="0" smtClean="0"/>
                        <a:t>Student 5</a:t>
                      </a:r>
                      <a:endParaRPr lang="en-US" sz="1600" dirty="0"/>
                    </a:p>
                  </a:txBody>
                  <a:tcPr>
                    <a:solidFill>
                      <a:srgbClr val="278566"/>
                    </a:solidFill>
                  </a:tcPr>
                </a:tc>
              </a:tr>
              <a:tr h="922492">
                <a:tc>
                  <a:txBody>
                    <a:bodyPr/>
                    <a:lstStyle/>
                    <a:p>
                      <a:r>
                        <a:rPr lang="en-US" sz="1400" dirty="0" smtClean="0"/>
                        <a:t>Name: Gale</a:t>
                      </a:r>
                    </a:p>
                    <a:p>
                      <a:r>
                        <a:rPr lang="en-US" sz="1400" dirty="0" smtClean="0"/>
                        <a:t>M: </a:t>
                      </a:r>
                      <a:r>
                        <a:rPr lang="en-US" sz="1400" dirty="0" err="1" smtClean="0"/>
                        <a:t>Eng</a:t>
                      </a:r>
                      <a:endParaRPr lang="en-US" sz="1400" baseline="0" dirty="0" smtClean="0"/>
                    </a:p>
                    <a:p>
                      <a:r>
                        <a:rPr lang="en-US" sz="1400" baseline="0" dirty="0" smtClean="0"/>
                        <a:t>L: French</a:t>
                      </a:r>
                    </a:p>
                    <a:p>
                      <a:r>
                        <a:rPr lang="en-US" sz="1400" dirty="0" smtClean="0"/>
                        <a:t>GPA: 3.9</a:t>
                      </a:r>
                      <a:endParaRPr lang="en-US" sz="1400" dirty="0"/>
                    </a:p>
                  </a:txBody>
                  <a:tcPr>
                    <a:solidFill>
                      <a:srgbClr val="C1EDDE"/>
                    </a:solidFill>
                  </a:tcPr>
                </a:tc>
              </a:tr>
            </a:tbl>
          </a:graphicData>
        </a:graphic>
      </p:graphicFrame>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17</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892723541"/>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bg2">
                        <a:lumMod val="75000"/>
                      </a:schemeClr>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accent2"/>
                    </a:solidFill>
                  </a:tcPr>
                </a:tc>
              </a:tr>
            </a:tbl>
          </a:graphicData>
        </a:graphic>
      </p:graphicFrame>
      <p:sp>
        <p:nvSpPr>
          <p:cNvPr id="27" name="Rounded Rectangle 26"/>
          <p:cNvSpPr/>
          <p:nvPr/>
        </p:nvSpPr>
        <p:spPr>
          <a:xfrm>
            <a:off x="3124200" y="2895600"/>
            <a:ext cx="26670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29000" y="2433935"/>
            <a:ext cx="4038600" cy="461665"/>
          </a:xfrm>
          <a:prstGeom prst="rect">
            <a:avLst/>
          </a:prstGeom>
          <a:noFill/>
        </p:spPr>
        <p:txBody>
          <a:bodyPr wrap="square" rtlCol="0">
            <a:spAutoFit/>
          </a:bodyPr>
          <a:lstStyle/>
          <a:p>
            <a:r>
              <a:rPr lang="en-US" sz="2400" dirty="0" smtClean="0"/>
              <a:t>Spanish Group</a:t>
            </a:r>
            <a:endParaRPr lang="en-US" sz="2400" dirty="0"/>
          </a:p>
        </p:txBody>
      </p:sp>
      <p:sp>
        <p:nvSpPr>
          <p:cNvPr id="5" name="Rectangle 4"/>
          <p:cNvSpPr/>
          <p:nvPr/>
        </p:nvSpPr>
        <p:spPr>
          <a:xfrm>
            <a:off x="6096000" y="2743199"/>
            <a:ext cx="2895600" cy="2288405"/>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3962400"/>
            <a:ext cx="2895600" cy="561713"/>
          </a:xfrm>
          <a:prstGeom prst="rect">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477000" y="2857143"/>
            <a:ext cx="2514600" cy="2123658"/>
          </a:xfrm>
          <a:prstGeom prst="rect">
            <a:avLst/>
          </a:prstGeom>
          <a:noFill/>
        </p:spPr>
        <p:txBody>
          <a:bodyPr wrap="square" rtlCol="0">
            <a:spAutoFit/>
          </a:bodyPr>
          <a:lstStyle/>
          <a:p>
            <a:r>
              <a:rPr lang="en-US" sz="2400" u="sng" dirty="0" smtClean="0"/>
              <a:t>Spanish Forum</a:t>
            </a:r>
          </a:p>
          <a:p>
            <a:endParaRPr lang="en-US" dirty="0"/>
          </a:p>
          <a:p>
            <a:r>
              <a:rPr lang="en-US" dirty="0" smtClean="0">
                <a:solidFill>
                  <a:srgbClr val="00B0F0"/>
                </a:solidFill>
              </a:rPr>
              <a:t>Best Places to Eat</a:t>
            </a:r>
          </a:p>
          <a:p>
            <a:endParaRPr lang="en-US" dirty="0">
              <a:solidFill>
                <a:srgbClr val="00B0F0"/>
              </a:solidFill>
            </a:endParaRPr>
          </a:p>
          <a:p>
            <a:r>
              <a:rPr lang="en-US" dirty="0" smtClean="0">
                <a:solidFill>
                  <a:srgbClr val="00B0F0"/>
                </a:solidFill>
              </a:rPr>
              <a:t>Catalonia </a:t>
            </a:r>
            <a:r>
              <a:rPr lang="en-US" dirty="0">
                <a:solidFill>
                  <a:srgbClr val="00B0F0"/>
                </a:solidFill>
              </a:rPr>
              <a:t>L</a:t>
            </a:r>
            <a:r>
              <a:rPr lang="en-US" dirty="0" smtClean="0">
                <a:solidFill>
                  <a:srgbClr val="00B0F0"/>
                </a:solidFill>
              </a:rPr>
              <a:t>as Cortes</a:t>
            </a:r>
          </a:p>
          <a:p>
            <a:endParaRPr lang="en-US" dirty="0" smtClean="0">
              <a:solidFill>
                <a:srgbClr val="00B0F0"/>
              </a:solidFill>
            </a:endParaRPr>
          </a:p>
          <a:p>
            <a:r>
              <a:rPr lang="en-US" dirty="0" err="1" smtClean="0">
                <a:solidFill>
                  <a:srgbClr val="00B0F0"/>
                </a:solidFill>
              </a:rPr>
              <a:t>Tranquilamente</a:t>
            </a:r>
            <a:endParaRPr lang="en-US" dirty="0" smtClean="0"/>
          </a:p>
        </p:txBody>
      </p:sp>
      <p:pic>
        <p:nvPicPr>
          <p:cNvPr id="3076" name="Picture 4" descr="To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940" y="358140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To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12895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To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70" y="4648200"/>
            <a:ext cx="22860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Arrow Connector 62"/>
          <p:cNvCxnSpPr/>
          <p:nvPr/>
        </p:nvCxnSpPr>
        <p:spPr>
          <a:xfrm>
            <a:off x="5654469" y="3048000"/>
            <a:ext cx="832101" cy="76200"/>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214" y="5259785"/>
            <a:ext cx="1463510" cy="148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p:nvPr/>
        </p:nvCxnSpPr>
        <p:spPr>
          <a:xfrm>
            <a:off x="5654469" y="5867400"/>
            <a:ext cx="1813131" cy="228600"/>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45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Comparison</a:t>
            </a:r>
            <a:endParaRPr lang="en-US" dirty="0"/>
          </a:p>
        </p:txBody>
      </p:sp>
      <p:pic>
        <p:nvPicPr>
          <p:cNvPr id="2050" name="Picture 2" descr="C:\Users\Whisperingeye\Desktop\facebook-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927" y="3315888"/>
            <a:ext cx="1313073" cy="494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Whisperingeye\Desktop\twitt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4" y="2179558"/>
            <a:ext cx="2210976" cy="41124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Whisperingeye\Desktop\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784" y="2709234"/>
            <a:ext cx="1565510" cy="5673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chael\Desktop\imag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08" y="3923882"/>
            <a:ext cx="1765992" cy="49571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21265111"/>
              </p:ext>
            </p:extLst>
          </p:nvPr>
        </p:nvGraphicFramePr>
        <p:xfrm>
          <a:off x="2438400" y="1600200"/>
          <a:ext cx="6324600" cy="3992880"/>
        </p:xfrm>
        <a:graphic>
          <a:graphicData uri="http://schemas.openxmlformats.org/drawingml/2006/table">
            <a:tbl>
              <a:tblPr firstRow="1" bandRow="1">
                <a:tableStyleId>{5C22544A-7EE6-4342-B048-85BDC9FD1C3A}</a:tableStyleId>
              </a:tblPr>
              <a:tblGrid>
                <a:gridCol w="1581150"/>
                <a:gridCol w="1581150"/>
                <a:gridCol w="1581150"/>
                <a:gridCol w="1581150"/>
              </a:tblGrid>
              <a:tr h="407207">
                <a:tc>
                  <a:txBody>
                    <a:bodyPr/>
                    <a:lstStyle/>
                    <a:p>
                      <a:pPr algn="ctr"/>
                      <a:r>
                        <a:rPr lang="en-US" sz="1400" dirty="0" smtClean="0"/>
                        <a:t>Manage Members</a:t>
                      </a:r>
                      <a:endParaRPr lang="en-US" sz="1400" dirty="0"/>
                    </a:p>
                  </a:txBody>
                  <a:tcPr anchor="ctr"/>
                </a:tc>
                <a:tc>
                  <a:txBody>
                    <a:bodyPr/>
                    <a:lstStyle/>
                    <a:p>
                      <a:pPr algn="ctr"/>
                      <a:r>
                        <a:rPr lang="en-US" sz="1400" dirty="0" smtClean="0"/>
                        <a:t>Create Groups</a:t>
                      </a:r>
                      <a:endParaRPr lang="en-US" sz="1400" dirty="0"/>
                    </a:p>
                  </a:txBody>
                  <a:tcPr anchor="ctr"/>
                </a:tc>
                <a:tc>
                  <a:txBody>
                    <a:bodyPr/>
                    <a:lstStyle/>
                    <a:p>
                      <a:pPr algn="ctr"/>
                      <a:r>
                        <a:rPr lang="en-US" sz="1400" dirty="0" smtClean="0"/>
                        <a:t>Analyze Groups</a:t>
                      </a:r>
                      <a:endParaRPr lang="en-US" sz="1400" dirty="0"/>
                    </a:p>
                  </a:txBody>
                  <a:tcPr anchor="ctr"/>
                </a:tc>
                <a:tc>
                  <a:txBody>
                    <a:bodyPr/>
                    <a:lstStyle/>
                    <a:p>
                      <a:pPr algn="ctr"/>
                      <a:r>
                        <a:rPr lang="en-US" sz="1400" dirty="0" smtClean="0"/>
                        <a:t>Facilitate</a:t>
                      </a:r>
                      <a:r>
                        <a:rPr lang="en-US" sz="1400" baseline="0" dirty="0" smtClean="0"/>
                        <a:t> Communication</a:t>
                      </a:r>
                      <a:endParaRPr lang="en-US" sz="1400" dirty="0"/>
                    </a:p>
                  </a:txBody>
                  <a:tcPr anchor="ctr"/>
                </a:tc>
              </a:tr>
              <a:tr h="503020">
                <a:tc>
                  <a:txBody>
                    <a:bodyPr/>
                    <a:lstStyle/>
                    <a:p>
                      <a:pPr algn="ctr"/>
                      <a:endParaRPr lang="en-US" sz="3200" b="1" dirty="0"/>
                    </a:p>
                  </a:txBody>
                  <a:tcPr anchor="ctr"/>
                </a:tc>
                <a:tc>
                  <a:txBody>
                    <a:bodyPr/>
                    <a:lstStyle/>
                    <a:p>
                      <a:pPr algn="ctr"/>
                      <a:endParaRPr lang="en-US" sz="3200" b="1" dirty="0"/>
                    </a:p>
                  </a:txBody>
                  <a:tcPr anchor="ctr"/>
                </a:tc>
                <a:tc>
                  <a:txBody>
                    <a:bodyPr/>
                    <a:lstStyle/>
                    <a:p>
                      <a:pPr algn="ctr"/>
                      <a:endParaRPr lang="en-US" sz="3200" b="1" dirty="0"/>
                    </a:p>
                  </a:txBody>
                  <a:tcPr anchor="ctr"/>
                </a:tc>
                <a:tc>
                  <a:txBody>
                    <a:bodyPr/>
                    <a:lstStyle/>
                    <a:p>
                      <a:endParaRPr lang="en-US" sz="3200" dirty="0"/>
                    </a:p>
                  </a:txBody>
                  <a:tcPr anchor="ctr"/>
                </a:tc>
              </a:tr>
              <a:tr h="503020">
                <a:tc>
                  <a:txBody>
                    <a:bodyPr/>
                    <a:lstStyle/>
                    <a:p>
                      <a:pPr algn="ctr"/>
                      <a:endParaRPr lang="en-US" sz="3200" b="1" dirty="0"/>
                    </a:p>
                  </a:txBody>
                  <a:tcPr anchor="ctr"/>
                </a:tc>
                <a:tc>
                  <a:txBody>
                    <a:bodyPr/>
                    <a:lstStyle/>
                    <a:p>
                      <a:pPr algn="ctr"/>
                      <a:endParaRPr lang="en-US" sz="3200" b="1" dirty="0"/>
                    </a:p>
                  </a:txBody>
                  <a:tcPr anchor="ctr"/>
                </a:tc>
                <a:tc>
                  <a:txBody>
                    <a:bodyPr/>
                    <a:lstStyle/>
                    <a:p>
                      <a:pPr algn="ctr"/>
                      <a:endParaRPr lang="en-US" sz="3200" b="1" dirty="0"/>
                    </a:p>
                  </a:txBody>
                  <a:tcPr anchor="ctr"/>
                </a:tc>
                <a:tc>
                  <a:txBody>
                    <a:bodyPr/>
                    <a:lstStyle/>
                    <a:p>
                      <a:endParaRPr lang="en-US" sz="3200" dirty="0"/>
                    </a:p>
                  </a:txBody>
                  <a:tcPr anchor="ctr"/>
                </a:tc>
              </a:tr>
              <a:tr h="503020">
                <a:tc>
                  <a:txBody>
                    <a:bodyPr/>
                    <a:lstStyle/>
                    <a:p>
                      <a:pPr algn="ctr"/>
                      <a:endParaRPr lang="en-US" sz="3200" b="1" dirty="0"/>
                    </a:p>
                  </a:txBody>
                  <a:tcPr anchor="ctr"/>
                </a:tc>
                <a:tc>
                  <a:txBody>
                    <a:bodyPr/>
                    <a:lstStyle/>
                    <a:p>
                      <a:pPr algn="ctr"/>
                      <a:endParaRPr lang="en-US" sz="3200" b="1" dirty="0"/>
                    </a:p>
                  </a:txBody>
                  <a:tcPr anchor="ctr"/>
                </a:tc>
                <a:tc>
                  <a:txBody>
                    <a:bodyPr/>
                    <a:lstStyle/>
                    <a:p>
                      <a:pPr algn="ctr"/>
                      <a:endParaRPr lang="en-US" sz="3200" b="1" dirty="0"/>
                    </a:p>
                  </a:txBody>
                  <a:tcPr anchor="ctr"/>
                </a:tc>
                <a:tc>
                  <a:txBody>
                    <a:bodyPr/>
                    <a:lstStyle/>
                    <a:p>
                      <a:endParaRPr lang="en-US" sz="3200" dirty="0"/>
                    </a:p>
                  </a:txBody>
                  <a:tcPr anchor="ctr"/>
                </a:tc>
              </a:tr>
              <a:tr h="503020">
                <a:tc>
                  <a:txBody>
                    <a:bodyPr/>
                    <a:lstStyle/>
                    <a:p>
                      <a:pPr algn="ctr"/>
                      <a:endParaRPr lang="en-US" sz="3200" b="1" dirty="0"/>
                    </a:p>
                  </a:txBody>
                  <a:tcPr anchor="ctr"/>
                </a:tc>
                <a:tc>
                  <a:txBody>
                    <a:bodyPr/>
                    <a:lstStyle/>
                    <a:p>
                      <a:pPr algn="ctr"/>
                      <a:endParaRPr lang="en-US" sz="3200" b="1" dirty="0"/>
                    </a:p>
                  </a:txBody>
                  <a:tcPr anchor="ctr"/>
                </a:tc>
                <a:tc>
                  <a:txBody>
                    <a:bodyPr/>
                    <a:lstStyle/>
                    <a:p>
                      <a:pPr algn="ctr"/>
                      <a:endParaRPr lang="en-US" sz="3200" b="1" dirty="0"/>
                    </a:p>
                  </a:txBody>
                  <a:tcPr anchor="ctr"/>
                </a:tc>
                <a:tc>
                  <a:txBody>
                    <a:bodyPr/>
                    <a:lstStyle/>
                    <a:p>
                      <a:endParaRPr lang="en-US" sz="3200" dirty="0"/>
                    </a:p>
                  </a:txBody>
                  <a:tcPr anchor="ctr"/>
                </a:tc>
              </a:tr>
              <a:tr h="503020">
                <a:tc>
                  <a:txBody>
                    <a:bodyPr/>
                    <a:lstStyle/>
                    <a:p>
                      <a:pPr algn="ctr"/>
                      <a:endParaRPr lang="en-US" sz="3200" b="1" dirty="0"/>
                    </a:p>
                  </a:txBody>
                  <a:tcPr anchor="ctr"/>
                </a:tc>
                <a:tc>
                  <a:txBody>
                    <a:bodyPr/>
                    <a:lstStyle/>
                    <a:p>
                      <a:pPr algn="ctr"/>
                      <a:endParaRPr lang="en-US" sz="3200" b="1" dirty="0"/>
                    </a:p>
                  </a:txBody>
                  <a:tcPr anchor="ctr"/>
                </a:tc>
                <a:tc>
                  <a:txBody>
                    <a:bodyPr/>
                    <a:lstStyle/>
                    <a:p>
                      <a:pPr algn="ctr"/>
                      <a:endParaRPr lang="en-US" sz="3200" b="1" dirty="0"/>
                    </a:p>
                  </a:txBody>
                  <a:tcPr anchor="ctr"/>
                </a:tc>
                <a:tc>
                  <a:txBody>
                    <a:bodyPr/>
                    <a:lstStyle/>
                    <a:p>
                      <a:endParaRPr lang="en-US" sz="3200" dirty="0"/>
                    </a:p>
                  </a:txBody>
                  <a:tcPr anchor="ctr"/>
                </a:tc>
              </a:tr>
              <a:tr h="503020">
                <a:tc>
                  <a:txBody>
                    <a:bodyPr/>
                    <a:lstStyle/>
                    <a:p>
                      <a:pPr algn="ctr"/>
                      <a:endParaRPr lang="en-US" sz="3200" b="1" dirty="0"/>
                    </a:p>
                  </a:txBody>
                  <a:tcPr anchor="ctr"/>
                </a:tc>
                <a:tc>
                  <a:txBody>
                    <a:bodyPr/>
                    <a:lstStyle/>
                    <a:p>
                      <a:pPr algn="ctr"/>
                      <a:endParaRPr lang="en-US" sz="3200" b="1" dirty="0"/>
                    </a:p>
                  </a:txBody>
                  <a:tcPr anchor="ctr"/>
                </a:tc>
                <a:tc>
                  <a:txBody>
                    <a:bodyPr/>
                    <a:lstStyle/>
                    <a:p>
                      <a:pPr algn="ctr"/>
                      <a:endParaRPr lang="en-US" sz="3200" b="1" dirty="0"/>
                    </a:p>
                  </a:txBody>
                  <a:tcPr anchor="ctr"/>
                </a:tc>
                <a:tc>
                  <a:txBody>
                    <a:bodyPr/>
                    <a:lstStyle/>
                    <a:p>
                      <a:endParaRPr lang="en-US" sz="3200" dirty="0"/>
                    </a:p>
                  </a:txBody>
                  <a:tcPr anchor="ctr"/>
                </a:tc>
              </a:tr>
            </a:tbl>
          </a:graphicData>
        </a:graphic>
      </p:graphicFrame>
      <p:pic>
        <p:nvPicPr>
          <p:cNvPr id="6" name="Picture 2" descr="C:\Users\Whisperingeye\Desktop\microsoft-exchan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078" y="5029200"/>
            <a:ext cx="1462922" cy="510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hisperingeye\Desktop\lotus-not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9072" y="4467789"/>
            <a:ext cx="486928" cy="485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Whisperingeye\Desktop\imgr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4467790"/>
            <a:ext cx="1064685" cy="4767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Whisperingeye\Desktop\Excele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7949" y="61039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hisperingeye\Desktop\very goo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415" y="61039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0880" y="61039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7345" y="61039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Whisperingeye\Desktop\poo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3811" y="6103938"/>
            <a:ext cx="373062" cy="373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51411" y="5718393"/>
            <a:ext cx="4901989" cy="369332"/>
          </a:xfrm>
          <a:prstGeom prst="rect">
            <a:avLst/>
          </a:prstGeom>
          <a:noFill/>
        </p:spPr>
        <p:txBody>
          <a:bodyPr wrap="square" rtlCol="0">
            <a:spAutoFit/>
          </a:bodyPr>
          <a:lstStyle/>
          <a:p>
            <a:r>
              <a:rPr lang="en-US" dirty="0" smtClean="0"/>
              <a:t> Poor           Fair           Good    Very Good  Excellent</a:t>
            </a:r>
            <a:endParaRPr lang="en-US" dirty="0"/>
          </a:p>
        </p:txBody>
      </p:sp>
      <p:pic>
        <p:nvPicPr>
          <p:cNvPr id="67"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5938" y="22177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338" y="22177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55938" y="279527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0138" y="279527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79527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372802"/>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950334"/>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4527866"/>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510540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338" y="3950334"/>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338" y="4527866"/>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338" y="510540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3" descr="C:\Users\Whisperingeye\Desktop\very goo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0338" y="3372802"/>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0138" y="510540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0138" y="4527866"/>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0138" y="3950334"/>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0138" y="335280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5938" y="510540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Users\Whisperingeye\Desktop\fa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5938" y="4527866"/>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Whisperingeye\Desktop\Excele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0338" y="279527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Whisperingeye\Desktop\poo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22177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Whisperingeye\Desktop\poo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0138" y="2217738"/>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Whisperingeye\Desktop\goo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4880" y="3352800"/>
            <a:ext cx="373062" cy="37306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sers\Whisperingeye\Desktop\poo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4880" y="3950334"/>
            <a:ext cx="373062" cy="37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55450"/>
      </p:ext>
    </p:extLst>
  </p:cSld>
  <p:clrMapOvr>
    <a:masterClrMapping/>
  </p:clrMapOvr>
  <mc:AlternateContent xmlns:mc="http://schemas.openxmlformats.org/markup-compatibility/2006" xmlns:p14="http://schemas.microsoft.com/office/powerpoint/2010/main">
    <mc:Choice Requires="p14">
      <p:transition spd="slow" p14:dur="2000" advTm="30748"/>
    </mc:Choice>
    <mc:Fallback xmlns="">
      <p:transition spd="slow" advTm="3074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794504" y="3514344"/>
            <a:ext cx="3739896" cy="2353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8453" y="3514344"/>
            <a:ext cx="3740061" cy="23532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is Missing?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19</a:t>
            </a:fld>
            <a:endParaRPr lang="en-US"/>
          </a:p>
        </p:txBody>
      </p:sp>
      <p:pic>
        <p:nvPicPr>
          <p:cNvPr id="8" name="Picture 2" descr="C:\Users\Whisperingeye\Desktop\facebook-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947" y="4449488"/>
            <a:ext cx="1313073" cy="494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Whisperingeye\Desktop\twitt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995" y="3834978"/>
            <a:ext cx="2210976" cy="411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Whisperingeye\Desktop\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5728" y="5146868"/>
            <a:ext cx="1565510" cy="5673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ichael\Desktop\imag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0053" y="3792740"/>
            <a:ext cx="1765992" cy="4957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Whisperingeye\Desktop\microsoft-exchan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2992" y="5175058"/>
            <a:ext cx="1462922" cy="510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Whisperingeye\Desktop\lotus-not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8714" y="4520330"/>
            <a:ext cx="486928" cy="485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Whisperingeye\Desktop\imgr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2453" y="4528817"/>
            <a:ext cx="1064685" cy="4767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68453" y="1833479"/>
            <a:ext cx="3740062" cy="461665"/>
          </a:xfrm>
          <a:prstGeom prst="rect">
            <a:avLst/>
          </a:prstGeom>
          <a:solidFill>
            <a:schemeClr val="accent3"/>
          </a:solidFill>
        </p:spPr>
        <p:txBody>
          <a:bodyPr wrap="square" rtlCol="0">
            <a:spAutoFit/>
          </a:bodyPr>
          <a:lstStyle/>
          <a:p>
            <a:pPr algn="ctr"/>
            <a:r>
              <a:rPr lang="en-US" sz="2400" b="1" dirty="0">
                <a:solidFill>
                  <a:srgbClr val="FFFFFF"/>
                </a:solidFill>
              </a:rPr>
              <a:t>Socially Organized </a:t>
            </a:r>
            <a:r>
              <a:rPr lang="en-US" sz="2400" b="1" dirty="0" smtClean="0">
                <a:solidFill>
                  <a:srgbClr val="FFFFFF"/>
                </a:solidFill>
              </a:rPr>
              <a:t>Groups</a:t>
            </a:r>
            <a:endParaRPr lang="en-US" sz="2400" b="1" dirty="0">
              <a:solidFill>
                <a:srgbClr val="FFFFFF"/>
              </a:solidFill>
            </a:endParaRPr>
          </a:p>
        </p:txBody>
      </p:sp>
      <p:sp>
        <p:nvSpPr>
          <p:cNvPr id="16" name="TextBox 15"/>
          <p:cNvSpPr txBox="1"/>
          <p:nvPr/>
        </p:nvSpPr>
        <p:spPr>
          <a:xfrm>
            <a:off x="4794504" y="1828800"/>
            <a:ext cx="3739896" cy="461665"/>
          </a:xfrm>
          <a:prstGeom prst="rect">
            <a:avLst/>
          </a:prstGeom>
          <a:solidFill>
            <a:schemeClr val="accent2"/>
          </a:solidFill>
        </p:spPr>
        <p:txBody>
          <a:bodyPr wrap="square" rtlCol="0">
            <a:spAutoFit/>
          </a:bodyPr>
          <a:lstStyle/>
          <a:p>
            <a:pPr algn="ctr"/>
            <a:r>
              <a:rPr lang="en-US" sz="2400" b="1" dirty="0" smtClean="0">
                <a:solidFill>
                  <a:srgbClr val="FFFFFF"/>
                </a:solidFill>
              </a:rPr>
              <a:t>Centrally Managed Groups</a:t>
            </a:r>
            <a:endParaRPr lang="en-US" sz="2400" b="1" dirty="0">
              <a:solidFill>
                <a:srgbClr val="FFFFFF"/>
              </a:solidFill>
            </a:endParaRPr>
          </a:p>
        </p:txBody>
      </p:sp>
      <p:sp>
        <p:nvSpPr>
          <p:cNvPr id="18" name="TextBox 17"/>
          <p:cNvSpPr txBox="1"/>
          <p:nvPr/>
        </p:nvSpPr>
        <p:spPr>
          <a:xfrm>
            <a:off x="568453" y="2321548"/>
            <a:ext cx="3740062" cy="1200329"/>
          </a:xfrm>
          <a:prstGeom prst="rect">
            <a:avLst/>
          </a:prstGeom>
          <a:solidFill>
            <a:schemeClr val="accent3">
              <a:lumMod val="20000"/>
              <a:lumOff val="80000"/>
            </a:schemeClr>
          </a:solidFill>
        </p:spPr>
        <p:txBody>
          <a:bodyPr wrap="square" rtlCol="0">
            <a:spAutoFit/>
          </a:bodyPr>
          <a:lstStyle/>
          <a:p>
            <a:pPr marL="285750" indent="-285750">
              <a:buFont typeface="Arial" pitchFamily="34" charset="0"/>
              <a:buChar char="•"/>
            </a:pPr>
            <a:r>
              <a:rPr lang="en-US" sz="2400" dirty="0" smtClean="0"/>
              <a:t>Self-organized</a:t>
            </a:r>
          </a:p>
          <a:p>
            <a:pPr marL="285750" indent="-285750">
              <a:buFont typeface="Arial" pitchFamily="34" charset="0"/>
              <a:buChar char="•"/>
            </a:pPr>
            <a:r>
              <a:rPr lang="en-US" sz="2400" dirty="0" smtClean="0"/>
              <a:t>User contribution</a:t>
            </a:r>
          </a:p>
          <a:p>
            <a:pPr marL="285750" indent="-285750">
              <a:buFont typeface="Arial" pitchFamily="34" charset="0"/>
              <a:buChar char="•"/>
            </a:pPr>
            <a:r>
              <a:rPr lang="en-US" sz="2400" dirty="0" smtClean="0"/>
              <a:t>Inter-group focus</a:t>
            </a:r>
            <a:endParaRPr lang="en-US" sz="2400" dirty="0"/>
          </a:p>
        </p:txBody>
      </p:sp>
      <p:sp>
        <p:nvSpPr>
          <p:cNvPr id="19" name="TextBox 18"/>
          <p:cNvSpPr txBox="1"/>
          <p:nvPr/>
        </p:nvSpPr>
        <p:spPr>
          <a:xfrm>
            <a:off x="4794504" y="2321548"/>
            <a:ext cx="3739896" cy="1200329"/>
          </a:xfrm>
          <a:prstGeom prst="rect">
            <a:avLst/>
          </a:prstGeom>
          <a:solidFill>
            <a:schemeClr val="accent2">
              <a:lumMod val="20000"/>
              <a:lumOff val="80000"/>
            </a:schemeClr>
          </a:solidFill>
        </p:spPr>
        <p:txBody>
          <a:bodyPr wrap="square" rtlCol="0">
            <a:spAutoFit/>
          </a:bodyPr>
          <a:lstStyle/>
          <a:p>
            <a:pPr marL="285750" indent="-285750">
              <a:buFont typeface="Arial" pitchFamily="34" charset="0"/>
              <a:buChar char="•"/>
            </a:pPr>
            <a:r>
              <a:rPr lang="en-US" sz="2400" dirty="0" smtClean="0"/>
              <a:t>Centrally controlled</a:t>
            </a:r>
          </a:p>
          <a:p>
            <a:pPr marL="285750" indent="-285750">
              <a:buFont typeface="Arial" pitchFamily="34" charset="0"/>
              <a:buChar char="•"/>
            </a:pPr>
            <a:r>
              <a:rPr lang="en-US" sz="2400" dirty="0" smtClean="0"/>
              <a:t>Administrator functions</a:t>
            </a:r>
          </a:p>
          <a:p>
            <a:pPr marL="285750" indent="-285750">
              <a:buFont typeface="Arial" pitchFamily="34" charset="0"/>
              <a:buChar char="•"/>
            </a:pPr>
            <a:r>
              <a:rPr lang="en-US" sz="2400" dirty="0" smtClean="0"/>
              <a:t>Management focus</a:t>
            </a:r>
            <a:endParaRPr lang="en-US" sz="2400" dirty="0"/>
          </a:p>
        </p:txBody>
      </p:sp>
    </p:spTree>
    <p:extLst>
      <p:ext uri="{BB962C8B-B14F-4D97-AF65-F5344CB8AC3E}">
        <p14:creationId xmlns:p14="http://schemas.microsoft.com/office/powerpoint/2010/main" val="130673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Lasso</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dirty="0" smtClean="0"/>
              <a:t>Group Members</a:t>
            </a:r>
          </a:p>
          <a:p>
            <a:pPr lvl="1"/>
            <a:r>
              <a:rPr lang="en-US" dirty="0">
                <a:solidFill>
                  <a:schemeClr val="accent4"/>
                </a:solidFill>
              </a:rPr>
              <a:t>Greg </a:t>
            </a:r>
            <a:r>
              <a:rPr lang="en-US" dirty="0" err="1" smtClean="0">
                <a:solidFill>
                  <a:schemeClr val="accent4"/>
                </a:solidFill>
              </a:rPr>
              <a:t>Andolshek</a:t>
            </a:r>
            <a:r>
              <a:rPr lang="en-US" dirty="0" smtClean="0">
                <a:solidFill>
                  <a:schemeClr val="accent4"/>
                </a:solidFill>
              </a:rPr>
              <a:t> - </a:t>
            </a:r>
            <a:r>
              <a:rPr lang="en-US" dirty="0" smtClean="0"/>
              <a:t>Architect</a:t>
            </a:r>
            <a:r>
              <a:rPr lang="en-US" dirty="0"/>
              <a:t>, Release </a:t>
            </a:r>
            <a:r>
              <a:rPr lang="en-US" dirty="0" smtClean="0"/>
              <a:t>Manager, Documenter</a:t>
            </a:r>
            <a:endParaRPr lang="en-US" dirty="0">
              <a:solidFill>
                <a:schemeClr val="accent4"/>
              </a:solidFill>
            </a:endParaRPr>
          </a:p>
          <a:p>
            <a:pPr lvl="1"/>
            <a:r>
              <a:rPr lang="en-US" dirty="0">
                <a:solidFill>
                  <a:schemeClr val="accent4"/>
                </a:solidFill>
              </a:rPr>
              <a:t>Alex </a:t>
            </a:r>
            <a:r>
              <a:rPr lang="en-US" dirty="0" smtClean="0">
                <a:solidFill>
                  <a:schemeClr val="accent4"/>
                </a:solidFill>
              </a:rPr>
              <a:t>Koch - </a:t>
            </a:r>
            <a:r>
              <a:rPr lang="en-US" dirty="0" smtClean="0"/>
              <a:t>Graphic </a:t>
            </a:r>
            <a:r>
              <a:rPr lang="en-US" dirty="0"/>
              <a:t>Designer, Database Manager</a:t>
            </a:r>
            <a:endParaRPr lang="en-US" dirty="0">
              <a:solidFill>
                <a:schemeClr val="accent4"/>
              </a:solidFill>
            </a:endParaRPr>
          </a:p>
          <a:p>
            <a:pPr lvl="1"/>
            <a:r>
              <a:rPr lang="en-US" dirty="0">
                <a:solidFill>
                  <a:schemeClr val="accent4"/>
                </a:solidFill>
              </a:rPr>
              <a:t>Michael </a:t>
            </a:r>
            <a:r>
              <a:rPr lang="en-US" dirty="0" smtClean="0">
                <a:solidFill>
                  <a:schemeClr val="accent4"/>
                </a:solidFill>
              </a:rPr>
              <a:t>McCormick - </a:t>
            </a:r>
            <a:r>
              <a:rPr lang="en-US" dirty="0" smtClean="0"/>
              <a:t>Team Leader, Communicator</a:t>
            </a:r>
          </a:p>
          <a:p>
            <a:r>
              <a:rPr lang="en-US" dirty="0"/>
              <a:t>Mentor</a:t>
            </a:r>
          </a:p>
          <a:p>
            <a:pPr lvl="1"/>
            <a:r>
              <a:rPr lang="en-US" dirty="0"/>
              <a:t>Dr. Eck </a:t>
            </a:r>
            <a:r>
              <a:rPr lang="en-US" dirty="0" err="1" smtClean="0"/>
              <a:t>Doerry</a:t>
            </a:r>
            <a:endParaRPr lang="en-US" dirty="0">
              <a:solidFill>
                <a:schemeClr val="accent4"/>
              </a:solidFill>
            </a:endParaRPr>
          </a:p>
          <a:p>
            <a:pPr lvl="1"/>
            <a:endParaRPr lang="en-US" dirty="0" smtClean="0"/>
          </a:p>
        </p:txBody>
      </p:sp>
    </p:spTree>
    <p:extLst>
      <p:ext uri="{BB962C8B-B14F-4D97-AF65-F5344CB8AC3E}">
        <p14:creationId xmlns:p14="http://schemas.microsoft.com/office/powerpoint/2010/main" val="2325577237"/>
      </p:ext>
    </p:extLst>
  </p:cSld>
  <p:clrMapOvr>
    <a:masterClrMapping/>
  </p:clrMapOvr>
  <mc:AlternateContent xmlns:mc="http://schemas.openxmlformats.org/markup-compatibility/2006" xmlns:p14="http://schemas.microsoft.com/office/powerpoint/2010/main">
    <mc:Choice Requires="p14">
      <p:transition spd="slow" p14:dur="2000" advTm="7500"/>
    </mc:Choice>
    <mc:Fallback xmlns="">
      <p:transition spd="slow" advTm="75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Missing?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20</a:t>
            </a:fld>
            <a:endParaRPr lang="en-US"/>
          </a:p>
        </p:txBody>
      </p:sp>
      <p:pic>
        <p:nvPicPr>
          <p:cNvPr id="17" name="Picture 2" descr="C:\Users\Michael\Desktop\6AaBXMvGSq8IexTd0unDaBe_HHgqrP1eEpl8Wp9ZHQKabEl7hKwlTtfs2-gknx4E2wmVMEA_N3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16096"/>
            <a:ext cx="2792506" cy="189890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2438400" y="3311793"/>
            <a:ext cx="1073062" cy="803007"/>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638800" y="3311793"/>
            <a:ext cx="990600" cy="803007"/>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8453" y="1833479"/>
            <a:ext cx="3740062" cy="461665"/>
          </a:xfrm>
          <a:prstGeom prst="rect">
            <a:avLst/>
          </a:prstGeom>
          <a:solidFill>
            <a:schemeClr val="accent3"/>
          </a:solidFill>
        </p:spPr>
        <p:txBody>
          <a:bodyPr wrap="square" rtlCol="0">
            <a:spAutoFit/>
          </a:bodyPr>
          <a:lstStyle/>
          <a:p>
            <a:pPr algn="ctr"/>
            <a:r>
              <a:rPr lang="en-US" sz="2400" b="1" dirty="0">
                <a:solidFill>
                  <a:srgbClr val="FFFFFF"/>
                </a:solidFill>
              </a:rPr>
              <a:t>Socially Organized </a:t>
            </a:r>
            <a:r>
              <a:rPr lang="en-US" sz="2400" b="1" dirty="0" smtClean="0">
                <a:solidFill>
                  <a:srgbClr val="FFFFFF"/>
                </a:solidFill>
              </a:rPr>
              <a:t>Groups</a:t>
            </a:r>
            <a:endParaRPr lang="en-US" sz="2400" b="1" dirty="0">
              <a:solidFill>
                <a:srgbClr val="FFFFFF"/>
              </a:solidFill>
            </a:endParaRPr>
          </a:p>
        </p:txBody>
      </p:sp>
      <p:sp>
        <p:nvSpPr>
          <p:cNvPr id="32" name="TextBox 31"/>
          <p:cNvSpPr txBox="1"/>
          <p:nvPr/>
        </p:nvSpPr>
        <p:spPr>
          <a:xfrm>
            <a:off x="4794504" y="1828800"/>
            <a:ext cx="3739896" cy="461665"/>
          </a:xfrm>
          <a:prstGeom prst="rect">
            <a:avLst/>
          </a:prstGeom>
          <a:solidFill>
            <a:schemeClr val="accent2"/>
          </a:solidFill>
        </p:spPr>
        <p:txBody>
          <a:bodyPr wrap="square" rtlCol="0">
            <a:spAutoFit/>
          </a:bodyPr>
          <a:lstStyle/>
          <a:p>
            <a:pPr algn="ctr"/>
            <a:r>
              <a:rPr lang="en-US" sz="2400" b="1" dirty="0" smtClean="0">
                <a:solidFill>
                  <a:srgbClr val="FFFFFF"/>
                </a:solidFill>
              </a:rPr>
              <a:t>Centrally Managed Groups</a:t>
            </a:r>
            <a:endParaRPr lang="en-US" sz="2400" b="1" dirty="0">
              <a:solidFill>
                <a:srgbClr val="FFFFFF"/>
              </a:solidFill>
            </a:endParaRPr>
          </a:p>
        </p:txBody>
      </p:sp>
      <p:sp>
        <p:nvSpPr>
          <p:cNvPr id="33" name="TextBox 32"/>
          <p:cNvSpPr txBox="1"/>
          <p:nvPr/>
        </p:nvSpPr>
        <p:spPr>
          <a:xfrm>
            <a:off x="568453" y="2321548"/>
            <a:ext cx="3740062" cy="1200329"/>
          </a:xfrm>
          <a:prstGeom prst="rect">
            <a:avLst/>
          </a:prstGeom>
          <a:solidFill>
            <a:schemeClr val="accent3">
              <a:lumMod val="20000"/>
              <a:lumOff val="80000"/>
            </a:schemeClr>
          </a:solidFill>
        </p:spPr>
        <p:txBody>
          <a:bodyPr wrap="square" rtlCol="0">
            <a:spAutoFit/>
          </a:bodyPr>
          <a:lstStyle/>
          <a:p>
            <a:pPr marL="285750" indent="-285750">
              <a:buFont typeface="Arial" pitchFamily="34" charset="0"/>
              <a:buChar char="•"/>
            </a:pPr>
            <a:r>
              <a:rPr lang="en-US" sz="2400" dirty="0" smtClean="0"/>
              <a:t>Self-organized</a:t>
            </a:r>
          </a:p>
          <a:p>
            <a:pPr marL="285750" indent="-285750">
              <a:buFont typeface="Arial" pitchFamily="34" charset="0"/>
              <a:buChar char="•"/>
            </a:pPr>
            <a:r>
              <a:rPr lang="en-US" sz="2400" dirty="0" smtClean="0"/>
              <a:t>User contribution</a:t>
            </a:r>
          </a:p>
          <a:p>
            <a:pPr marL="285750" indent="-285750">
              <a:buFont typeface="Arial" pitchFamily="34" charset="0"/>
              <a:buChar char="•"/>
            </a:pPr>
            <a:r>
              <a:rPr lang="en-US" sz="2400" dirty="0" smtClean="0"/>
              <a:t>Inter-group focus</a:t>
            </a:r>
            <a:endParaRPr lang="en-US" sz="2400" dirty="0"/>
          </a:p>
        </p:txBody>
      </p:sp>
      <p:sp>
        <p:nvSpPr>
          <p:cNvPr id="34" name="TextBox 33"/>
          <p:cNvSpPr txBox="1"/>
          <p:nvPr/>
        </p:nvSpPr>
        <p:spPr>
          <a:xfrm>
            <a:off x="4794504" y="2321548"/>
            <a:ext cx="3739896" cy="1200329"/>
          </a:xfrm>
          <a:prstGeom prst="rect">
            <a:avLst/>
          </a:prstGeom>
          <a:solidFill>
            <a:schemeClr val="accent2">
              <a:lumMod val="20000"/>
              <a:lumOff val="80000"/>
            </a:schemeClr>
          </a:solidFill>
        </p:spPr>
        <p:txBody>
          <a:bodyPr wrap="square" rtlCol="0">
            <a:spAutoFit/>
          </a:bodyPr>
          <a:lstStyle/>
          <a:p>
            <a:pPr marL="285750" indent="-285750">
              <a:buFont typeface="Arial" pitchFamily="34" charset="0"/>
              <a:buChar char="•"/>
            </a:pPr>
            <a:r>
              <a:rPr lang="en-US" sz="2400" dirty="0" smtClean="0"/>
              <a:t>Centrally controlled</a:t>
            </a:r>
          </a:p>
          <a:p>
            <a:pPr marL="285750" indent="-285750">
              <a:buFont typeface="Arial" pitchFamily="34" charset="0"/>
              <a:buChar char="•"/>
            </a:pPr>
            <a:r>
              <a:rPr lang="en-US" sz="2400" dirty="0" smtClean="0"/>
              <a:t>Administrator functions</a:t>
            </a:r>
          </a:p>
          <a:p>
            <a:pPr marL="285750" indent="-285750">
              <a:buFont typeface="Arial" pitchFamily="34" charset="0"/>
              <a:buChar char="•"/>
            </a:pPr>
            <a:r>
              <a:rPr lang="en-US" sz="2400" dirty="0" smtClean="0"/>
              <a:t>Management focus</a:t>
            </a:r>
            <a:endParaRPr lang="en-US" sz="2400" dirty="0"/>
          </a:p>
        </p:txBody>
      </p:sp>
    </p:spTree>
    <p:extLst>
      <p:ext uri="{BB962C8B-B14F-4D97-AF65-F5344CB8AC3E}">
        <p14:creationId xmlns:p14="http://schemas.microsoft.com/office/powerpoint/2010/main" val="3445239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Group Wrangler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21</a:t>
            </a:fld>
            <a:endParaRPr lang="en-US"/>
          </a:p>
        </p:txBody>
      </p:sp>
      <p:sp>
        <p:nvSpPr>
          <p:cNvPr id="4" name="Content Placeholder 3"/>
          <p:cNvSpPr>
            <a:spLocks noGrp="1"/>
          </p:cNvSpPr>
          <p:nvPr>
            <p:ph sz="quarter" idx="1"/>
          </p:nvPr>
        </p:nvSpPr>
        <p:spPr/>
        <p:txBody>
          <a:bodyPr>
            <a:normAutofit/>
          </a:bodyPr>
          <a:lstStyle/>
          <a:p>
            <a:r>
              <a:rPr lang="en-US" dirty="0" smtClean="0"/>
              <a:t>Web based solution for group management</a:t>
            </a:r>
          </a:p>
          <a:p>
            <a:r>
              <a:rPr lang="en-US" dirty="0" smtClean="0"/>
              <a:t>Supports social interaction and group management</a:t>
            </a:r>
          </a:p>
          <a:p>
            <a:r>
              <a:rPr lang="en-US" dirty="0" smtClean="0"/>
              <a:t>Satisfies the following group challenges:</a:t>
            </a:r>
          </a:p>
          <a:p>
            <a:pPr lvl="1">
              <a:buFont typeface="Wingdings 2" pitchFamily="18" charset="2"/>
              <a:buChar char=""/>
            </a:pPr>
            <a:r>
              <a:rPr lang="en-US" dirty="0" smtClean="0"/>
              <a:t>Manage members</a:t>
            </a:r>
          </a:p>
          <a:p>
            <a:pPr lvl="1">
              <a:buFont typeface="Wingdings 2" pitchFamily="18" charset="2"/>
              <a:buChar char=""/>
            </a:pPr>
            <a:r>
              <a:rPr lang="en-US" dirty="0" smtClean="0"/>
              <a:t>Create automated groups</a:t>
            </a:r>
          </a:p>
          <a:p>
            <a:pPr lvl="1">
              <a:buFont typeface="Wingdings 2" pitchFamily="18" charset="2"/>
              <a:buChar char=""/>
            </a:pPr>
            <a:r>
              <a:rPr lang="en-US" dirty="0" smtClean="0"/>
              <a:t>Analyze and maintain groups</a:t>
            </a:r>
            <a:endParaRPr lang="en-US" dirty="0"/>
          </a:p>
          <a:p>
            <a:pPr lvl="1">
              <a:buFont typeface="Wingdings 2" pitchFamily="18" charset="2"/>
              <a:buChar char=""/>
            </a:pPr>
            <a:r>
              <a:rPr lang="en-US" dirty="0" smtClean="0"/>
              <a:t>Facilitate group communication</a:t>
            </a:r>
          </a:p>
        </p:txBody>
      </p:sp>
      <p:pic>
        <p:nvPicPr>
          <p:cNvPr id="5" name="Picture 2" descr="C:\Users\Michael\Desktop\6AaBXMvGSq8IexTd0unDaBe_HHgqrP1eEpl8Wp9ZHQKabEl7hKwlTtfs2-gknx4E2wmVMEA_N3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721352"/>
            <a:ext cx="2792506" cy="189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1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0" y="1905000"/>
            <a:ext cx="9144000" cy="4449051"/>
          </a:xfrm>
          <a:prstGeom prst="rect">
            <a:avLst/>
          </a:prstGeom>
          <a:noFill/>
          <a:ln w="9525">
            <a:noFill/>
            <a:miter lim="800000"/>
            <a:headEnd/>
            <a:tailEnd/>
          </a:ln>
        </p:spPr>
      </p:pic>
      <p:sp>
        <p:nvSpPr>
          <p:cNvPr id="6" name="Rectangle 5"/>
          <p:cNvSpPr/>
          <p:nvPr/>
        </p:nvSpPr>
        <p:spPr>
          <a:xfrm>
            <a:off x="0" y="1905000"/>
            <a:ext cx="9144000" cy="2286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33600"/>
            <a:ext cx="1143000" cy="41910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04800" y="5638800"/>
            <a:ext cx="3048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3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Settings – Attributes Tab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23</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0" y="1886986"/>
            <a:ext cx="9144000" cy="443761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752600" y="1524000"/>
            <a:ext cx="5257800" cy="5302835"/>
          </a:xfrm>
          <a:prstGeom prst="rect">
            <a:avLst/>
          </a:prstGeom>
          <a:noFill/>
          <a:ln w="9525">
            <a:noFill/>
            <a:miter lim="800000"/>
            <a:headEnd/>
            <a:tailEnd/>
          </a:ln>
        </p:spPr>
      </p:pic>
      <p:sp>
        <p:nvSpPr>
          <p:cNvPr id="7" name="Rectangle 6"/>
          <p:cNvSpPr/>
          <p:nvPr/>
        </p:nvSpPr>
        <p:spPr>
          <a:xfrm>
            <a:off x="1143000" y="2133600"/>
            <a:ext cx="2514600" cy="26670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5" cstate="print"/>
          <a:srcRect/>
          <a:stretch>
            <a:fillRect/>
          </a:stretch>
        </p:blipFill>
        <p:spPr bwMode="auto">
          <a:xfrm>
            <a:off x="1752600" y="1515878"/>
            <a:ext cx="4638675" cy="5342122"/>
          </a:xfrm>
          <a:prstGeom prst="rect">
            <a:avLst/>
          </a:prstGeom>
          <a:noFill/>
          <a:ln w="9525">
            <a:noFill/>
            <a:miter lim="800000"/>
            <a:headEnd/>
            <a:tailEnd/>
          </a:ln>
        </p:spPr>
      </p:pic>
      <p:sp>
        <p:nvSpPr>
          <p:cNvPr id="10" name="Down Arrow 9"/>
          <p:cNvSpPr/>
          <p:nvPr/>
        </p:nvSpPr>
        <p:spPr>
          <a:xfrm>
            <a:off x="4648200" y="4800600"/>
            <a:ext cx="3048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a:blip r:embed="rId6" cstate="print"/>
          <a:srcRect/>
          <a:stretch>
            <a:fillRect/>
          </a:stretch>
        </p:blipFill>
        <p:spPr bwMode="auto">
          <a:xfrm>
            <a:off x="1752599" y="1524000"/>
            <a:ext cx="5345621" cy="533400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0" y="1905000"/>
            <a:ext cx="9144000" cy="4431895"/>
          </a:xfrm>
          <a:prstGeom prst="rect">
            <a:avLst/>
          </a:prstGeom>
          <a:noFill/>
          <a:ln w="9525">
            <a:noFill/>
            <a:miter lim="800000"/>
            <a:headEnd/>
            <a:tailEnd/>
          </a:ln>
        </p:spPr>
      </p:pic>
      <p:sp>
        <p:nvSpPr>
          <p:cNvPr id="12" name="Right Arrow 11"/>
          <p:cNvSpPr/>
          <p:nvPr/>
        </p:nvSpPr>
        <p:spPr>
          <a:xfrm rot="10800000">
            <a:off x="685800" y="3429000"/>
            <a:ext cx="685800" cy="381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1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2050"/>
                                        </p:tgtEl>
                                      </p:cBhvr>
                                    </p:animEffect>
                                    <p:set>
                                      <p:cBhvr>
                                        <p:cTn id="15" dur="1" fill="hold">
                                          <p:stCondLst>
                                            <p:cond delay="499"/>
                                          </p:stCondLst>
                                        </p:cTn>
                                        <p:tgtEl>
                                          <p:spTgt spid="2050"/>
                                        </p:tgtEl>
                                        <p:attrNameLst>
                                          <p:attrName>style.visibility</p:attrName>
                                        </p:attrNameLst>
                                      </p:cBhvr>
                                      <p:to>
                                        <p:strVal val="hidden"/>
                                      </p:to>
                                    </p:set>
                                  </p:childTnLst>
                                </p:cTn>
                              </p:par>
                              <p:par>
                                <p:cTn id="16" presetID="4" presetClass="entr" presetSubtype="16"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ox(in)">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2051"/>
                                        </p:tgtEl>
                                      </p:cBhvr>
                                    </p:animEffect>
                                    <p:set>
                                      <p:cBhvr>
                                        <p:cTn id="23" dur="1" fill="hold">
                                          <p:stCondLst>
                                            <p:cond delay="499"/>
                                          </p:stCondLst>
                                        </p:cTn>
                                        <p:tgtEl>
                                          <p:spTgt spid="2051"/>
                                        </p:tgtEl>
                                        <p:attrNameLst>
                                          <p:attrName>style.visibility</p:attrName>
                                        </p:attrNameLst>
                                      </p:cBhvr>
                                      <p:to>
                                        <p:strVal val="hidden"/>
                                      </p:to>
                                    </p:set>
                                  </p:childTnLst>
                                </p:cTn>
                              </p:par>
                              <p:par>
                                <p:cTn id="24" presetID="4" presetClass="entr" presetSubtype="16"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ox(in)">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2052"/>
                                        </p:tgtEl>
                                      </p:cBhvr>
                                    </p:animEffect>
                                    <p:set>
                                      <p:cBhvr>
                                        <p:cTn id="39" dur="1" fill="hold">
                                          <p:stCondLst>
                                            <p:cond delay="499"/>
                                          </p:stCondLst>
                                        </p:cTn>
                                        <p:tgtEl>
                                          <p:spTgt spid="2052"/>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4" presetClass="entr" presetSubtype="16" fill="hold" nodeType="with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box(in)">
                                      <p:cBhvr>
                                        <p:cTn id="45" dur="500"/>
                                        <p:tgtEl>
                                          <p:spTgt spid="205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nodeType="clickEffect">
                                  <p:stCondLst>
                                    <p:cond delay="0"/>
                                  </p:stCondLst>
                                  <p:childTnLst>
                                    <p:animEffect transition="out" filter="box(in)">
                                      <p:cBhvr>
                                        <p:cTn id="49" dur="500"/>
                                        <p:tgtEl>
                                          <p:spTgt spid="2054"/>
                                        </p:tgtEl>
                                      </p:cBhvr>
                                    </p:animEffect>
                                    <p:set>
                                      <p:cBhvr>
                                        <p:cTn id="50" dur="1" fill="hold">
                                          <p:stCondLst>
                                            <p:cond delay="499"/>
                                          </p:stCondLst>
                                        </p:cTn>
                                        <p:tgtEl>
                                          <p:spTgt spid="2054"/>
                                        </p:tgtEl>
                                        <p:attrNameLst>
                                          <p:attrName>style.visibility</p:attrName>
                                        </p:attrNameLst>
                                      </p:cBhvr>
                                      <p:to>
                                        <p:strVal val="hidden"/>
                                      </p:to>
                                    </p:set>
                                  </p:childTnLst>
                                </p:cTn>
                              </p:par>
                              <p:par>
                                <p:cTn id="51" presetID="4" presetClass="entr" presetSubtype="16" fill="hold" nodeType="withEffect">
                                  <p:stCondLst>
                                    <p:cond delay="0"/>
                                  </p:stCondLst>
                                  <p:childTnLst>
                                    <p:set>
                                      <p:cBhvr>
                                        <p:cTn id="52" dur="1" fill="hold">
                                          <p:stCondLst>
                                            <p:cond delay="0"/>
                                          </p:stCondLst>
                                        </p:cTn>
                                        <p:tgtEl>
                                          <p:spTgt spid="2055"/>
                                        </p:tgtEl>
                                        <p:attrNameLst>
                                          <p:attrName>style.visibility</p:attrName>
                                        </p:attrNameLst>
                                      </p:cBhvr>
                                      <p:to>
                                        <p:strVal val="visible"/>
                                      </p:to>
                                    </p:set>
                                    <p:animEffect transition="in" filter="box(in)">
                                      <p:cBhvr>
                                        <p:cTn id="53" dur="500"/>
                                        <p:tgtEl>
                                          <p:spTgt spid="2055"/>
                                        </p:tgtEl>
                                      </p:cBhvr>
                                    </p:animEffect>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Creation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24</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0" y="1898424"/>
            <a:ext cx="9144000" cy="4426176"/>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0" y="1886986"/>
            <a:ext cx="9144000" cy="4437614"/>
          </a:xfrm>
          <a:prstGeom prst="rect">
            <a:avLst/>
          </a:prstGeom>
          <a:noFill/>
          <a:ln w="9525">
            <a:noFill/>
            <a:miter lim="800000"/>
            <a:headEnd/>
            <a:tailEnd/>
          </a:ln>
        </p:spPr>
      </p:pic>
      <p:sp>
        <p:nvSpPr>
          <p:cNvPr id="7" name="Rectangle 6"/>
          <p:cNvSpPr/>
          <p:nvPr/>
        </p:nvSpPr>
        <p:spPr>
          <a:xfrm>
            <a:off x="1143000" y="5562600"/>
            <a:ext cx="1524000" cy="4572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5" cstate="print"/>
          <a:srcRect/>
          <a:stretch>
            <a:fillRect/>
          </a:stretch>
        </p:blipFill>
        <p:spPr bwMode="auto">
          <a:xfrm>
            <a:off x="0" y="2057400"/>
            <a:ext cx="9144000" cy="4077131"/>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0" y="1662113"/>
            <a:ext cx="9171030" cy="5043487"/>
          </a:xfrm>
          <a:prstGeom prst="rect">
            <a:avLst/>
          </a:prstGeom>
          <a:noFill/>
          <a:ln w="9525">
            <a:noFill/>
            <a:miter lim="800000"/>
            <a:headEnd/>
            <a:tailEnd/>
          </a:ln>
        </p:spPr>
      </p:pic>
      <p:sp>
        <p:nvSpPr>
          <p:cNvPr id="11" name="Rectangle 10"/>
          <p:cNvSpPr/>
          <p:nvPr/>
        </p:nvSpPr>
        <p:spPr>
          <a:xfrm>
            <a:off x="152400" y="3733800"/>
            <a:ext cx="2743200" cy="3810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4038600"/>
            <a:ext cx="8305800" cy="4572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4495800"/>
            <a:ext cx="8534400" cy="12954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1981200" y="6019800"/>
            <a:ext cx="990600" cy="457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1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ox(in)">
                                      <p:cBhvr>
                                        <p:cTn id="10" dur="500"/>
                                        <p:tgtEl>
                                          <p:spTgt spid="307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3077"/>
                                        </p:tgtEl>
                                      </p:cBhvr>
                                    </p:animEffect>
                                    <p:set>
                                      <p:cBhvr>
                                        <p:cTn id="23" dur="1" fill="hold">
                                          <p:stCondLst>
                                            <p:cond delay="499"/>
                                          </p:stCondLst>
                                        </p:cTn>
                                        <p:tgtEl>
                                          <p:spTgt spid="3077"/>
                                        </p:tgtEl>
                                        <p:attrNameLst>
                                          <p:attrName>style.visibility</p:attrName>
                                        </p:attrNameLst>
                                      </p:cBhvr>
                                      <p:to>
                                        <p:strVal val="hidden"/>
                                      </p:to>
                                    </p:set>
                                  </p:childTnLst>
                                </p:cTn>
                              </p:par>
                              <p:par>
                                <p:cTn id="24" presetID="4" presetClass="entr" presetSubtype="16"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ox(in)">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3076"/>
                                        </p:tgtEl>
                                      </p:cBhvr>
                                    </p:animEffect>
                                    <p:set>
                                      <p:cBhvr>
                                        <p:cTn id="31" dur="1" fill="hold">
                                          <p:stCondLst>
                                            <p:cond delay="499"/>
                                          </p:stCondLst>
                                        </p:cTn>
                                        <p:tgtEl>
                                          <p:spTgt spid="3076"/>
                                        </p:tgtEl>
                                        <p:attrNameLst>
                                          <p:attrName>style.visibility</p:attrName>
                                        </p:attrNameLst>
                                      </p:cBhvr>
                                      <p:to>
                                        <p:strVal val="hidden"/>
                                      </p:to>
                                    </p:set>
                                  </p:childTnLst>
                                </p:cTn>
                              </p:par>
                              <p:par>
                                <p:cTn id="32" presetID="4" presetClass="entr" presetSubtype="16"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box(in)">
                                      <p:cBhvr>
                                        <p:cTn id="34" dur="500"/>
                                        <p:tgtEl>
                                          <p:spTgt spid="307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4"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4"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xit" presetSubtype="16" fill="hold" grpId="1" nodeType="clickEffect">
                                  <p:stCondLst>
                                    <p:cond delay="0"/>
                                  </p:stCondLst>
                                  <p:childTnLst>
                                    <p:animEffect transition="out" filter="box(in)">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5"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2" grpId="0" animBg="1"/>
      <p:bldP spid="12" grpId="1" animBg="1"/>
      <p:bldP spid="13" grpId="0" animBg="1"/>
      <p:bldP spid="13" grpId="1"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1963186"/>
            <a:ext cx="9144000" cy="443761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Group Profile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25</a:t>
            </a:fld>
            <a:endParaRPr lang="en-US"/>
          </a:p>
        </p:txBody>
      </p:sp>
      <p:sp>
        <p:nvSpPr>
          <p:cNvPr id="7" name="Down Arrow 6"/>
          <p:cNvSpPr/>
          <p:nvPr/>
        </p:nvSpPr>
        <p:spPr>
          <a:xfrm>
            <a:off x="7772400" y="1524000"/>
            <a:ext cx="3048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3276600"/>
            <a:ext cx="2819400" cy="3810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82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 – Attributes Tab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26</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0" y="1957468"/>
            <a:ext cx="9144000" cy="4443332"/>
          </a:xfrm>
          <a:prstGeom prst="rect">
            <a:avLst/>
          </a:prstGeom>
          <a:noFill/>
          <a:ln w="9525">
            <a:noFill/>
            <a:miter lim="800000"/>
            <a:headEnd/>
            <a:tailEnd/>
          </a:ln>
        </p:spPr>
      </p:pic>
      <p:sp>
        <p:nvSpPr>
          <p:cNvPr id="6" name="Rectangle 5"/>
          <p:cNvSpPr/>
          <p:nvPr/>
        </p:nvSpPr>
        <p:spPr>
          <a:xfrm>
            <a:off x="1143000" y="3276600"/>
            <a:ext cx="2286000" cy="2362200"/>
          </a:xfrm>
          <a:prstGeom prst="rect">
            <a:avLst/>
          </a:prstGeom>
          <a:noFill/>
          <a:ln>
            <a:solidFill>
              <a:schemeClr val="bg1">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cstate="print"/>
          <a:srcRect/>
          <a:stretch>
            <a:fillRect/>
          </a:stretch>
        </p:blipFill>
        <p:spPr bwMode="auto">
          <a:xfrm>
            <a:off x="1752602" y="1524002"/>
            <a:ext cx="5333998" cy="5333998"/>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1752600" y="1509713"/>
            <a:ext cx="5348287" cy="5348287"/>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0" y="1963186"/>
            <a:ext cx="9144000" cy="4437614"/>
          </a:xfrm>
          <a:prstGeom prst="rect">
            <a:avLst/>
          </a:prstGeom>
          <a:noFill/>
          <a:ln w="9525">
            <a:noFill/>
            <a:miter lim="800000"/>
            <a:headEnd/>
            <a:tailEnd/>
          </a:ln>
        </p:spPr>
      </p:pic>
      <p:sp>
        <p:nvSpPr>
          <p:cNvPr id="11" name="Right Arrow 10"/>
          <p:cNvSpPr/>
          <p:nvPr/>
        </p:nvSpPr>
        <p:spPr>
          <a:xfrm rot="10800000">
            <a:off x="609600" y="3276600"/>
            <a:ext cx="762000" cy="381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3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5122"/>
                                        </p:tgtEl>
                                      </p:cBhvr>
                                    </p:animEffect>
                                    <p:set>
                                      <p:cBhvr>
                                        <p:cTn id="15" dur="1" fill="hold">
                                          <p:stCondLst>
                                            <p:cond delay="499"/>
                                          </p:stCondLst>
                                        </p:cTn>
                                        <p:tgtEl>
                                          <p:spTgt spid="5122"/>
                                        </p:tgtEl>
                                        <p:attrNameLst>
                                          <p:attrName>style.visibility</p:attrName>
                                        </p:attrNameLst>
                                      </p:cBhvr>
                                      <p:to>
                                        <p:strVal val="hidden"/>
                                      </p:to>
                                    </p:set>
                                  </p:childTnLst>
                                </p:cTn>
                              </p:par>
                              <p:par>
                                <p:cTn id="16" presetID="4" presetClass="entr" presetSubtype="16"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box(in)">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5123"/>
                                        </p:tgtEl>
                                      </p:cBhvr>
                                    </p:animEffect>
                                    <p:set>
                                      <p:cBhvr>
                                        <p:cTn id="23" dur="1" fill="hold">
                                          <p:stCondLst>
                                            <p:cond delay="499"/>
                                          </p:stCondLst>
                                        </p:cTn>
                                        <p:tgtEl>
                                          <p:spTgt spid="5123"/>
                                        </p:tgtEl>
                                        <p:attrNameLst>
                                          <p:attrName>style.visibility</p:attrName>
                                        </p:attrNameLst>
                                      </p:cBhvr>
                                      <p:to>
                                        <p:strVal val="hidden"/>
                                      </p:to>
                                    </p:set>
                                  </p:childTnLst>
                                </p:cTn>
                              </p:par>
                              <p:par>
                                <p:cTn id="24" presetID="4" presetClass="entr" presetSubtype="16" fill="hold" nodeType="withEffect">
                                  <p:stCondLst>
                                    <p:cond delay="0"/>
                                  </p:stCondLst>
                                  <p:childTnLst>
                                    <p:set>
                                      <p:cBhvr>
                                        <p:cTn id="25" dur="1" fill="hold">
                                          <p:stCondLst>
                                            <p:cond delay="0"/>
                                          </p:stCondLst>
                                        </p:cTn>
                                        <p:tgtEl>
                                          <p:spTgt spid="5125"/>
                                        </p:tgtEl>
                                        <p:attrNameLst>
                                          <p:attrName>style.visibility</p:attrName>
                                        </p:attrNameLst>
                                      </p:cBhvr>
                                      <p:to>
                                        <p:strVal val="visible"/>
                                      </p:to>
                                    </p:set>
                                    <p:animEffect transition="in" filter="box(in)">
                                      <p:cBhvr>
                                        <p:cTn id="26" dur="500"/>
                                        <p:tgtEl>
                                          <p:spTgt spid="512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5125"/>
                                        </p:tgtEl>
                                      </p:cBhvr>
                                    </p:animEffect>
                                    <p:set>
                                      <p:cBhvr>
                                        <p:cTn id="31" dur="1" fill="hold">
                                          <p:stCondLst>
                                            <p:cond delay="499"/>
                                          </p:stCondLst>
                                        </p:cTn>
                                        <p:tgtEl>
                                          <p:spTgt spid="5125"/>
                                        </p:tgtEl>
                                        <p:attrNameLst>
                                          <p:attrName>style.visibility</p:attrName>
                                        </p:attrNameLst>
                                      </p:cBhvr>
                                      <p:to>
                                        <p:strVal val="hidden"/>
                                      </p:to>
                                    </p:set>
                                  </p:childTnLst>
                                </p:cTn>
                              </p:par>
                              <p:par>
                                <p:cTn id="32" presetID="4" presetClass="entr" presetSubtype="16"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box(in)">
                                      <p:cBhvr>
                                        <p:cTn id="34" dur="500"/>
                                        <p:tgtEl>
                                          <p:spTgt spid="5126"/>
                                        </p:tgtEl>
                                      </p:cBhvr>
                                    </p:animEffect>
                                  </p:childTnLst>
                                </p:cTn>
                              </p:par>
                              <p:par>
                                <p:cTn id="35" presetID="1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Profile – Members Tab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27</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0" y="1881268"/>
            <a:ext cx="9144000" cy="444333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1892705"/>
            <a:ext cx="9144000" cy="4431895"/>
          </a:xfrm>
          <a:prstGeom prst="rect">
            <a:avLst/>
          </a:prstGeom>
          <a:noFill/>
          <a:ln w="9525">
            <a:noFill/>
            <a:miter lim="800000"/>
            <a:headEnd/>
            <a:tailEnd/>
          </a:ln>
        </p:spPr>
      </p:pic>
      <p:sp>
        <p:nvSpPr>
          <p:cNvPr id="7" name="Right Arrow 6"/>
          <p:cNvSpPr/>
          <p:nvPr/>
        </p:nvSpPr>
        <p:spPr>
          <a:xfrm>
            <a:off x="5181600" y="3429000"/>
            <a:ext cx="762000" cy="381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0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ox(in)">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Tool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28</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0" y="1905000"/>
            <a:ext cx="9144000" cy="4449051"/>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0" y="1524000"/>
            <a:ext cx="9144000" cy="5284576"/>
          </a:xfrm>
          <a:prstGeom prst="rect">
            <a:avLst/>
          </a:prstGeom>
          <a:noFill/>
          <a:ln w="9525">
            <a:noFill/>
            <a:miter lim="800000"/>
            <a:headEnd/>
            <a:tailEnd/>
          </a:ln>
        </p:spPr>
      </p:pic>
      <p:pic>
        <p:nvPicPr>
          <p:cNvPr id="7174" name="Picture 6"/>
          <p:cNvPicPr>
            <a:picLocks noChangeAspect="1" noChangeArrowheads="1"/>
          </p:cNvPicPr>
          <p:nvPr/>
        </p:nvPicPr>
        <p:blipFill>
          <a:blip r:embed="rId5" cstate="print"/>
          <a:srcRect/>
          <a:stretch>
            <a:fillRect/>
          </a:stretch>
        </p:blipFill>
        <p:spPr bwMode="auto">
          <a:xfrm>
            <a:off x="0" y="1600200"/>
            <a:ext cx="9144000" cy="5156323"/>
          </a:xfrm>
          <a:prstGeom prst="rect">
            <a:avLst/>
          </a:prstGeom>
          <a:noFill/>
          <a:ln w="9525">
            <a:noFill/>
            <a:miter lim="800000"/>
            <a:headEnd/>
            <a:tailEnd/>
          </a:ln>
        </p:spPr>
      </p:pic>
    </p:spTree>
    <p:extLst>
      <p:ext uri="{BB962C8B-B14F-4D97-AF65-F5344CB8AC3E}">
        <p14:creationId xmlns:p14="http://schemas.microsoft.com/office/powerpoint/2010/main" val="28598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box(in)">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7172"/>
                                        </p:tgtEl>
                                      </p:cBhvr>
                                    </p:animEffect>
                                    <p:set>
                                      <p:cBhvr>
                                        <p:cTn id="15" dur="1" fill="hold">
                                          <p:stCondLst>
                                            <p:cond delay="499"/>
                                          </p:stCondLst>
                                        </p:cTn>
                                        <p:tgtEl>
                                          <p:spTgt spid="7172"/>
                                        </p:tgtEl>
                                        <p:attrNameLst>
                                          <p:attrName>style.visibility</p:attrName>
                                        </p:attrNameLst>
                                      </p:cBhvr>
                                      <p:to>
                                        <p:strVal val="hidden"/>
                                      </p:to>
                                    </p:set>
                                  </p:childTnLst>
                                </p:cTn>
                              </p:par>
                              <p:par>
                                <p:cTn id="16" presetID="4" presetClass="entr" presetSubtype="16"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box(in)">
                                      <p:cBhvr>
                                        <p:cTn id="1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Process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29</a:t>
            </a:fld>
            <a:endParaRPr lang="en-US"/>
          </a:p>
        </p:txBody>
      </p:sp>
      <p:sp>
        <p:nvSpPr>
          <p:cNvPr id="4" name="Content Placeholder 3"/>
          <p:cNvSpPr>
            <a:spLocks noGrp="1"/>
          </p:cNvSpPr>
          <p:nvPr>
            <p:ph sz="quarter" idx="1"/>
          </p:nvPr>
        </p:nvSpPr>
        <p:spPr/>
        <p:txBody>
          <a:bodyPr/>
          <a:lstStyle/>
          <a:p>
            <a:r>
              <a:rPr lang="en-US" dirty="0" smtClean="0"/>
              <a:t>Agile development methodology</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872" y="2743200"/>
            <a:ext cx="5789528" cy="303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630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a:t>
            </a:fld>
            <a:endParaRPr lang="en-US"/>
          </a:p>
        </p:txBody>
      </p:sp>
      <p:sp>
        <p:nvSpPr>
          <p:cNvPr id="4" name="Content Placeholder 3"/>
          <p:cNvSpPr>
            <a:spLocks noGrp="1"/>
          </p:cNvSpPr>
          <p:nvPr>
            <p:ph sz="quarter" idx="1"/>
          </p:nvPr>
        </p:nvSpPr>
        <p:spPr>
          <a:xfrm>
            <a:off x="612648" y="1600200"/>
            <a:ext cx="8153400" cy="4800600"/>
          </a:xfrm>
        </p:spPr>
        <p:txBody>
          <a:bodyPr>
            <a:normAutofit/>
          </a:bodyPr>
          <a:lstStyle/>
          <a:p>
            <a:r>
              <a:rPr lang="en-US" dirty="0" smtClean="0"/>
              <a:t>Types of organizations:</a:t>
            </a:r>
          </a:p>
          <a:p>
            <a:endParaRPr lang="en-US" dirty="0"/>
          </a:p>
          <a:p>
            <a:pPr marL="0" indent="0">
              <a:buNone/>
            </a:pPr>
            <a:endParaRPr lang="en-US" dirty="0" smtClean="0"/>
          </a:p>
          <a:p>
            <a:r>
              <a:rPr lang="en-US" dirty="0" smtClean="0"/>
              <a:t>Common grouping challenges:</a:t>
            </a:r>
          </a:p>
          <a:p>
            <a:pPr lvl="1"/>
            <a:r>
              <a:rPr lang="en-US" dirty="0" smtClean="0"/>
              <a:t>Manage members</a:t>
            </a:r>
          </a:p>
          <a:p>
            <a:pPr lvl="1"/>
            <a:r>
              <a:rPr lang="en-US" dirty="0" smtClean="0"/>
              <a:t>Define </a:t>
            </a:r>
            <a:r>
              <a:rPr lang="en-US" dirty="0"/>
              <a:t>g</a:t>
            </a:r>
            <a:r>
              <a:rPr lang="en-US" dirty="0" smtClean="0"/>
              <a:t>roups </a:t>
            </a:r>
            <a:r>
              <a:rPr lang="en-US" dirty="0" smtClean="0"/>
              <a:t>manually and automatically</a:t>
            </a:r>
          </a:p>
          <a:p>
            <a:pPr lvl="1"/>
            <a:r>
              <a:rPr lang="en-US" dirty="0" smtClean="0"/>
              <a:t>Analyze </a:t>
            </a:r>
            <a:r>
              <a:rPr lang="en-US" dirty="0" smtClean="0"/>
              <a:t>members and groups</a:t>
            </a:r>
          </a:p>
          <a:p>
            <a:pPr lvl="1"/>
            <a:r>
              <a:rPr lang="en-US" dirty="0" smtClean="0"/>
              <a:t>Facilitate </a:t>
            </a:r>
            <a:r>
              <a:rPr lang="en-US" dirty="0" smtClean="0"/>
              <a:t>group </a:t>
            </a:r>
            <a:r>
              <a:rPr lang="en-US" dirty="0" smtClean="0"/>
              <a:t>communication</a:t>
            </a:r>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82265"/>
            <a:ext cx="1143000" cy="101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384" y="2174765"/>
            <a:ext cx="1306916" cy="103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1123002" cy="111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825977"/>
      </p:ext>
    </p:extLst>
  </p:cSld>
  <p:clrMapOvr>
    <a:masterClrMapping/>
  </p:clrMapOvr>
  <mc:AlternateContent xmlns:mc="http://schemas.openxmlformats.org/markup-compatibility/2006" xmlns:p14="http://schemas.microsoft.com/office/powerpoint/2010/main">
    <mc:Choice Requires="p14">
      <p:transition spd="slow" p14:dur="2000" advTm="6201"/>
    </mc:Choice>
    <mc:Fallback xmlns="">
      <p:transition spd="slow" advTm="620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Acquisition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30</a:t>
            </a:fld>
            <a:endParaRPr lang="en-US"/>
          </a:p>
        </p:txBody>
      </p:sp>
      <p:sp>
        <p:nvSpPr>
          <p:cNvPr id="4" name="Content Placeholder 3"/>
          <p:cNvSpPr>
            <a:spLocks noGrp="1"/>
          </p:cNvSpPr>
          <p:nvPr>
            <p:ph sz="quarter" idx="1"/>
          </p:nvPr>
        </p:nvSpPr>
        <p:spPr/>
        <p:txBody>
          <a:bodyPr/>
          <a:lstStyle/>
          <a:p>
            <a:r>
              <a:rPr lang="en-US" dirty="0" smtClean="0"/>
              <a:t>Initial </a:t>
            </a:r>
            <a:r>
              <a:rPr lang="en-US" dirty="0" smtClean="0"/>
              <a:t>meeting with </a:t>
            </a:r>
            <a:r>
              <a:rPr lang="en-US" dirty="0" smtClean="0"/>
              <a:t>Melissa Armstrong</a:t>
            </a:r>
          </a:p>
          <a:p>
            <a:r>
              <a:rPr lang="en-US" dirty="0" smtClean="0"/>
              <a:t>Established functionality by user type</a:t>
            </a:r>
          </a:p>
          <a:p>
            <a:pPr lvl="1"/>
            <a:r>
              <a:rPr lang="en-US" dirty="0" smtClean="0"/>
              <a:t>Generic user and administrator</a:t>
            </a:r>
          </a:p>
          <a:p>
            <a:r>
              <a:rPr lang="en-US" dirty="0" smtClean="0"/>
              <a:t>Developed initial requirements document</a:t>
            </a:r>
          </a:p>
          <a:p>
            <a:r>
              <a:rPr lang="en-US" dirty="0" smtClean="0"/>
              <a:t>Later meetings to refine requirements</a:t>
            </a:r>
          </a:p>
          <a:p>
            <a:endParaRPr lang="en-US" dirty="0" smtClean="0"/>
          </a:p>
          <a:p>
            <a:endParaRPr lang="en-US" dirty="0"/>
          </a:p>
        </p:txBody>
      </p:sp>
    </p:spTree>
    <p:extLst>
      <p:ext uri="{BB962C8B-B14F-4D97-AF65-F5344CB8AC3E}">
        <p14:creationId xmlns:p14="http://schemas.microsoft.com/office/powerpoint/2010/main" val="2844564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Generic User Modules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31</a:t>
            </a:fld>
            <a:endParaRPr lang="en-US"/>
          </a:p>
        </p:txBody>
      </p:sp>
      <p:pic>
        <p:nvPicPr>
          <p:cNvPr id="3075" name="Picture 3" descr="C:\Users\Michael\Desktop\ViewerFunctionalityForPowerPoint.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90271" y="1600200"/>
            <a:ext cx="7567929" cy="52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77403"/>
      </p:ext>
    </p:extLst>
  </p:cSld>
  <p:clrMapOvr>
    <a:masterClrMapping/>
  </p:clrMapOvr>
  <mc:AlternateContent xmlns:mc="http://schemas.openxmlformats.org/markup-compatibility/2006" xmlns:p14="http://schemas.microsoft.com/office/powerpoint/2010/main">
    <mc:Choice Requires="p14">
      <p:transition spd="slow" p14:dur="2000" advTm="36824"/>
    </mc:Choice>
    <mc:Fallback xmlns="">
      <p:transition spd="slow" advTm="3682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 Functional Modules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E5B1FD0-1F9E-4751-B1D7-0DCD93FC73B2}" type="slidenum">
              <a:rPr lang="en-US" smtClean="0"/>
              <a:pPr/>
              <a:t>32</a:t>
            </a:fld>
            <a:endParaRPr lang="en-US"/>
          </a:p>
        </p:txBody>
      </p:sp>
      <p:sp>
        <p:nvSpPr>
          <p:cNvPr id="3" name="Content Placeholder 2"/>
          <p:cNvSpPr>
            <a:spLocks noGrp="1"/>
          </p:cNvSpPr>
          <p:nvPr>
            <p:ph sz="quarter" idx="1"/>
          </p:nvPr>
        </p:nvSpPr>
        <p:spPr/>
        <p:txBody>
          <a:bodyPr/>
          <a:lstStyle/>
          <a:p>
            <a:endParaRPr lang="en-US"/>
          </a:p>
        </p:txBody>
      </p:sp>
      <p:pic>
        <p:nvPicPr>
          <p:cNvPr id="1026" name="Picture 2" descr="C:\Users\Michael\Desktop\AdministratorFunctionalityForPowerPoi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1" y="1668463"/>
            <a:ext cx="8898919" cy="499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051846"/>
      </p:ext>
    </p:extLst>
  </p:cSld>
  <p:clrMapOvr>
    <a:masterClrMapping/>
  </p:clrMapOvr>
  <mc:AlternateContent xmlns:mc="http://schemas.openxmlformats.org/markup-compatibility/2006" xmlns:p14="http://schemas.microsoft.com/office/powerpoint/2010/main">
    <mc:Choice Requires="p14">
      <p:transition spd="slow" p14:dur="2000" advTm="41505"/>
    </mc:Choice>
    <mc:Fallback xmlns="">
      <p:transition spd="slow" advTm="4150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33</a:t>
            </a:fld>
            <a:endParaRPr lang="en-US"/>
          </a:p>
        </p:txBody>
      </p:sp>
      <p:sp>
        <p:nvSpPr>
          <p:cNvPr id="4" name="Content Placeholder 3"/>
          <p:cNvSpPr>
            <a:spLocks noGrp="1"/>
          </p:cNvSpPr>
          <p:nvPr>
            <p:ph sz="quarter" idx="1"/>
          </p:nvPr>
        </p:nvSpPr>
        <p:spPr/>
        <p:txBody>
          <a:bodyPr/>
          <a:lstStyle/>
          <a:p>
            <a:r>
              <a:rPr lang="en-US" dirty="0" smtClean="0"/>
              <a:t>Criteria:</a:t>
            </a:r>
          </a:p>
          <a:p>
            <a:pPr lvl="1"/>
            <a:r>
              <a:rPr lang="en-US" dirty="0" smtClean="0"/>
              <a:t>Solid code structure</a:t>
            </a:r>
          </a:p>
          <a:p>
            <a:pPr lvl="1"/>
            <a:r>
              <a:rPr lang="en-US" dirty="0" smtClean="0"/>
              <a:t>Strong community support</a:t>
            </a:r>
          </a:p>
          <a:p>
            <a:pPr lvl="1"/>
            <a:r>
              <a:rPr lang="en-US" dirty="0" smtClean="0"/>
              <a:t>Fast development cycle</a:t>
            </a:r>
          </a:p>
          <a:p>
            <a:pPr lvl="1"/>
            <a:r>
              <a:rPr lang="en-US" dirty="0" smtClean="0"/>
              <a:t>Easy maintenance</a:t>
            </a:r>
          </a:p>
          <a:p>
            <a:pPr lvl="1"/>
            <a:r>
              <a:rPr lang="en-US" dirty="0" smtClean="0"/>
              <a:t>Support for software</a:t>
            </a:r>
          </a:p>
          <a:p>
            <a:pPr marL="365760" lvl="1" indent="0">
              <a:buNone/>
            </a:pPr>
            <a:r>
              <a:rPr lang="en-US" dirty="0" smtClean="0"/>
              <a:t>    engineering principles</a:t>
            </a:r>
          </a:p>
          <a:p>
            <a:endParaRPr lang="en-US" dirty="0"/>
          </a:p>
        </p:txBody>
      </p:sp>
      <p:pic>
        <p:nvPicPr>
          <p:cNvPr id="3074" name="Picture 2" descr="http://media.smashingmagazine.com/images/introduction-to-rails/rai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57400"/>
            <a:ext cx="28575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857562"/>
            <a:ext cx="2514600" cy="78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424488"/>
            <a:ext cx="1501902" cy="119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9116" y="5769185"/>
            <a:ext cx="2356284" cy="86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837" y="5712591"/>
            <a:ext cx="2133163" cy="90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086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400" y="838200"/>
            <a:ext cx="8610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34</a:t>
            </a:fld>
            <a:endParaRPr lang="en-US"/>
          </a:p>
        </p:txBody>
      </p:sp>
      <p:pic>
        <p:nvPicPr>
          <p:cNvPr id="5" name="Content Placeholder 4" descr="http://railstutorial.org/images/figures/mvc_detailed-full.png"/>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81200" y="369332"/>
            <a:ext cx="5210495" cy="6107668"/>
          </a:xfrm>
          <a:prstGeom prst="rect">
            <a:avLst/>
          </a:prstGeom>
          <a:noFill/>
          <a:ln>
            <a:noFill/>
          </a:ln>
        </p:spPr>
      </p:pic>
      <p:cxnSp>
        <p:nvCxnSpPr>
          <p:cNvPr id="8" name="Elbow Connector 7"/>
          <p:cNvCxnSpPr/>
          <p:nvPr/>
        </p:nvCxnSpPr>
        <p:spPr>
          <a:xfrm flipV="1">
            <a:off x="1981200" y="2895601"/>
            <a:ext cx="5210175" cy="2209799"/>
          </a:xfrm>
          <a:prstGeom prst="bentConnector3">
            <a:avLst>
              <a:gd name="adj1"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181850" y="373736"/>
            <a:ext cx="9525" cy="252186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990726" y="373735"/>
            <a:ext cx="520064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81200" y="355592"/>
            <a:ext cx="9526" cy="47498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791200" y="3238500"/>
            <a:ext cx="1390650" cy="14859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90726" y="5410200"/>
            <a:ext cx="2286000" cy="1066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400425" y="5758934"/>
            <a:ext cx="1066800" cy="369332"/>
          </a:xfrm>
          <a:prstGeom prst="rect">
            <a:avLst/>
          </a:prstGeom>
          <a:noFill/>
        </p:spPr>
        <p:txBody>
          <a:bodyPr wrap="square" rtlCol="0">
            <a:spAutoFit/>
          </a:bodyPr>
          <a:lstStyle/>
          <a:p>
            <a:r>
              <a:rPr lang="en-US" b="1" i="1" dirty="0" smtClean="0"/>
              <a:t>Client</a:t>
            </a:r>
            <a:endParaRPr lang="en-US" b="1" i="1" dirty="0"/>
          </a:p>
        </p:txBody>
      </p:sp>
      <p:sp>
        <p:nvSpPr>
          <p:cNvPr id="32" name="TextBox 31"/>
          <p:cNvSpPr txBox="1"/>
          <p:nvPr/>
        </p:nvSpPr>
        <p:spPr>
          <a:xfrm>
            <a:off x="2057400" y="533400"/>
            <a:ext cx="1447800" cy="646331"/>
          </a:xfrm>
          <a:prstGeom prst="rect">
            <a:avLst/>
          </a:prstGeom>
          <a:noFill/>
        </p:spPr>
        <p:txBody>
          <a:bodyPr wrap="square" rtlCol="0">
            <a:spAutoFit/>
          </a:bodyPr>
          <a:lstStyle/>
          <a:p>
            <a:pPr algn="ctr"/>
            <a:r>
              <a:rPr lang="en-US" b="1" i="1" dirty="0" smtClean="0"/>
              <a:t>Ruby on Rails Server</a:t>
            </a:r>
            <a:endParaRPr lang="en-US" b="1" i="1" dirty="0"/>
          </a:p>
        </p:txBody>
      </p:sp>
      <p:sp>
        <p:nvSpPr>
          <p:cNvPr id="15" name="TextBox 14"/>
          <p:cNvSpPr txBox="1"/>
          <p:nvPr/>
        </p:nvSpPr>
        <p:spPr>
          <a:xfrm rot="16200000">
            <a:off x="-2962172" y="3353354"/>
            <a:ext cx="6467931" cy="523220"/>
          </a:xfrm>
          <a:prstGeom prst="rect">
            <a:avLst/>
          </a:prstGeom>
          <a:noFill/>
        </p:spPr>
        <p:txBody>
          <a:bodyPr wrap="square" rtlCol="0">
            <a:spAutoFit/>
          </a:bodyPr>
          <a:lstStyle/>
          <a:p>
            <a:r>
              <a:rPr lang="en-US" sz="2800" b="1" dirty="0" smtClean="0"/>
              <a:t>Architecture</a:t>
            </a:r>
            <a:endParaRPr lang="en-US" sz="2800" b="1" dirty="0"/>
          </a:p>
        </p:txBody>
      </p:sp>
      <p:sp>
        <p:nvSpPr>
          <p:cNvPr id="4" name="TextBox 3"/>
          <p:cNvSpPr txBox="1"/>
          <p:nvPr/>
        </p:nvSpPr>
        <p:spPr>
          <a:xfrm>
            <a:off x="1981200" y="6571931"/>
            <a:ext cx="7315200" cy="276999"/>
          </a:xfrm>
          <a:prstGeom prst="rect">
            <a:avLst/>
          </a:prstGeom>
          <a:noFill/>
        </p:spPr>
        <p:txBody>
          <a:bodyPr wrap="square" rtlCol="0">
            <a:spAutoFit/>
          </a:bodyPr>
          <a:lstStyle/>
          <a:p>
            <a:r>
              <a:rPr lang="en-US" sz="1200" dirty="0" err="1" smtClean="0"/>
              <a:t>Hartl</a:t>
            </a:r>
            <a:r>
              <a:rPr lang="en-US" sz="1200" dirty="0" smtClean="0"/>
              <a:t>, Michael. </a:t>
            </a:r>
            <a:r>
              <a:rPr lang="en-US" sz="1200" dirty="0"/>
              <a:t>2013. </a:t>
            </a:r>
            <a:r>
              <a:rPr lang="en-US" sz="1200" dirty="0" smtClean="0"/>
              <a:t>&lt;http</a:t>
            </a:r>
            <a:r>
              <a:rPr lang="en-US" sz="1200" dirty="0"/>
              <a:t>://</a:t>
            </a:r>
            <a:r>
              <a:rPr lang="en-US" sz="1200" dirty="0" smtClean="0"/>
              <a:t>ruby.railstutorial.org/ruby-on-rails-tutorial-book&gt;</a:t>
            </a:r>
            <a:endParaRPr lang="en-US" sz="1200" dirty="0"/>
          </a:p>
        </p:txBody>
      </p:sp>
      <p:sp>
        <p:nvSpPr>
          <p:cNvPr id="18" name="TextBox 17"/>
          <p:cNvSpPr txBox="1"/>
          <p:nvPr/>
        </p:nvSpPr>
        <p:spPr>
          <a:xfrm>
            <a:off x="5791200" y="4039453"/>
            <a:ext cx="1447800" cy="646331"/>
          </a:xfrm>
          <a:prstGeom prst="rect">
            <a:avLst/>
          </a:prstGeom>
          <a:noFill/>
        </p:spPr>
        <p:txBody>
          <a:bodyPr wrap="square" rtlCol="0">
            <a:spAutoFit/>
          </a:bodyPr>
          <a:lstStyle/>
          <a:p>
            <a:pPr algn="ctr"/>
            <a:r>
              <a:rPr lang="en-US" b="1" i="1" dirty="0" err="1" smtClean="0"/>
              <a:t>Heroku</a:t>
            </a:r>
            <a:endParaRPr lang="en-US" b="1" i="1" dirty="0"/>
          </a:p>
          <a:p>
            <a:pPr algn="ctr"/>
            <a:r>
              <a:rPr lang="en-US" b="1" i="1" dirty="0" smtClean="0"/>
              <a:t>Database</a:t>
            </a:r>
            <a:endParaRPr lang="en-US" b="1" i="1" dirty="0"/>
          </a:p>
        </p:txBody>
      </p:sp>
    </p:spTree>
    <p:extLst>
      <p:ext uri="{BB962C8B-B14F-4D97-AF65-F5344CB8AC3E}">
        <p14:creationId xmlns:p14="http://schemas.microsoft.com/office/powerpoint/2010/main" val="3257909211"/>
      </p:ext>
    </p:extLst>
  </p:cSld>
  <p:clrMapOvr>
    <a:masterClrMapping/>
  </p:clrMapOvr>
  <mc:AlternateContent xmlns:mc="http://schemas.openxmlformats.org/markup-compatibility/2006" xmlns:p14="http://schemas.microsoft.com/office/powerpoint/2010/main">
    <mc:Choice Requires="p14">
      <p:transition spd="slow" p14:dur="2000" advTm="60347"/>
    </mc:Choice>
    <mc:Fallback xmlns="">
      <p:transition spd="slow" advTm="60347"/>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35</a:t>
            </a:fld>
            <a:endParaRPr lang="en-US"/>
          </a:p>
        </p:txBody>
      </p:sp>
      <p:sp>
        <p:nvSpPr>
          <p:cNvPr id="4" name="Content Placeholder 3"/>
          <p:cNvSpPr>
            <a:spLocks noGrp="1"/>
          </p:cNvSpPr>
          <p:nvPr>
            <p:ph sz="quarter" idx="1"/>
          </p:nvPr>
        </p:nvSpPr>
        <p:spPr/>
        <p:txBody>
          <a:bodyPr/>
          <a:lstStyle/>
          <a:p>
            <a:r>
              <a:rPr lang="en-US" dirty="0" smtClean="0"/>
              <a:t>Main components: users, groups, attributes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88094737"/>
              </p:ext>
            </p:extLst>
          </p:nvPr>
        </p:nvGraphicFramePr>
        <p:xfrm>
          <a:off x="304800" y="3825240"/>
          <a:ext cx="1447800" cy="2194560"/>
        </p:xfrm>
        <a:graphic>
          <a:graphicData uri="http://schemas.openxmlformats.org/drawingml/2006/table">
            <a:tbl>
              <a:tblPr firstRow="1" bandRow="1">
                <a:tableStyleId>{F5AB1C69-6EDB-4FF4-983F-18BD219EF322}</a:tableStyleId>
              </a:tblPr>
              <a:tblGrid>
                <a:gridCol w="1447800"/>
              </a:tblGrid>
              <a:tr h="279400">
                <a:tc>
                  <a:txBody>
                    <a:bodyPr/>
                    <a:lstStyle/>
                    <a:p>
                      <a:r>
                        <a:rPr lang="en-US" dirty="0" smtClean="0"/>
                        <a:t>Group Model</a:t>
                      </a:r>
                      <a:endParaRPr lang="en-US" dirty="0"/>
                    </a:p>
                  </a:txBody>
                  <a:tcPr/>
                </a:tc>
              </a:tr>
              <a:tr h="279400">
                <a:tc>
                  <a:txBody>
                    <a:bodyPr/>
                    <a:lstStyle/>
                    <a:p>
                      <a:r>
                        <a:rPr lang="en-US" dirty="0" smtClean="0"/>
                        <a:t>ID</a:t>
                      </a:r>
                    </a:p>
                  </a:txBody>
                  <a:tcPr/>
                </a:tc>
              </a:tr>
              <a:tr h="279400">
                <a:tc>
                  <a:txBody>
                    <a:bodyPr/>
                    <a:lstStyle/>
                    <a:p>
                      <a:r>
                        <a:rPr lang="en-US" dirty="0" smtClean="0"/>
                        <a:t>Name</a:t>
                      </a:r>
                      <a:endParaRPr lang="en-US" dirty="0"/>
                    </a:p>
                  </a:txBody>
                  <a:tcPr/>
                </a:tc>
              </a:tr>
              <a:tr h="279400">
                <a:tc>
                  <a:txBody>
                    <a:bodyPr/>
                    <a:lstStyle/>
                    <a:p>
                      <a:r>
                        <a:rPr lang="en-US" dirty="0" smtClean="0"/>
                        <a:t>Description</a:t>
                      </a:r>
                    </a:p>
                  </a:txBody>
                  <a:tcPr/>
                </a:tc>
              </a:tr>
              <a:tr h="279400">
                <a:tc>
                  <a:txBody>
                    <a:bodyPr/>
                    <a:lstStyle/>
                    <a:p>
                      <a:r>
                        <a:rPr lang="en-US" dirty="0" smtClean="0"/>
                        <a:t>Rules</a:t>
                      </a:r>
                      <a:endParaRPr lang="en-US" dirty="0"/>
                    </a:p>
                  </a:txBody>
                  <a:tcPr/>
                </a:tc>
              </a:tr>
              <a:tr h="279400">
                <a:tc>
                  <a:txBody>
                    <a:bodyPr/>
                    <a:lstStyle/>
                    <a:p>
                      <a:r>
                        <a:rPr lang="en-US" dirty="0" smtClean="0"/>
                        <a:t>Privacy Level</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35830552"/>
              </p:ext>
            </p:extLst>
          </p:nvPr>
        </p:nvGraphicFramePr>
        <p:xfrm>
          <a:off x="2438400" y="2362200"/>
          <a:ext cx="1828800" cy="2560320"/>
        </p:xfrm>
        <a:graphic>
          <a:graphicData uri="http://schemas.openxmlformats.org/drawingml/2006/table">
            <a:tbl>
              <a:tblPr firstRow="1" bandRow="1">
                <a:tableStyleId>{5C22544A-7EE6-4342-B048-85BDC9FD1C3A}</a:tableStyleId>
              </a:tblPr>
              <a:tblGrid>
                <a:gridCol w="1828800"/>
              </a:tblGrid>
              <a:tr h="261983">
                <a:tc>
                  <a:txBody>
                    <a:bodyPr/>
                    <a:lstStyle/>
                    <a:p>
                      <a:r>
                        <a:rPr lang="en-US" dirty="0" smtClean="0"/>
                        <a:t>Group Controller</a:t>
                      </a:r>
                      <a:endParaRPr lang="en-US" dirty="0"/>
                    </a:p>
                  </a:txBody>
                  <a:tcPr/>
                </a:tc>
              </a:tr>
              <a:tr h="261983">
                <a:tc>
                  <a:txBody>
                    <a:bodyPr/>
                    <a:lstStyle/>
                    <a:p>
                      <a:r>
                        <a:rPr lang="en-US" dirty="0" smtClean="0"/>
                        <a:t>Index</a:t>
                      </a:r>
                    </a:p>
                  </a:txBody>
                  <a:tcPr/>
                </a:tc>
              </a:tr>
              <a:tr h="261983">
                <a:tc>
                  <a:txBody>
                    <a:bodyPr/>
                    <a:lstStyle/>
                    <a:p>
                      <a:r>
                        <a:rPr lang="en-US" dirty="0" smtClean="0"/>
                        <a:t>Show</a:t>
                      </a:r>
                      <a:endParaRPr lang="en-US" dirty="0"/>
                    </a:p>
                  </a:txBody>
                  <a:tcPr/>
                </a:tc>
              </a:tr>
              <a:tr h="261983">
                <a:tc>
                  <a:txBody>
                    <a:bodyPr/>
                    <a:lstStyle/>
                    <a:p>
                      <a:r>
                        <a:rPr lang="en-US" dirty="0" smtClean="0"/>
                        <a:t>New</a:t>
                      </a:r>
                      <a:endParaRPr lang="en-US" dirty="0"/>
                    </a:p>
                  </a:txBody>
                  <a:tcPr/>
                </a:tc>
              </a:tr>
              <a:tr h="261983">
                <a:tc>
                  <a:txBody>
                    <a:bodyPr/>
                    <a:lstStyle/>
                    <a:p>
                      <a:r>
                        <a:rPr lang="en-US" dirty="0" smtClean="0"/>
                        <a:t>Create</a:t>
                      </a:r>
                      <a:endParaRPr lang="en-US" dirty="0"/>
                    </a:p>
                  </a:txBody>
                  <a:tcPr/>
                </a:tc>
              </a:tr>
              <a:tr h="261983">
                <a:tc>
                  <a:txBody>
                    <a:bodyPr/>
                    <a:lstStyle/>
                    <a:p>
                      <a:r>
                        <a:rPr lang="en-US" dirty="0" smtClean="0"/>
                        <a:t>Update</a:t>
                      </a:r>
                      <a:endParaRPr lang="en-US" dirty="0"/>
                    </a:p>
                  </a:txBody>
                  <a:tcPr/>
                </a:tc>
              </a:tr>
              <a:tr h="261983">
                <a:tc>
                  <a:txBody>
                    <a:bodyPr/>
                    <a:lstStyle/>
                    <a:p>
                      <a:r>
                        <a:rPr lang="en-US" dirty="0" smtClean="0"/>
                        <a:t>Destroy</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62324049"/>
              </p:ext>
            </p:extLst>
          </p:nvPr>
        </p:nvGraphicFramePr>
        <p:xfrm>
          <a:off x="4876800" y="3810000"/>
          <a:ext cx="4141788" cy="365760"/>
        </p:xfrm>
        <a:graphic>
          <a:graphicData uri="http://schemas.openxmlformats.org/drawingml/2006/table">
            <a:tbl>
              <a:tblPr firstRow="1" bandRow="1">
                <a:tableStyleId>{21E4AEA4-8DFA-4A89-87EB-49C32662AFE0}</a:tableStyleId>
              </a:tblPr>
              <a:tblGrid>
                <a:gridCol w="4141788"/>
              </a:tblGrid>
              <a:tr h="0">
                <a:tc>
                  <a:txBody>
                    <a:bodyPr/>
                    <a:lstStyle/>
                    <a:p>
                      <a:r>
                        <a:rPr lang="en-US" dirty="0" smtClean="0"/>
                        <a:t>Group View</a:t>
                      </a:r>
                      <a:endParaRPr lang="en-US" dirty="0"/>
                    </a:p>
                  </a:txBody>
                  <a:tcP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210050"/>
            <a:ext cx="4141788" cy="232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Elbow Connector 11"/>
          <p:cNvCxnSpPr>
            <a:endCxn id="8" idx="0"/>
          </p:cNvCxnSpPr>
          <p:nvPr/>
        </p:nvCxnSpPr>
        <p:spPr>
          <a:xfrm>
            <a:off x="4267200" y="2590800"/>
            <a:ext cx="2680494" cy="1219200"/>
          </a:xfrm>
          <a:prstGeom prst="bentConnector2">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5" idx="0"/>
          </p:cNvCxnSpPr>
          <p:nvPr/>
        </p:nvCxnSpPr>
        <p:spPr>
          <a:xfrm rot="10800000" flipV="1">
            <a:off x="1028700" y="2590800"/>
            <a:ext cx="1409700" cy="1234440"/>
          </a:xfrm>
          <a:prstGeom prst="bentConnector2">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171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Refinement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36</a:t>
            </a:fld>
            <a:endParaRPr lang="en-US"/>
          </a:p>
        </p:txBody>
      </p:sp>
      <p:sp>
        <p:nvSpPr>
          <p:cNvPr id="4" name="Content Placeholder 3"/>
          <p:cNvSpPr>
            <a:spLocks noGrp="1"/>
          </p:cNvSpPr>
          <p:nvPr>
            <p:ph sz="quarter" idx="1"/>
          </p:nvPr>
        </p:nvSpPr>
        <p:spPr/>
        <p:txBody>
          <a:bodyPr>
            <a:normAutofit/>
          </a:bodyPr>
          <a:lstStyle/>
          <a:p>
            <a:r>
              <a:rPr lang="en-US" dirty="0" smtClean="0"/>
              <a:t>Regular mentor meetings</a:t>
            </a:r>
          </a:p>
          <a:p>
            <a:r>
              <a:rPr lang="en-US" dirty="0" smtClean="0"/>
              <a:t>Client/user testing</a:t>
            </a:r>
          </a:p>
          <a:p>
            <a:r>
              <a:rPr lang="en-US" dirty="0" smtClean="0"/>
              <a:t>Improvements</a:t>
            </a:r>
          </a:p>
          <a:p>
            <a:pPr lvl="1"/>
            <a:r>
              <a:rPr lang="en-US" dirty="0" smtClean="0"/>
              <a:t>Page accessibility</a:t>
            </a:r>
          </a:p>
          <a:p>
            <a:pPr lvl="1"/>
            <a:r>
              <a:rPr lang="en-US" dirty="0" smtClean="0"/>
              <a:t>Screen real estate</a:t>
            </a:r>
          </a:p>
          <a:p>
            <a:pPr lvl="1"/>
            <a:r>
              <a:rPr lang="en-US" dirty="0" smtClean="0"/>
              <a:t>Sidebar layout</a:t>
            </a:r>
          </a:p>
        </p:txBody>
      </p:sp>
    </p:spTree>
    <p:extLst>
      <p:ext uri="{BB962C8B-B14F-4D97-AF65-F5344CB8AC3E}">
        <p14:creationId xmlns:p14="http://schemas.microsoft.com/office/powerpoint/2010/main" val="1021068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37</a:t>
            </a:fld>
            <a:endParaRPr lang="en-US"/>
          </a:p>
        </p:txBody>
      </p:sp>
      <p:pic>
        <p:nvPicPr>
          <p:cNvPr id="3074" name="Picture 2" descr="C:\Users\Michael\Documents\NAU\2013_spring\CS 486C\final_presentation_gantt.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3735" y="2590800"/>
            <a:ext cx="895406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89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Challenges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38</a:t>
            </a:fld>
            <a:endParaRPr lang="en-US"/>
          </a:p>
        </p:txBody>
      </p:sp>
      <p:sp>
        <p:nvSpPr>
          <p:cNvPr id="4" name="Content Placeholder 3"/>
          <p:cNvSpPr>
            <a:spLocks noGrp="1"/>
          </p:cNvSpPr>
          <p:nvPr>
            <p:ph sz="quarter" idx="1"/>
          </p:nvPr>
        </p:nvSpPr>
        <p:spPr/>
        <p:txBody>
          <a:bodyPr>
            <a:normAutofit/>
          </a:bodyPr>
          <a:lstStyle/>
          <a:p>
            <a:r>
              <a:rPr lang="en-US" dirty="0"/>
              <a:t>No similar system exists</a:t>
            </a:r>
          </a:p>
          <a:p>
            <a:pPr lvl="1"/>
            <a:r>
              <a:rPr lang="en-US" dirty="0"/>
              <a:t>Team meetings to establish feature integration</a:t>
            </a:r>
          </a:p>
          <a:p>
            <a:r>
              <a:rPr lang="en-US" dirty="0"/>
              <a:t>Intuitive user interface</a:t>
            </a:r>
          </a:p>
          <a:p>
            <a:pPr lvl="1"/>
            <a:r>
              <a:rPr lang="en-US" dirty="0"/>
              <a:t>User testing</a:t>
            </a:r>
          </a:p>
          <a:p>
            <a:r>
              <a:rPr lang="en-US" dirty="0"/>
              <a:t>Multiple browser support</a:t>
            </a:r>
          </a:p>
          <a:p>
            <a:pPr lvl="1"/>
            <a:r>
              <a:rPr lang="en-US" dirty="0"/>
              <a:t>Avoiding browser-specific code</a:t>
            </a:r>
          </a:p>
          <a:p>
            <a:r>
              <a:rPr lang="en-US" dirty="0"/>
              <a:t>File and picture storage</a:t>
            </a:r>
          </a:p>
          <a:p>
            <a:pPr lvl="1"/>
            <a:r>
              <a:rPr lang="en-US" dirty="0"/>
              <a:t>Using Amazon S3 for file/picture storage</a:t>
            </a:r>
          </a:p>
        </p:txBody>
      </p:sp>
    </p:spTree>
  </p:cSld>
  <p:clrMapOvr>
    <a:masterClrMapping/>
  </p:clrMapOvr>
  <mc:AlternateContent xmlns:mc="http://schemas.openxmlformats.org/markup-compatibility/2006" xmlns:p14="http://schemas.microsoft.com/office/powerpoint/2010/main">
    <mc:Choice Requires="p14">
      <p:transition spd="slow" p14:dur="2000" advTm="39893"/>
    </mc:Choice>
    <mc:Fallback xmlns="">
      <p:transition spd="slow" advTm="39893"/>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dirty="0" smtClean="0"/>
              <a:t>Used for managing GSEP students starting next fall</a:t>
            </a:r>
          </a:p>
          <a:p>
            <a:r>
              <a:rPr lang="en-US" dirty="0" smtClean="0"/>
              <a:t>Publicly available</a:t>
            </a:r>
          </a:p>
          <a:p>
            <a:r>
              <a:rPr lang="en-US" dirty="0"/>
              <a:t>Total project value</a:t>
            </a:r>
            <a:r>
              <a:rPr lang="en-US" dirty="0" smtClean="0"/>
              <a:t>:</a:t>
            </a:r>
          </a:p>
          <a:p>
            <a:pPr lvl="1"/>
            <a:r>
              <a:rPr lang="en-US" dirty="0" smtClean="0"/>
              <a:t>570 </a:t>
            </a:r>
            <a:r>
              <a:rPr lang="en-US" dirty="0" err="1" smtClean="0"/>
              <a:t>hrs</a:t>
            </a:r>
            <a:r>
              <a:rPr lang="en-US" dirty="0" smtClean="0"/>
              <a:t>/developer </a:t>
            </a:r>
          </a:p>
          <a:p>
            <a:pPr lvl="1"/>
            <a:r>
              <a:rPr lang="en-US" dirty="0" smtClean="0"/>
              <a:t>$100/</a:t>
            </a:r>
            <a:r>
              <a:rPr lang="en-US" dirty="0" err="1" smtClean="0"/>
              <a:t>hr</a:t>
            </a:r>
            <a:r>
              <a:rPr lang="en-US" dirty="0" smtClean="0"/>
              <a:t> </a:t>
            </a:r>
          </a:p>
          <a:p>
            <a:pPr lvl="1"/>
            <a:r>
              <a:rPr lang="en-US" dirty="0" smtClean="0"/>
              <a:t>Total value: $171,000</a:t>
            </a:r>
            <a:endParaRPr lang="en-US" dirty="0"/>
          </a:p>
          <a:p>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574" y="2895600"/>
            <a:ext cx="4090726"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22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407731749"/>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1</a:t>
                      </a:r>
                      <a:endParaRPr lang="en-US" sz="1600" dirty="0"/>
                    </a:p>
                  </a:txBody>
                  <a:tcPr>
                    <a:solidFill>
                      <a:schemeClr val="accent5">
                        <a:lumMod val="75000"/>
                        <a:lumOff val="25000"/>
                      </a:schemeClr>
                    </a:solidFill>
                  </a:tcPr>
                </a:tc>
              </a:tr>
              <a:tr h="922492">
                <a:tc>
                  <a:txBody>
                    <a:bodyPr/>
                    <a:lstStyle/>
                    <a:p>
                      <a:r>
                        <a:rPr lang="en-US" sz="1400" dirty="0" smtClean="0"/>
                        <a:t>Name: Mike</a:t>
                      </a:r>
                    </a:p>
                    <a:p>
                      <a:r>
                        <a:rPr lang="en-US" sz="1400" dirty="0" smtClean="0"/>
                        <a:t>Age:</a:t>
                      </a:r>
                      <a:r>
                        <a:rPr lang="en-US" sz="1400" baseline="0" dirty="0" smtClean="0"/>
                        <a:t> 35</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67038207"/>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tc>
                <a:tc>
                  <a:txBody>
                    <a:bodyPr/>
                    <a:lstStyle/>
                    <a:p>
                      <a:pPr lvl="1"/>
                      <a:r>
                        <a:rPr lang="en-US" dirty="0" smtClean="0"/>
                        <a:t>Define Groups</a:t>
                      </a:r>
                    </a:p>
                  </a:txBody>
                  <a:tcPr anchor="ctr">
                    <a:solidFill>
                      <a:schemeClr val="bg2">
                        <a:lumMod val="75000"/>
                      </a:schemeClr>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graphicFrame>
        <p:nvGraphicFramePr>
          <p:cNvPr id="16" name="Content Placeholder 6"/>
          <p:cNvGraphicFramePr>
            <a:graphicFrameLocks/>
          </p:cNvGraphicFramePr>
          <p:nvPr>
            <p:extLst>
              <p:ext uri="{D42A27DB-BD31-4B8C-83A1-F6EECF244321}">
                <p14:modId xmlns:p14="http://schemas.microsoft.com/office/powerpoint/2010/main" val="1151586022"/>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1</a:t>
                      </a:r>
                      <a:endParaRPr lang="en-US" sz="1600" dirty="0"/>
                    </a:p>
                  </a:txBody>
                  <a:tcPr/>
                </a:tc>
              </a:tr>
              <a:tr h="922492">
                <a:tc>
                  <a:txBody>
                    <a:bodyPr/>
                    <a:lstStyle/>
                    <a:p>
                      <a:r>
                        <a:rPr lang="en-US" sz="1400" dirty="0" smtClean="0"/>
                        <a:t>Name: Bob</a:t>
                      </a:r>
                    </a:p>
                    <a:p>
                      <a:r>
                        <a:rPr lang="en-US" sz="1400" dirty="0" smtClean="0"/>
                        <a:t>Age:</a:t>
                      </a:r>
                      <a:r>
                        <a:rPr lang="en-US" sz="1400" baseline="0" dirty="0" smtClean="0"/>
                        <a:t> 9</a:t>
                      </a:r>
                    </a:p>
                    <a:p>
                      <a:r>
                        <a:rPr lang="en-US" sz="1400" baseline="0" dirty="0" smtClean="0"/>
                        <a:t>Position: 1B</a:t>
                      </a:r>
                    </a:p>
                    <a:p>
                      <a:r>
                        <a:rPr lang="en-US" sz="1400" dirty="0" smtClean="0"/>
                        <a:t>BA: .500</a:t>
                      </a:r>
                      <a:endParaRPr lang="en-US" sz="1400" dirty="0"/>
                    </a:p>
                  </a:txBody>
                  <a:tcPr/>
                </a:tc>
              </a:tr>
            </a:tbl>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2006173156"/>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5</a:t>
                      </a:r>
                      <a:endParaRPr lang="en-US" sz="1600" dirty="0"/>
                    </a:p>
                  </a:txBody>
                  <a:tcPr/>
                </a:tc>
              </a:tr>
              <a:tr h="922492">
                <a:tc>
                  <a:txBody>
                    <a:bodyPr/>
                    <a:lstStyle/>
                    <a:p>
                      <a:r>
                        <a:rPr lang="en-US" sz="1400" dirty="0" smtClean="0"/>
                        <a:t>Name: Phil</a:t>
                      </a:r>
                    </a:p>
                    <a:p>
                      <a:r>
                        <a:rPr lang="en-US" sz="1400" dirty="0" smtClean="0"/>
                        <a:t>Age:</a:t>
                      </a:r>
                      <a:r>
                        <a:rPr lang="en-US" sz="1400" baseline="0" dirty="0" smtClean="0"/>
                        <a:t> 10</a:t>
                      </a:r>
                    </a:p>
                    <a:p>
                      <a:r>
                        <a:rPr lang="en-US" sz="1400" baseline="0" dirty="0" smtClean="0"/>
                        <a:t>Position: 2B</a:t>
                      </a:r>
                    </a:p>
                    <a:p>
                      <a:r>
                        <a:rPr lang="en-US" sz="1400" dirty="0" smtClean="0"/>
                        <a:t>BA: .346</a:t>
                      </a:r>
                      <a:endParaRPr lang="en-US" sz="1400" dirty="0"/>
                    </a:p>
                  </a:txBody>
                  <a:tcPr/>
                </a:tc>
              </a:tr>
            </a:tbl>
          </a:graphicData>
        </a:graphic>
      </p:graphicFrame>
      <p:graphicFrame>
        <p:nvGraphicFramePr>
          <p:cNvPr id="18" name="Content Placeholder 6"/>
          <p:cNvGraphicFramePr>
            <a:graphicFrameLocks/>
          </p:cNvGraphicFramePr>
          <p:nvPr>
            <p:extLst>
              <p:ext uri="{D42A27DB-BD31-4B8C-83A1-F6EECF244321}">
                <p14:modId xmlns:p14="http://schemas.microsoft.com/office/powerpoint/2010/main" val="454047543"/>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2</a:t>
                      </a:r>
                      <a:endParaRPr lang="en-US" sz="1600" dirty="0"/>
                    </a:p>
                  </a:txBody>
                  <a:tcPr/>
                </a:tc>
              </a:tr>
              <a:tr h="922492">
                <a:tc>
                  <a:txBody>
                    <a:bodyPr/>
                    <a:lstStyle/>
                    <a:p>
                      <a:r>
                        <a:rPr lang="en-US" sz="1400" dirty="0" smtClean="0"/>
                        <a:t>Name: Stu</a:t>
                      </a:r>
                    </a:p>
                    <a:p>
                      <a:r>
                        <a:rPr lang="en-US" sz="1400" dirty="0" smtClean="0"/>
                        <a:t>Age:</a:t>
                      </a:r>
                      <a:r>
                        <a:rPr lang="en-US" sz="1400" baseline="0" dirty="0" smtClean="0"/>
                        <a:t> 10</a:t>
                      </a:r>
                    </a:p>
                    <a:p>
                      <a:r>
                        <a:rPr lang="en-US" sz="1400" baseline="0" dirty="0" smtClean="0"/>
                        <a:t>Position: SS</a:t>
                      </a:r>
                    </a:p>
                    <a:p>
                      <a:r>
                        <a:rPr lang="en-US" sz="1400" dirty="0" smtClean="0"/>
                        <a:t>BA: .432</a:t>
                      </a:r>
                      <a:endParaRPr lang="en-US" sz="1400" dirty="0"/>
                    </a:p>
                  </a:txBody>
                  <a:tcPr/>
                </a:tc>
              </a:tr>
            </a:tbl>
          </a:graphicData>
        </a:graphic>
      </p:graphicFrame>
      <p:graphicFrame>
        <p:nvGraphicFramePr>
          <p:cNvPr id="19" name="Content Placeholder 6"/>
          <p:cNvGraphicFramePr>
            <a:graphicFrameLocks/>
          </p:cNvGraphicFramePr>
          <p:nvPr>
            <p:extLst>
              <p:ext uri="{D42A27DB-BD31-4B8C-83A1-F6EECF244321}">
                <p14:modId xmlns:p14="http://schemas.microsoft.com/office/powerpoint/2010/main" val="2729827857"/>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6</a:t>
                      </a:r>
                      <a:endParaRPr lang="en-US" sz="1600" dirty="0"/>
                    </a:p>
                  </a:txBody>
                  <a:tcPr/>
                </a:tc>
              </a:tr>
              <a:tr h="922492">
                <a:tc>
                  <a:txBody>
                    <a:bodyPr/>
                    <a:lstStyle/>
                    <a:p>
                      <a:r>
                        <a:rPr lang="en-US" sz="1400" dirty="0" smtClean="0"/>
                        <a:t>Name: Ron</a:t>
                      </a:r>
                    </a:p>
                    <a:p>
                      <a:r>
                        <a:rPr lang="en-US" sz="1400" dirty="0" smtClean="0"/>
                        <a:t>Age:</a:t>
                      </a:r>
                      <a:r>
                        <a:rPr lang="en-US" sz="1400" baseline="0" dirty="0" smtClean="0"/>
                        <a:t> 9</a:t>
                      </a:r>
                    </a:p>
                    <a:p>
                      <a:r>
                        <a:rPr lang="en-US" sz="1400" baseline="0" dirty="0" smtClean="0"/>
                        <a:t>Position: SS</a:t>
                      </a:r>
                    </a:p>
                    <a:p>
                      <a:r>
                        <a:rPr lang="en-US" sz="1400" dirty="0" smtClean="0"/>
                        <a:t>BA: .564</a:t>
                      </a:r>
                      <a:endParaRPr lang="en-US" sz="1400" dirty="0"/>
                    </a:p>
                  </a:txBody>
                  <a:tcPr/>
                </a:tc>
              </a:tr>
            </a:tbl>
          </a:graphicData>
        </a:graphic>
      </p:graphicFrame>
      <p:graphicFrame>
        <p:nvGraphicFramePr>
          <p:cNvPr id="20" name="Content Placeholder 6"/>
          <p:cNvGraphicFramePr>
            <a:graphicFrameLocks/>
          </p:cNvGraphicFramePr>
          <p:nvPr>
            <p:extLst>
              <p:ext uri="{D42A27DB-BD31-4B8C-83A1-F6EECF244321}">
                <p14:modId xmlns:p14="http://schemas.microsoft.com/office/powerpoint/2010/main" val="899073589"/>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3</a:t>
                      </a:r>
                      <a:endParaRPr lang="en-US" sz="1600" dirty="0"/>
                    </a:p>
                  </a:txBody>
                  <a:tcPr/>
                </a:tc>
              </a:tr>
              <a:tr h="922492">
                <a:tc>
                  <a:txBody>
                    <a:bodyPr/>
                    <a:lstStyle/>
                    <a:p>
                      <a:r>
                        <a:rPr lang="en-US" sz="1400" dirty="0" smtClean="0"/>
                        <a:t>Name: Dan</a:t>
                      </a:r>
                    </a:p>
                    <a:p>
                      <a:r>
                        <a:rPr lang="en-US" sz="1400" dirty="0" smtClean="0"/>
                        <a:t>Age:</a:t>
                      </a:r>
                      <a:r>
                        <a:rPr lang="en-US" sz="1400" baseline="0" dirty="0" smtClean="0"/>
                        <a:t> 12</a:t>
                      </a:r>
                    </a:p>
                    <a:p>
                      <a:r>
                        <a:rPr lang="en-US" sz="1400" baseline="0" dirty="0" smtClean="0"/>
                        <a:t>Position: SS</a:t>
                      </a:r>
                    </a:p>
                    <a:p>
                      <a:r>
                        <a:rPr lang="en-US" sz="1400" dirty="0" smtClean="0"/>
                        <a:t>BA: .547</a:t>
                      </a:r>
                      <a:endParaRPr lang="en-US" sz="1400" dirty="0"/>
                    </a:p>
                  </a:txBody>
                  <a:tcPr/>
                </a:tc>
              </a:tr>
            </a:tbl>
          </a:graphicData>
        </a:graphic>
      </p:graphicFrame>
      <p:graphicFrame>
        <p:nvGraphicFramePr>
          <p:cNvPr id="21" name="Content Placeholder 6"/>
          <p:cNvGraphicFramePr>
            <a:graphicFrameLocks/>
          </p:cNvGraphicFramePr>
          <p:nvPr>
            <p:extLst>
              <p:ext uri="{D42A27DB-BD31-4B8C-83A1-F6EECF244321}">
                <p14:modId xmlns:p14="http://schemas.microsoft.com/office/powerpoint/2010/main" val="3708584359"/>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7</a:t>
                      </a:r>
                      <a:endParaRPr lang="en-US" sz="1600" dirty="0"/>
                    </a:p>
                  </a:txBody>
                  <a:tcPr/>
                </a:tc>
              </a:tr>
              <a:tr h="922492">
                <a:tc>
                  <a:txBody>
                    <a:bodyPr/>
                    <a:lstStyle/>
                    <a:p>
                      <a:r>
                        <a:rPr lang="en-US" sz="1400" dirty="0" smtClean="0"/>
                        <a:t>Name: Pat</a:t>
                      </a:r>
                    </a:p>
                    <a:p>
                      <a:r>
                        <a:rPr lang="en-US" sz="1400" dirty="0" smtClean="0"/>
                        <a:t>Age:</a:t>
                      </a:r>
                      <a:r>
                        <a:rPr lang="en-US" sz="1400" baseline="0" dirty="0" smtClean="0"/>
                        <a:t> 12</a:t>
                      </a:r>
                    </a:p>
                    <a:p>
                      <a:r>
                        <a:rPr lang="en-US" sz="1400" baseline="0" dirty="0" smtClean="0"/>
                        <a:t>Position: SS</a:t>
                      </a:r>
                    </a:p>
                    <a:p>
                      <a:r>
                        <a:rPr lang="en-US" sz="1400" dirty="0" smtClean="0"/>
                        <a:t>BA: .445</a:t>
                      </a:r>
                      <a:endParaRPr lang="en-US" sz="1400" dirty="0"/>
                    </a:p>
                  </a:txBody>
                  <a:tcPr/>
                </a:tc>
              </a:tr>
            </a:tbl>
          </a:graphicData>
        </a:graphic>
      </p:graphicFrame>
      <p:graphicFrame>
        <p:nvGraphicFramePr>
          <p:cNvPr id="22" name="Content Placeholder 6"/>
          <p:cNvGraphicFramePr>
            <a:graphicFrameLocks/>
          </p:cNvGraphicFramePr>
          <p:nvPr>
            <p:extLst>
              <p:ext uri="{D42A27DB-BD31-4B8C-83A1-F6EECF244321}">
                <p14:modId xmlns:p14="http://schemas.microsoft.com/office/powerpoint/2010/main" val="3514286239"/>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4</a:t>
                      </a:r>
                      <a:endParaRPr lang="en-US" sz="1600" dirty="0"/>
                    </a:p>
                  </a:txBody>
                  <a:tcPr/>
                </a:tc>
              </a:tr>
              <a:tr h="922492">
                <a:tc>
                  <a:txBody>
                    <a:bodyPr/>
                    <a:lstStyle/>
                    <a:p>
                      <a:r>
                        <a:rPr lang="en-US" sz="1400" dirty="0" smtClean="0"/>
                        <a:t>Name: P.J.</a:t>
                      </a:r>
                    </a:p>
                    <a:p>
                      <a:r>
                        <a:rPr lang="en-US" sz="1400" dirty="0" smtClean="0"/>
                        <a:t>Age:</a:t>
                      </a:r>
                      <a:r>
                        <a:rPr lang="en-US" sz="1400" baseline="0" dirty="0" smtClean="0"/>
                        <a:t> 11</a:t>
                      </a:r>
                    </a:p>
                    <a:p>
                      <a:r>
                        <a:rPr lang="en-US" sz="1400" baseline="0" dirty="0" smtClean="0"/>
                        <a:t>Position: P</a:t>
                      </a:r>
                    </a:p>
                    <a:p>
                      <a:r>
                        <a:rPr lang="en-US" sz="1400" dirty="0" smtClean="0"/>
                        <a:t>BA: .235</a:t>
                      </a:r>
                      <a:endParaRPr lang="en-US" sz="1400" dirty="0"/>
                    </a:p>
                  </a:txBody>
                  <a:tcPr/>
                </a:tc>
              </a:tr>
            </a:tbl>
          </a:graphicData>
        </a:graphic>
      </p:graphicFrame>
      <p:graphicFrame>
        <p:nvGraphicFramePr>
          <p:cNvPr id="23" name="Content Placeholder 6"/>
          <p:cNvGraphicFramePr>
            <a:graphicFrameLocks/>
          </p:cNvGraphicFramePr>
          <p:nvPr>
            <p:extLst>
              <p:ext uri="{D42A27DB-BD31-4B8C-83A1-F6EECF244321}">
                <p14:modId xmlns:p14="http://schemas.microsoft.com/office/powerpoint/2010/main" val="1254673574"/>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8</a:t>
                      </a:r>
                      <a:endParaRPr lang="en-US" sz="1600" dirty="0"/>
                    </a:p>
                  </a:txBody>
                  <a:tcPr/>
                </a:tc>
              </a:tr>
              <a:tr h="922492">
                <a:tc>
                  <a:txBody>
                    <a:bodyPr/>
                    <a:lstStyle/>
                    <a:p>
                      <a:r>
                        <a:rPr lang="en-US" sz="1400" dirty="0" smtClean="0"/>
                        <a:t>Name: Joe</a:t>
                      </a:r>
                    </a:p>
                    <a:p>
                      <a:r>
                        <a:rPr lang="en-US" sz="1400" dirty="0" smtClean="0"/>
                        <a:t>Age:</a:t>
                      </a:r>
                      <a:r>
                        <a:rPr lang="en-US" sz="1400" baseline="0" dirty="0" smtClean="0"/>
                        <a:t> 12</a:t>
                      </a:r>
                    </a:p>
                    <a:p>
                      <a:r>
                        <a:rPr lang="en-US" sz="1400" baseline="0" dirty="0" smtClean="0"/>
                        <a:t>Position: 3B</a:t>
                      </a:r>
                    </a:p>
                    <a:p>
                      <a:r>
                        <a:rPr lang="en-US" sz="1400" dirty="0" smtClean="0"/>
                        <a:t>BA: .367</a:t>
                      </a:r>
                      <a:endParaRPr lang="en-US" sz="1400" dirty="0"/>
                    </a:p>
                  </a:txBody>
                  <a:tcPr/>
                </a:tc>
              </a:tr>
            </a:tbl>
          </a:graphicData>
        </a:graphic>
      </p:graphicFrame>
      <p:sp>
        <p:nvSpPr>
          <p:cNvPr id="24" name="Rounded Rectangle 23"/>
          <p:cNvSpPr/>
          <p:nvPr/>
        </p:nvSpPr>
        <p:spPr>
          <a:xfrm>
            <a:off x="76200" y="2895600"/>
            <a:ext cx="7010400" cy="32004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6"/>
          <p:cNvGraphicFramePr>
            <a:graphicFrameLocks/>
          </p:cNvGraphicFramePr>
          <p:nvPr>
            <p:extLst>
              <p:ext uri="{D42A27DB-BD31-4B8C-83A1-F6EECF244321}">
                <p14:modId xmlns:p14="http://schemas.microsoft.com/office/powerpoint/2010/main" val="2780426201"/>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2</a:t>
                      </a:r>
                      <a:endParaRPr lang="en-US" sz="1600" dirty="0"/>
                    </a:p>
                  </a:txBody>
                  <a:tcPr>
                    <a:solidFill>
                      <a:schemeClr val="accent5">
                        <a:lumMod val="75000"/>
                        <a:lumOff val="25000"/>
                      </a:schemeClr>
                    </a:solidFill>
                  </a:tcPr>
                </a:tc>
              </a:tr>
              <a:tr h="922492">
                <a:tc>
                  <a:txBody>
                    <a:bodyPr/>
                    <a:lstStyle/>
                    <a:p>
                      <a:r>
                        <a:rPr lang="en-US" sz="1400" dirty="0" smtClean="0"/>
                        <a:t>Name: Tom</a:t>
                      </a:r>
                    </a:p>
                    <a:p>
                      <a:r>
                        <a:rPr lang="en-US" sz="1400" dirty="0" smtClean="0"/>
                        <a:t>Age:</a:t>
                      </a:r>
                      <a:r>
                        <a:rPr lang="en-US" sz="1400" baseline="0" dirty="0" smtClean="0"/>
                        <a:t> 41</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sp>
        <p:nvSpPr>
          <p:cNvPr id="26" name="TextBox 25"/>
          <p:cNvSpPr txBox="1"/>
          <p:nvPr/>
        </p:nvSpPr>
        <p:spPr>
          <a:xfrm>
            <a:off x="2438400" y="2433935"/>
            <a:ext cx="4038600" cy="461665"/>
          </a:xfrm>
          <a:prstGeom prst="rect">
            <a:avLst/>
          </a:prstGeom>
          <a:noFill/>
        </p:spPr>
        <p:txBody>
          <a:bodyPr wrap="square" rtlCol="0">
            <a:spAutoFit/>
          </a:bodyPr>
          <a:lstStyle/>
          <a:p>
            <a:r>
              <a:rPr lang="en-US" sz="2400" dirty="0" smtClean="0"/>
              <a:t> </a:t>
            </a:r>
            <a:r>
              <a:rPr lang="en-US" sz="2400" dirty="0" smtClean="0"/>
              <a:t>Little League </a:t>
            </a:r>
            <a:r>
              <a:rPr lang="en-US" sz="2400" dirty="0" smtClean="0"/>
              <a:t>Division</a:t>
            </a:r>
            <a:endParaRPr lang="en-US" sz="2400" dirty="0"/>
          </a:p>
        </p:txBody>
      </p:sp>
    </p:spTree>
    <p:extLst>
      <p:ext uri="{BB962C8B-B14F-4D97-AF65-F5344CB8AC3E}">
        <p14:creationId xmlns:p14="http://schemas.microsoft.com/office/powerpoint/2010/main" val="807962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40</a:t>
            </a:fld>
            <a:endParaRPr lang="en-US"/>
          </a:p>
        </p:txBody>
      </p:sp>
      <p:sp>
        <p:nvSpPr>
          <p:cNvPr id="4" name="Content Placeholder 3"/>
          <p:cNvSpPr>
            <a:spLocks noGrp="1"/>
          </p:cNvSpPr>
          <p:nvPr>
            <p:ph sz="quarter" idx="1"/>
          </p:nvPr>
        </p:nvSpPr>
        <p:spPr/>
        <p:txBody>
          <a:bodyPr/>
          <a:lstStyle/>
          <a:p>
            <a:r>
              <a:rPr lang="en-US" dirty="0" smtClean="0"/>
              <a:t>Remaining tasks:</a:t>
            </a:r>
          </a:p>
          <a:p>
            <a:pPr lvl="1"/>
            <a:r>
              <a:rPr lang="en-US" dirty="0" smtClean="0"/>
              <a:t>Installation manual</a:t>
            </a:r>
          </a:p>
          <a:p>
            <a:pPr lvl="1"/>
            <a:r>
              <a:rPr lang="en-US" dirty="0" smtClean="0"/>
              <a:t>User interface refinement</a:t>
            </a:r>
          </a:p>
          <a:p>
            <a:pPr lvl="1"/>
            <a:r>
              <a:rPr lang="en-US" dirty="0" smtClean="0"/>
              <a:t>Delivery to client</a:t>
            </a:r>
          </a:p>
          <a:p>
            <a:r>
              <a:rPr lang="en-US" dirty="0" smtClean="0"/>
              <a:t>Features for upcoming version:</a:t>
            </a:r>
          </a:p>
          <a:p>
            <a:pPr lvl="1"/>
            <a:r>
              <a:rPr lang="en-US" dirty="0" smtClean="0"/>
              <a:t>Support </a:t>
            </a:r>
            <a:r>
              <a:rPr lang="en-US" dirty="0"/>
              <a:t>for </a:t>
            </a:r>
            <a:r>
              <a:rPr lang="en-US" dirty="0" smtClean="0"/>
              <a:t>large </a:t>
            </a:r>
            <a:r>
              <a:rPr lang="en-US" dirty="0"/>
              <a:t>user bases (</a:t>
            </a:r>
            <a:r>
              <a:rPr lang="en-US" dirty="0" smtClean="0"/>
              <a:t>100,000+ </a:t>
            </a:r>
            <a:r>
              <a:rPr lang="en-US" dirty="0"/>
              <a:t>users)</a:t>
            </a:r>
          </a:p>
          <a:p>
            <a:pPr lvl="1"/>
            <a:r>
              <a:rPr lang="en-US" dirty="0" smtClean="0"/>
              <a:t>Support for additional graph types</a:t>
            </a:r>
            <a:endParaRPr lang="en-US" dirty="0"/>
          </a:p>
          <a:p>
            <a:pPr lvl="1"/>
            <a:r>
              <a:rPr lang="en-US" dirty="0" smtClean="0"/>
              <a:t>Additional integration with social </a:t>
            </a:r>
            <a:r>
              <a:rPr lang="en-US" dirty="0"/>
              <a:t>sites</a:t>
            </a:r>
          </a:p>
          <a:p>
            <a:pPr lvl="1"/>
            <a:endParaRPr lang="en-US" dirty="0" smtClean="0"/>
          </a:p>
        </p:txBody>
      </p:sp>
    </p:spTree>
    <p:extLst>
      <p:ext uri="{BB962C8B-B14F-4D97-AF65-F5344CB8AC3E}">
        <p14:creationId xmlns:p14="http://schemas.microsoft.com/office/powerpoint/2010/main" val="2725588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41</a:t>
            </a:fld>
            <a:endParaRPr lang="en-US"/>
          </a:p>
        </p:txBody>
      </p:sp>
      <p:sp>
        <p:nvSpPr>
          <p:cNvPr id="4" name="Content Placeholder 3"/>
          <p:cNvSpPr>
            <a:spLocks noGrp="1"/>
          </p:cNvSpPr>
          <p:nvPr>
            <p:ph sz="quarter" idx="1"/>
          </p:nvPr>
        </p:nvSpPr>
        <p:spPr>
          <a:xfrm>
            <a:off x="609600" y="1676400"/>
            <a:ext cx="8153400" cy="4495800"/>
          </a:xfrm>
        </p:spPr>
        <p:txBody>
          <a:bodyPr>
            <a:normAutofit fontScale="92500" lnSpcReduction="10000"/>
          </a:bodyPr>
          <a:lstStyle/>
          <a:p>
            <a:r>
              <a:rPr lang="en-US" dirty="0"/>
              <a:t>Problem </a:t>
            </a:r>
          </a:p>
          <a:p>
            <a:pPr lvl="1"/>
            <a:r>
              <a:rPr lang="en-US" dirty="0"/>
              <a:t>Lack of proper group management </a:t>
            </a:r>
            <a:r>
              <a:rPr lang="en-US" dirty="0" smtClean="0"/>
              <a:t>tool combined with social interaction</a:t>
            </a:r>
            <a:endParaRPr lang="en-US" dirty="0"/>
          </a:p>
          <a:p>
            <a:r>
              <a:rPr lang="en-US" dirty="0"/>
              <a:t>Solution</a:t>
            </a:r>
          </a:p>
          <a:p>
            <a:pPr lvl="1"/>
            <a:r>
              <a:rPr lang="en-US" dirty="0"/>
              <a:t>Group Wrangler</a:t>
            </a:r>
          </a:p>
          <a:p>
            <a:pPr lvl="2"/>
            <a:r>
              <a:rPr lang="en-US" dirty="0"/>
              <a:t>Manage members</a:t>
            </a:r>
          </a:p>
          <a:p>
            <a:pPr lvl="2"/>
            <a:r>
              <a:rPr lang="en-US" dirty="0" smtClean="0"/>
              <a:t>Define </a:t>
            </a:r>
            <a:r>
              <a:rPr lang="en-US" dirty="0"/>
              <a:t>groups manually and automatically</a:t>
            </a:r>
          </a:p>
          <a:p>
            <a:pPr lvl="2"/>
            <a:r>
              <a:rPr lang="en-US" dirty="0" smtClean="0"/>
              <a:t>Analyze </a:t>
            </a:r>
            <a:r>
              <a:rPr lang="en-US" dirty="0"/>
              <a:t>groups and members</a:t>
            </a:r>
          </a:p>
          <a:p>
            <a:pPr lvl="2"/>
            <a:r>
              <a:rPr lang="en-US" dirty="0"/>
              <a:t>Facilitate group </a:t>
            </a:r>
            <a:r>
              <a:rPr lang="en-US" dirty="0" smtClean="0"/>
              <a:t>communication</a:t>
            </a:r>
          </a:p>
          <a:p>
            <a:r>
              <a:rPr lang="en-US" dirty="0"/>
              <a:t>Vision</a:t>
            </a:r>
          </a:p>
          <a:p>
            <a:pPr lvl="1"/>
            <a:r>
              <a:rPr lang="en-US" dirty="0"/>
              <a:t>Premiere group management software</a:t>
            </a:r>
          </a:p>
          <a:p>
            <a:pPr lvl="2"/>
            <a:endParaRPr lang="en-US" dirty="0"/>
          </a:p>
          <a:p>
            <a:endParaRPr lang="en-US" dirty="0"/>
          </a:p>
        </p:txBody>
      </p:sp>
    </p:spTree>
    <p:extLst>
      <p:ext uri="{BB962C8B-B14F-4D97-AF65-F5344CB8AC3E}">
        <p14:creationId xmlns:p14="http://schemas.microsoft.com/office/powerpoint/2010/main" val="2557189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42</a:t>
            </a:fld>
            <a:endParaRPr lang="en-US"/>
          </a:p>
        </p:txBody>
      </p:sp>
      <p:sp>
        <p:nvSpPr>
          <p:cNvPr id="4" name="Content Placeholder 3"/>
          <p:cNvSpPr>
            <a:spLocks noGrp="1"/>
          </p:cNvSpPr>
          <p:nvPr>
            <p:ph sz="quarter" idx="1"/>
          </p:nvPr>
        </p:nvSpPr>
        <p:spPr/>
        <p:txBody>
          <a:bodyPr/>
          <a:lstStyle/>
          <a:p>
            <a:r>
              <a:rPr lang="en-US" dirty="0" smtClean="0"/>
              <a:t>Display Board 36A</a:t>
            </a:r>
          </a:p>
          <a:p>
            <a:pPr lvl="1"/>
            <a:r>
              <a:rPr lang="en-US" dirty="0" smtClean="0"/>
              <a:t>Time: 4PM-5PM</a:t>
            </a:r>
          </a:p>
          <a:p>
            <a:r>
              <a:rPr lang="en-US" dirty="0" smtClean="0"/>
              <a:t>Live demo of Group Wrangler</a:t>
            </a:r>
          </a:p>
          <a:p>
            <a:pPr lvl="1"/>
            <a:r>
              <a:rPr lang="en-US" dirty="0" smtClean="0"/>
              <a:t>Set up with all UGRADS capstone teams’ information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962400"/>
            <a:ext cx="2468465" cy="218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430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838200"/>
            <a:ext cx="8610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43</a:t>
            </a:fld>
            <a:endParaRPr lang="en-US"/>
          </a:p>
        </p:txBody>
      </p:sp>
      <p:pic>
        <p:nvPicPr>
          <p:cNvPr id="2050" name="Picture 2" descr="C:\Users\Michael\Documents\NAU\2013_spring\CS 486C\design_review_2\LayeredArchitecture (1).pn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90600" y="256309"/>
            <a:ext cx="7467600" cy="64492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1704874" y="4610654"/>
            <a:ext cx="3953330" cy="523220"/>
          </a:xfrm>
          <a:prstGeom prst="rect">
            <a:avLst/>
          </a:prstGeom>
          <a:noFill/>
        </p:spPr>
        <p:txBody>
          <a:bodyPr wrap="square" rtlCol="0">
            <a:spAutoFit/>
          </a:bodyPr>
          <a:lstStyle/>
          <a:p>
            <a:r>
              <a:rPr lang="en-US" sz="2800" b="1" dirty="0" smtClean="0"/>
              <a:t>Client-Sever Architecture</a:t>
            </a:r>
            <a:endParaRPr lang="en-US" sz="2800" b="1" dirty="0"/>
          </a:p>
        </p:txBody>
      </p:sp>
    </p:spTree>
    <p:extLst>
      <p:ext uri="{BB962C8B-B14F-4D97-AF65-F5344CB8AC3E}">
        <p14:creationId xmlns:p14="http://schemas.microsoft.com/office/powerpoint/2010/main" val="1320086410"/>
      </p:ext>
    </p:extLst>
  </p:cSld>
  <p:clrMapOvr>
    <a:masterClrMapping/>
  </p:clrMapOvr>
  <mc:AlternateContent xmlns:mc="http://schemas.openxmlformats.org/markup-compatibility/2006" xmlns:p14="http://schemas.microsoft.com/office/powerpoint/2010/main">
    <mc:Choice Requires="p14">
      <p:transition spd="slow" p14:dur="2000" advTm="30692"/>
    </mc:Choice>
    <mc:Fallback xmlns="">
      <p:transition spd="slow" advTm="30692"/>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Results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44</a:t>
            </a:fld>
            <a:endParaRPr lang="en-US"/>
          </a:p>
        </p:txBody>
      </p:sp>
      <p:sp>
        <p:nvSpPr>
          <p:cNvPr id="4" name="Content Placeholder 3"/>
          <p:cNvSpPr>
            <a:spLocks noGrp="1"/>
          </p:cNvSpPr>
          <p:nvPr>
            <p:ph sz="quarter" idx="1"/>
          </p:nvPr>
        </p:nvSpPr>
        <p:spPr/>
        <p:txBody>
          <a:bodyPr/>
          <a:lstStyle/>
          <a:p>
            <a:r>
              <a:rPr lang="en-US" dirty="0" smtClean="0"/>
              <a:t>Creating groups</a:t>
            </a:r>
          </a:p>
          <a:p>
            <a:pPr lvl="1"/>
            <a:r>
              <a:rPr lang="en-US" dirty="0"/>
              <a:t>Group creation from </a:t>
            </a:r>
            <a:r>
              <a:rPr lang="en-US" dirty="0" smtClean="0"/>
              <a:t>sidebar</a:t>
            </a:r>
            <a:endParaRPr lang="en-US" dirty="0"/>
          </a:p>
          <a:p>
            <a:r>
              <a:rPr lang="en-US" dirty="0"/>
              <a:t>Screen real </a:t>
            </a:r>
            <a:r>
              <a:rPr lang="en-US" dirty="0" smtClean="0"/>
              <a:t>estate</a:t>
            </a:r>
          </a:p>
          <a:p>
            <a:pPr lvl="1"/>
            <a:r>
              <a:rPr lang="en-US" dirty="0"/>
              <a:t>Compact representation of analysis </a:t>
            </a:r>
            <a:r>
              <a:rPr lang="en-US" dirty="0" smtClean="0"/>
              <a:t>information</a:t>
            </a:r>
            <a:endParaRPr lang="en-US" dirty="0"/>
          </a:p>
          <a:p>
            <a:r>
              <a:rPr lang="en-US" dirty="0" smtClean="0"/>
              <a:t>Layout of sidebar content</a:t>
            </a:r>
          </a:p>
          <a:p>
            <a:pPr lvl="1"/>
            <a:r>
              <a:rPr lang="en-US" dirty="0"/>
              <a:t>Multiple sidebar versions</a:t>
            </a:r>
          </a:p>
          <a:p>
            <a:pPr lvl="1"/>
            <a:endParaRPr lang="en-US" dirty="0"/>
          </a:p>
        </p:txBody>
      </p:sp>
    </p:spTree>
    <p:extLst>
      <p:ext uri="{BB962C8B-B14F-4D97-AF65-F5344CB8AC3E}">
        <p14:creationId xmlns:p14="http://schemas.microsoft.com/office/powerpoint/2010/main" val="1552279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45</a:t>
            </a:fld>
            <a:endParaRPr lang="en-US"/>
          </a:p>
        </p:txBody>
      </p:sp>
      <p:sp>
        <p:nvSpPr>
          <p:cNvPr id="4" name="Content Placeholder 3"/>
          <p:cNvSpPr>
            <a:spLocks noGrp="1"/>
          </p:cNvSpPr>
          <p:nvPr>
            <p:ph sz="quarter" idx="1"/>
          </p:nvPr>
        </p:nvSpPr>
        <p:spPr/>
        <p:txBody>
          <a:bodyPr/>
          <a:lstStyle/>
          <a:p>
            <a:endParaRPr lang="en-US" dirty="0"/>
          </a:p>
        </p:txBody>
      </p:sp>
      <p:pic>
        <p:nvPicPr>
          <p:cNvPr id="5" name="Picture 15" descr="C:\Users\Michael\Documents\NAU\2013_spring\CS 486C\circle_images\poor 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580" y="533400"/>
            <a:ext cx="411242" cy="411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C:\Users\Michael\Documents\NAU\2013_spring\CS 486C\circle_images\fa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180" y="533400"/>
            <a:ext cx="411242" cy="411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C:\Users\Michael\Documents\NAU\2013_spring\CS 486C\circle_images\goo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559" y="533400"/>
            <a:ext cx="411242" cy="411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C:\Users\Michael\Documents\NAU\2013_spring\CS 486C\circle_images\very_goo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2980" y="533400"/>
            <a:ext cx="411242" cy="411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C:\Users\Michael\Documents\NAU\2013_spring\CS 486C\circle_images\excell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9359" y="533400"/>
            <a:ext cx="411241" cy="41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96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Grouping Challenges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46</a:t>
            </a:fld>
            <a:endParaRPr lang="en-US"/>
          </a:p>
        </p:txBody>
      </p:sp>
      <p:sp>
        <p:nvSpPr>
          <p:cNvPr id="4" name="Content Placeholder 3"/>
          <p:cNvSpPr>
            <a:spLocks noGrp="1"/>
          </p:cNvSpPr>
          <p:nvPr>
            <p:ph sz="quarter" idx="1"/>
          </p:nvPr>
        </p:nvSpPr>
        <p:spPr>
          <a:xfrm>
            <a:off x="612648" y="1600200"/>
            <a:ext cx="8153400" cy="4800600"/>
          </a:xfrm>
        </p:spPr>
        <p:txBody>
          <a:bodyPr>
            <a:normAutofit/>
          </a:bodyPr>
          <a:lstStyle/>
          <a:p>
            <a:r>
              <a:rPr lang="en-US" dirty="0" smtClean="0"/>
              <a:t>Types of organizations:</a:t>
            </a:r>
          </a:p>
          <a:p>
            <a:endParaRPr lang="en-US" dirty="0"/>
          </a:p>
          <a:p>
            <a:pPr marL="0" indent="0">
              <a:buNone/>
            </a:pPr>
            <a:endParaRPr lang="en-US" dirty="0" smtClean="0"/>
          </a:p>
          <a:p>
            <a:r>
              <a:rPr lang="en-US" dirty="0" smtClean="0"/>
              <a:t>Common grouping challenges:</a:t>
            </a:r>
          </a:p>
          <a:p>
            <a:pPr lvl="1"/>
            <a:r>
              <a:rPr lang="en-US" dirty="0" smtClean="0"/>
              <a:t>Manage members</a:t>
            </a:r>
            <a:endParaRPr lang="en-US" dirty="0"/>
          </a:p>
          <a:p>
            <a:pPr lvl="1"/>
            <a:r>
              <a:rPr lang="en-US" dirty="0" smtClean="0"/>
              <a:t>Create appropriate groups</a:t>
            </a:r>
          </a:p>
          <a:p>
            <a:pPr lvl="1"/>
            <a:r>
              <a:rPr lang="en-US" dirty="0" smtClean="0"/>
              <a:t>Analyze and maintain groups</a:t>
            </a:r>
          </a:p>
          <a:p>
            <a:pPr lvl="1"/>
            <a:r>
              <a:rPr lang="en-US" dirty="0" smtClean="0"/>
              <a:t>Facilitate group communication</a:t>
            </a:r>
          </a:p>
          <a:p>
            <a:pPr lvl="1"/>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82265"/>
            <a:ext cx="1143000" cy="101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384" y="2174765"/>
            <a:ext cx="1306916" cy="103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1123002" cy="111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10400" y="2229683"/>
            <a:ext cx="1828800" cy="4247317"/>
          </a:xfrm>
          <a:prstGeom prst="rect">
            <a:avLst/>
          </a:prstGeom>
          <a:noFill/>
          <a:ln w="28575">
            <a:solidFill>
              <a:schemeClr val="tx1"/>
            </a:solidFill>
          </a:ln>
        </p:spPr>
        <p:txBody>
          <a:bodyPr wrap="square" rtlCol="0">
            <a:spAutoFit/>
          </a:bodyPr>
          <a:lstStyle/>
          <a:p>
            <a:r>
              <a:rPr lang="en-US" dirty="0" smtClean="0"/>
              <a:t>Small Business</a:t>
            </a:r>
          </a:p>
          <a:p>
            <a:endParaRPr lang="en-US" dirty="0"/>
          </a:p>
          <a:p>
            <a:r>
              <a:rPr lang="en-US" dirty="0" smtClean="0"/>
              <a:t>Soccer League</a:t>
            </a:r>
          </a:p>
          <a:p>
            <a:endParaRPr lang="en-US" dirty="0"/>
          </a:p>
          <a:p>
            <a:r>
              <a:rPr lang="en-US" dirty="0" smtClean="0"/>
              <a:t>Outdoor Club</a:t>
            </a:r>
          </a:p>
          <a:p>
            <a:endParaRPr lang="en-US" dirty="0"/>
          </a:p>
          <a:p>
            <a:r>
              <a:rPr lang="en-US" dirty="0" smtClean="0"/>
              <a:t>Boy Scouts</a:t>
            </a:r>
          </a:p>
          <a:p>
            <a:endParaRPr lang="en-US" dirty="0"/>
          </a:p>
          <a:p>
            <a:r>
              <a:rPr lang="en-US" dirty="0" smtClean="0"/>
              <a:t>School</a:t>
            </a:r>
          </a:p>
          <a:p>
            <a:endParaRPr lang="en-US" dirty="0"/>
          </a:p>
          <a:p>
            <a:r>
              <a:rPr lang="en-US" dirty="0" smtClean="0"/>
              <a:t>Book Club</a:t>
            </a:r>
          </a:p>
          <a:p>
            <a:endParaRPr lang="en-US" dirty="0"/>
          </a:p>
          <a:p>
            <a:r>
              <a:rPr lang="en-US" dirty="0" smtClean="0"/>
              <a:t>Convention</a:t>
            </a:r>
          </a:p>
          <a:p>
            <a:endParaRPr lang="en-US" dirty="0"/>
          </a:p>
          <a:p>
            <a:r>
              <a:rPr lang="en-US" dirty="0" smtClean="0"/>
              <a:t>Cycling Club</a:t>
            </a:r>
          </a:p>
        </p:txBody>
      </p:sp>
    </p:spTree>
    <p:extLst>
      <p:ext uri="{BB962C8B-B14F-4D97-AF65-F5344CB8AC3E}">
        <p14:creationId xmlns:p14="http://schemas.microsoft.com/office/powerpoint/2010/main" val="3887178340"/>
      </p:ext>
    </p:extLst>
  </p:cSld>
  <p:clrMapOvr>
    <a:masterClrMapping/>
  </p:clrMapOvr>
  <mc:AlternateContent xmlns:mc="http://schemas.openxmlformats.org/markup-compatibility/2006" xmlns:p14="http://schemas.microsoft.com/office/powerpoint/2010/main">
    <mc:Choice Requires="p14">
      <p:transition spd="slow" p14:dur="2000" advTm="6201"/>
    </mc:Choice>
    <mc:Fallback xmlns="">
      <p:transition spd="slow" advTm="62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5</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695787006"/>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1</a:t>
                      </a:r>
                      <a:endParaRPr lang="en-US" sz="1600" dirty="0"/>
                    </a:p>
                  </a:txBody>
                  <a:tcPr>
                    <a:solidFill>
                      <a:schemeClr val="accent5">
                        <a:lumMod val="75000"/>
                        <a:lumOff val="25000"/>
                      </a:schemeClr>
                    </a:solidFill>
                  </a:tcPr>
                </a:tc>
              </a:tr>
              <a:tr h="922492">
                <a:tc>
                  <a:txBody>
                    <a:bodyPr/>
                    <a:lstStyle/>
                    <a:p>
                      <a:r>
                        <a:rPr lang="en-US" sz="1400" dirty="0" smtClean="0"/>
                        <a:t>Name: Mike</a:t>
                      </a:r>
                    </a:p>
                    <a:p>
                      <a:r>
                        <a:rPr lang="en-US" sz="1400" dirty="0" smtClean="0"/>
                        <a:t>Age:</a:t>
                      </a:r>
                      <a:r>
                        <a:rPr lang="en-US" sz="1400" baseline="0" dirty="0" smtClean="0"/>
                        <a:t> 35</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97313772"/>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accent2"/>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graphicFrame>
        <p:nvGraphicFramePr>
          <p:cNvPr id="16" name="Content Placeholder 6"/>
          <p:cNvGraphicFramePr>
            <a:graphicFrameLocks/>
          </p:cNvGraphicFramePr>
          <p:nvPr>
            <p:extLst>
              <p:ext uri="{D42A27DB-BD31-4B8C-83A1-F6EECF244321}">
                <p14:modId xmlns:p14="http://schemas.microsoft.com/office/powerpoint/2010/main" val="2386528883"/>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1</a:t>
                      </a:r>
                      <a:endParaRPr lang="en-US" sz="1600" dirty="0"/>
                    </a:p>
                  </a:txBody>
                  <a:tcPr/>
                </a:tc>
              </a:tr>
              <a:tr h="922492">
                <a:tc>
                  <a:txBody>
                    <a:bodyPr/>
                    <a:lstStyle/>
                    <a:p>
                      <a:r>
                        <a:rPr lang="en-US" sz="1400" dirty="0" smtClean="0"/>
                        <a:t>Name: Bob</a:t>
                      </a:r>
                    </a:p>
                    <a:p>
                      <a:r>
                        <a:rPr lang="en-US" sz="1400" dirty="0" smtClean="0"/>
                        <a:t>Age:</a:t>
                      </a:r>
                      <a:r>
                        <a:rPr lang="en-US" sz="1400" baseline="0" dirty="0" smtClean="0"/>
                        <a:t> 9</a:t>
                      </a:r>
                    </a:p>
                    <a:p>
                      <a:r>
                        <a:rPr lang="en-US" sz="1400" baseline="0" dirty="0" smtClean="0"/>
                        <a:t>Position: 1B</a:t>
                      </a:r>
                    </a:p>
                    <a:p>
                      <a:r>
                        <a:rPr lang="en-US" sz="1400" dirty="0" smtClean="0"/>
                        <a:t>BA: .500</a:t>
                      </a:r>
                      <a:endParaRPr lang="en-US" sz="1400" dirty="0"/>
                    </a:p>
                  </a:txBody>
                  <a:tcPr/>
                </a:tc>
              </a:tr>
            </a:tbl>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2103939638"/>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5</a:t>
                      </a:r>
                      <a:endParaRPr lang="en-US" sz="1600" dirty="0"/>
                    </a:p>
                  </a:txBody>
                  <a:tcPr/>
                </a:tc>
              </a:tr>
              <a:tr h="922492">
                <a:tc>
                  <a:txBody>
                    <a:bodyPr/>
                    <a:lstStyle/>
                    <a:p>
                      <a:r>
                        <a:rPr lang="en-US" sz="1400" dirty="0" smtClean="0"/>
                        <a:t>Name: Phil</a:t>
                      </a:r>
                    </a:p>
                    <a:p>
                      <a:r>
                        <a:rPr lang="en-US" sz="1400" dirty="0" smtClean="0"/>
                        <a:t>Age:</a:t>
                      </a:r>
                      <a:r>
                        <a:rPr lang="en-US" sz="1400" baseline="0" dirty="0" smtClean="0"/>
                        <a:t> 10</a:t>
                      </a:r>
                    </a:p>
                    <a:p>
                      <a:r>
                        <a:rPr lang="en-US" sz="1400" baseline="0" dirty="0" smtClean="0"/>
                        <a:t>Position: 2B</a:t>
                      </a:r>
                    </a:p>
                    <a:p>
                      <a:r>
                        <a:rPr lang="en-US" sz="1400" dirty="0" smtClean="0"/>
                        <a:t>BA: .346</a:t>
                      </a:r>
                      <a:endParaRPr lang="en-US" sz="1400" dirty="0"/>
                    </a:p>
                  </a:txBody>
                  <a:tcPr/>
                </a:tc>
              </a:tr>
            </a:tbl>
          </a:graphicData>
        </a:graphic>
      </p:graphicFrame>
      <p:graphicFrame>
        <p:nvGraphicFramePr>
          <p:cNvPr id="18" name="Content Placeholder 6"/>
          <p:cNvGraphicFramePr>
            <a:graphicFrameLocks/>
          </p:cNvGraphicFramePr>
          <p:nvPr>
            <p:extLst>
              <p:ext uri="{D42A27DB-BD31-4B8C-83A1-F6EECF244321}">
                <p14:modId xmlns:p14="http://schemas.microsoft.com/office/powerpoint/2010/main" val="2265823359"/>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2</a:t>
                      </a:r>
                      <a:endParaRPr lang="en-US" sz="1600" dirty="0"/>
                    </a:p>
                  </a:txBody>
                  <a:tcPr/>
                </a:tc>
              </a:tr>
              <a:tr h="922492">
                <a:tc>
                  <a:txBody>
                    <a:bodyPr/>
                    <a:lstStyle/>
                    <a:p>
                      <a:r>
                        <a:rPr lang="en-US" sz="1400" dirty="0" smtClean="0"/>
                        <a:t>Name: Stu</a:t>
                      </a:r>
                    </a:p>
                    <a:p>
                      <a:r>
                        <a:rPr lang="en-US" sz="1400" dirty="0" smtClean="0"/>
                        <a:t>Age:</a:t>
                      </a:r>
                      <a:r>
                        <a:rPr lang="en-US" sz="1400" baseline="0" dirty="0" smtClean="0"/>
                        <a:t> 10</a:t>
                      </a:r>
                    </a:p>
                    <a:p>
                      <a:r>
                        <a:rPr lang="en-US" sz="1400" baseline="0" dirty="0" smtClean="0"/>
                        <a:t>Position: SS</a:t>
                      </a:r>
                    </a:p>
                    <a:p>
                      <a:r>
                        <a:rPr lang="en-US" sz="1400" dirty="0" smtClean="0"/>
                        <a:t>BA: .432</a:t>
                      </a:r>
                      <a:endParaRPr lang="en-US" sz="1400" dirty="0"/>
                    </a:p>
                  </a:txBody>
                  <a:tcPr/>
                </a:tc>
              </a:tr>
            </a:tbl>
          </a:graphicData>
        </a:graphic>
      </p:graphicFrame>
      <p:graphicFrame>
        <p:nvGraphicFramePr>
          <p:cNvPr id="19" name="Content Placeholder 6"/>
          <p:cNvGraphicFramePr>
            <a:graphicFrameLocks/>
          </p:cNvGraphicFramePr>
          <p:nvPr>
            <p:extLst>
              <p:ext uri="{D42A27DB-BD31-4B8C-83A1-F6EECF244321}">
                <p14:modId xmlns:p14="http://schemas.microsoft.com/office/powerpoint/2010/main" val="989380545"/>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6</a:t>
                      </a:r>
                      <a:endParaRPr lang="en-US" sz="1600" dirty="0"/>
                    </a:p>
                  </a:txBody>
                  <a:tcPr/>
                </a:tc>
              </a:tr>
              <a:tr h="922492">
                <a:tc>
                  <a:txBody>
                    <a:bodyPr/>
                    <a:lstStyle/>
                    <a:p>
                      <a:r>
                        <a:rPr lang="en-US" sz="1400" dirty="0" smtClean="0"/>
                        <a:t>Name: Ron</a:t>
                      </a:r>
                    </a:p>
                    <a:p>
                      <a:r>
                        <a:rPr lang="en-US" sz="1400" dirty="0" smtClean="0"/>
                        <a:t>Age:</a:t>
                      </a:r>
                      <a:r>
                        <a:rPr lang="en-US" sz="1400" baseline="0" dirty="0" smtClean="0"/>
                        <a:t> 9</a:t>
                      </a:r>
                    </a:p>
                    <a:p>
                      <a:r>
                        <a:rPr lang="en-US" sz="1400" baseline="0" dirty="0" smtClean="0"/>
                        <a:t>Position: SS</a:t>
                      </a:r>
                    </a:p>
                    <a:p>
                      <a:r>
                        <a:rPr lang="en-US" sz="1400" dirty="0" smtClean="0"/>
                        <a:t>BA: .564</a:t>
                      </a:r>
                      <a:endParaRPr lang="en-US" sz="1400" dirty="0"/>
                    </a:p>
                  </a:txBody>
                  <a:tcPr/>
                </a:tc>
              </a:tr>
            </a:tbl>
          </a:graphicData>
        </a:graphic>
      </p:graphicFrame>
      <p:graphicFrame>
        <p:nvGraphicFramePr>
          <p:cNvPr id="20" name="Content Placeholder 6"/>
          <p:cNvGraphicFramePr>
            <a:graphicFrameLocks/>
          </p:cNvGraphicFramePr>
          <p:nvPr>
            <p:extLst>
              <p:ext uri="{D42A27DB-BD31-4B8C-83A1-F6EECF244321}">
                <p14:modId xmlns:p14="http://schemas.microsoft.com/office/powerpoint/2010/main" val="90394336"/>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3</a:t>
                      </a:r>
                      <a:endParaRPr lang="en-US" sz="1600" dirty="0"/>
                    </a:p>
                  </a:txBody>
                  <a:tcPr/>
                </a:tc>
              </a:tr>
              <a:tr h="922492">
                <a:tc>
                  <a:txBody>
                    <a:bodyPr/>
                    <a:lstStyle/>
                    <a:p>
                      <a:r>
                        <a:rPr lang="en-US" sz="1400" dirty="0" smtClean="0"/>
                        <a:t>Name: Dan</a:t>
                      </a:r>
                    </a:p>
                    <a:p>
                      <a:r>
                        <a:rPr lang="en-US" sz="1400" dirty="0" smtClean="0"/>
                        <a:t>Age:</a:t>
                      </a:r>
                      <a:r>
                        <a:rPr lang="en-US" sz="1400" baseline="0" dirty="0" smtClean="0"/>
                        <a:t> 12</a:t>
                      </a:r>
                    </a:p>
                    <a:p>
                      <a:r>
                        <a:rPr lang="en-US" sz="1400" baseline="0" dirty="0" smtClean="0"/>
                        <a:t>Position: SS</a:t>
                      </a:r>
                    </a:p>
                    <a:p>
                      <a:r>
                        <a:rPr lang="en-US" sz="1400" dirty="0" smtClean="0"/>
                        <a:t>BA: .547</a:t>
                      </a:r>
                      <a:endParaRPr lang="en-US" sz="1400" dirty="0"/>
                    </a:p>
                  </a:txBody>
                  <a:tcPr/>
                </a:tc>
              </a:tr>
            </a:tbl>
          </a:graphicData>
        </a:graphic>
      </p:graphicFrame>
      <p:graphicFrame>
        <p:nvGraphicFramePr>
          <p:cNvPr id="21" name="Content Placeholder 6"/>
          <p:cNvGraphicFramePr>
            <a:graphicFrameLocks/>
          </p:cNvGraphicFramePr>
          <p:nvPr>
            <p:extLst>
              <p:ext uri="{D42A27DB-BD31-4B8C-83A1-F6EECF244321}">
                <p14:modId xmlns:p14="http://schemas.microsoft.com/office/powerpoint/2010/main" val="3325563393"/>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7</a:t>
                      </a:r>
                      <a:endParaRPr lang="en-US" sz="1600" dirty="0"/>
                    </a:p>
                  </a:txBody>
                  <a:tcPr/>
                </a:tc>
              </a:tr>
              <a:tr h="922492">
                <a:tc>
                  <a:txBody>
                    <a:bodyPr/>
                    <a:lstStyle/>
                    <a:p>
                      <a:r>
                        <a:rPr lang="en-US" sz="1400" dirty="0" smtClean="0"/>
                        <a:t>Name: Pat</a:t>
                      </a:r>
                    </a:p>
                    <a:p>
                      <a:r>
                        <a:rPr lang="en-US" sz="1400" dirty="0" smtClean="0"/>
                        <a:t>Age:</a:t>
                      </a:r>
                      <a:r>
                        <a:rPr lang="en-US" sz="1400" baseline="0" dirty="0" smtClean="0"/>
                        <a:t> 12</a:t>
                      </a:r>
                    </a:p>
                    <a:p>
                      <a:r>
                        <a:rPr lang="en-US" sz="1400" baseline="0" dirty="0" smtClean="0"/>
                        <a:t>Position: SS</a:t>
                      </a:r>
                    </a:p>
                    <a:p>
                      <a:r>
                        <a:rPr lang="en-US" sz="1400" dirty="0" smtClean="0"/>
                        <a:t>BA: .445</a:t>
                      </a:r>
                      <a:endParaRPr lang="en-US" sz="1400" dirty="0"/>
                    </a:p>
                  </a:txBody>
                  <a:tcPr/>
                </a:tc>
              </a:tr>
            </a:tbl>
          </a:graphicData>
        </a:graphic>
      </p:graphicFrame>
      <p:graphicFrame>
        <p:nvGraphicFramePr>
          <p:cNvPr id="22" name="Content Placeholder 6"/>
          <p:cNvGraphicFramePr>
            <a:graphicFrameLocks/>
          </p:cNvGraphicFramePr>
          <p:nvPr>
            <p:extLst>
              <p:ext uri="{D42A27DB-BD31-4B8C-83A1-F6EECF244321}">
                <p14:modId xmlns:p14="http://schemas.microsoft.com/office/powerpoint/2010/main" val="1484950038"/>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4</a:t>
                      </a:r>
                      <a:endParaRPr lang="en-US" sz="1600" dirty="0"/>
                    </a:p>
                  </a:txBody>
                  <a:tcPr/>
                </a:tc>
              </a:tr>
              <a:tr h="922492">
                <a:tc>
                  <a:txBody>
                    <a:bodyPr/>
                    <a:lstStyle/>
                    <a:p>
                      <a:r>
                        <a:rPr lang="en-US" sz="1400" dirty="0" smtClean="0"/>
                        <a:t>Name: P.J.</a:t>
                      </a:r>
                    </a:p>
                    <a:p>
                      <a:r>
                        <a:rPr lang="en-US" sz="1400" dirty="0" smtClean="0"/>
                        <a:t>Age:</a:t>
                      </a:r>
                      <a:r>
                        <a:rPr lang="en-US" sz="1400" baseline="0" dirty="0" smtClean="0"/>
                        <a:t> 11</a:t>
                      </a:r>
                    </a:p>
                    <a:p>
                      <a:r>
                        <a:rPr lang="en-US" sz="1400" baseline="0" dirty="0" smtClean="0"/>
                        <a:t>Position: P</a:t>
                      </a:r>
                    </a:p>
                    <a:p>
                      <a:r>
                        <a:rPr lang="en-US" sz="1400" dirty="0" smtClean="0"/>
                        <a:t>BA: .235</a:t>
                      </a:r>
                      <a:endParaRPr lang="en-US" sz="1400" dirty="0"/>
                    </a:p>
                  </a:txBody>
                  <a:tcPr/>
                </a:tc>
              </a:tr>
            </a:tbl>
          </a:graphicData>
        </a:graphic>
      </p:graphicFrame>
      <p:graphicFrame>
        <p:nvGraphicFramePr>
          <p:cNvPr id="23" name="Content Placeholder 6"/>
          <p:cNvGraphicFramePr>
            <a:graphicFrameLocks/>
          </p:cNvGraphicFramePr>
          <p:nvPr>
            <p:extLst>
              <p:ext uri="{D42A27DB-BD31-4B8C-83A1-F6EECF244321}">
                <p14:modId xmlns:p14="http://schemas.microsoft.com/office/powerpoint/2010/main" val="1573999979"/>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8</a:t>
                      </a:r>
                      <a:endParaRPr lang="en-US" sz="1600" dirty="0"/>
                    </a:p>
                  </a:txBody>
                  <a:tcPr/>
                </a:tc>
              </a:tr>
              <a:tr h="922492">
                <a:tc>
                  <a:txBody>
                    <a:bodyPr/>
                    <a:lstStyle/>
                    <a:p>
                      <a:r>
                        <a:rPr lang="en-US" sz="1400" dirty="0" smtClean="0"/>
                        <a:t>Name: Joe</a:t>
                      </a:r>
                    </a:p>
                    <a:p>
                      <a:r>
                        <a:rPr lang="en-US" sz="1400" dirty="0" smtClean="0"/>
                        <a:t>Age:</a:t>
                      </a:r>
                      <a:r>
                        <a:rPr lang="en-US" sz="1400" baseline="0" dirty="0" smtClean="0"/>
                        <a:t> 12</a:t>
                      </a:r>
                    </a:p>
                    <a:p>
                      <a:r>
                        <a:rPr lang="en-US" sz="1400" baseline="0" dirty="0" smtClean="0"/>
                        <a:t>Position: 3B</a:t>
                      </a:r>
                    </a:p>
                    <a:p>
                      <a:r>
                        <a:rPr lang="en-US" sz="1400" dirty="0" smtClean="0"/>
                        <a:t>BA: .367</a:t>
                      </a:r>
                      <a:endParaRPr lang="en-US" sz="1400" dirty="0"/>
                    </a:p>
                  </a:txBody>
                  <a:tcPr/>
                </a:tc>
              </a:tr>
            </a:tbl>
          </a:graphicData>
        </a:graphic>
      </p:graphicFrame>
      <p:sp>
        <p:nvSpPr>
          <p:cNvPr id="24" name="Rounded Rectangle 23"/>
          <p:cNvSpPr/>
          <p:nvPr/>
        </p:nvSpPr>
        <p:spPr>
          <a:xfrm>
            <a:off x="76200" y="2895600"/>
            <a:ext cx="7010400" cy="1524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6"/>
          <p:cNvGraphicFramePr>
            <a:graphicFrameLocks/>
          </p:cNvGraphicFramePr>
          <p:nvPr>
            <p:extLst>
              <p:ext uri="{D42A27DB-BD31-4B8C-83A1-F6EECF244321}">
                <p14:modId xmlns:p14="http://schemas.microsoft.com/office/powerpoint/2010/main" val="2204887726"/>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2</a:t>
                      </a:r>
                      <a:endParaRPr lang="en-US" sz="1600" dirty="0"/>
                    </a:p>
                  </a:txBody>
                  <a:tcPr>
                    <a:solidFill>
                      <a:schemeClr val="accent5">
                        <a:lumMod val="75000"/>
                        <a:lumOff val="25000"/>
                      </a:schemeClr>
                    </a:solidFill>
                  </a:tcPr>
                </a:tc>
              </a:tr>
              <a:tr h="922492">
                <a:tc>
                  <a:txBody>
                    <a:bodyPr/>
                    <a:lstStyle/>
                    <a:p>
                      <a:r>
                        <a:rPr lang="en-US" sz="1400" dirty="0" smtClean="0"/>
                        <a:t>Name: Tom</a:t>
                      </a:r>
                    </a:p>
                    <a:p>
                      <a:r>
                        <a:rPr lang="en-US" sz="1400" dirty="0" smtClean="0"/>
                        <a:t>Age:</a:t>
                      </a:r>
                      <a:r>
                        <a:rPr lang="en-US" sz="1400" baseline="0" dirty="0" smtClean="0"/>
                        <a:t> 41</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sp>
        <p:nvSpPr>
          <p:cNvPr id="26" name="TextBox 25"/>
          <p:cNvSpPr txBox="1"/>
          <p:nvPr/>
        </p:nvSpPr>
        <p:spPr>
          <a:xfrm>
            <a:off x="3276600" y="2433935"/>
            <a:ext cx="4038600" cy="461665"/>
          </a:xfrm>
          <a:prstGeom prst="rect">
            <a:avLst/>
          </a:prstGeom>
          <a:noFill/>
        </p:spPr>
        <p:txBody>
          <a:bodyPr wrap="square" rtlCol="0">
            <a:spAutoFit/>
          </a:bodyPr>
          <a:lstStyle/>
          <a:p>
            <a:r>
              <a:rPr lang="en-US" sz="2400" dirty="0" smtClean="0"/>
              <a:t>Team </a:t>
            </a:r>
            <a:r>
              <a:rPr lang="en-US" sz="2400" dirty="0" smtClean="0"/>
              <a:t>1</a:t>
            </a:r>
            <a:endParaRPr lang="en-US" sz="2400" dirty="0"/>
          </a:p>
        </p:txBody>
      </p:sp>
      <p:sp>
        <p:nvSpPr>
          <p:cNvPr id="27" name="Rounded Rectangle 26"/>
          <p:cNvSpPr/>
          <p:nvPr/>
        </p:nvSpPr>
        <p:spPr>
          <a:xfrm>
            <a:off x="76200" y="4495800"/>
            <a:ext cx="7010400" cy="1524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52800" y="6002628"/>
            <a:ext cx="4038600" cy="461665"/>
          </a:xfrm>
          <a:prstGeom prst="rect">
            <a:avLst/>
          </a:prstGeom>
          <a:noFill/>
        </p:spPr>
        <p:txBody>
          <a:bodyPr wrap="square" rtlCol="0">
            <a:spAutoFit/>
          </a:bodyPr>
          <a:lstStyle/>
          <a:p>
            <a:r>
              <a:rPr lang="en-US" sz="2400" dirty="0" smtClean="0"/>
              <a:t>Team </a:t>
            </a:r>
            <a:r>
              <a:rPr lang="en-US" sz="2400" dirty="0" smtClean="0"/>
              <a:t>2</a:t>
            </a:r>
            <a:endParaRPr lang="en-US" sz="2400" dirty="0"/>
          </a:p>
        </p:txBody>
      </p:sp>
    </p:spTree>
    <p:extLst>
      <p:ext uri="{BB962C8B-B14F-4D97-AF65-F5344CB8AC3E}">
        <p14:creationId xmlns:p14="http://schemas.microsoft.com/office/powerpoint/2010/main" val="3417372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6</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476129248"/>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1</a:t>
                      </a:r>
                      <a:endParaRPr lang="en-US" sz="1600" dirty="0"/>
                    </a:p>
                  </a:txBody>
                  <a:tcPr>
                    <a:solidFill>
                      <a:schemeClr val="accent5">
                        <a:lumMod val="75000"/>
                        <a:lumOff val="25000"/>
                      </a:schemeClr>
                    </a:solidFill>
                  </a:tcPr>
                </a:tc>
              </a:tr>
              <a:tr h="922492">
                <a:tc>
                  <a:txBody>
                    <a:bodyPr/>
                    <a:lstStyle/>
                    <a:p>
                      <a:r>
                        <a:rPr lang="en-US" sz="1400" dirty="0" smtClean="0"/>
                        <a:t>Name: Mike</a:t>
                      </a:r>
                    </a:p>
                    <a:p>
                      <a:r>
                        <a:rPr lang="en-US" sz="1400" dirty="0" smtClean="0"/>
                        <a:t>Age:</a:t>
                      </a:r>
                      <a:r>
                        <a:rPr lang="en-US" sz="1400" baseline="0" dirty="0" smtClean="0"/>
                        <a:t> 35</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24554594"/>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accent2"/>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graphicFrame>
        <p:nvGraphicFramePr>
          <p:cNvPr id="16" name="Content Placeholder 6"/>
          <p:cNvGraphicFramePr>
            <a:graphicFrameLocks/>
          </p:cNvGraphicFramePr>
          <p:nvPr>
            <p:extLst>
              <p:ext uri="{D42A27DB-BD31-4B8C-83A1-F6EECF244321}">
                <p14:modId xmlns:p14="http://schemas.microsoft.com/office/powerpoint/2010/main" val="2986149300"/>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1</a:t>
                      </a:r>
                      <a:endParaRPr lang="en-US" sz="1600" dirty="0"/>
                    </a:p>
                  </a:txBody>
                  <a:tcPr/>
                </a:tc>
              </a:tr>
              <a:tr h="922492">
                <a:tc>
                  <a:txBody>
                    <a:bodyPr/>
                    <a:lstStyle/>
                    <a:p>
                      <a:r>
                        <a:rPr lang="en-US" sz="1400" dirty="0" smtClean="0"/>
                        <a:t>Name: Bob</a:t>
                      </a:r>
                    </a:p>
                    <a:p>
                      <a:r>
                        <a:rPr lang="en-US" sz="1400" dirty="0" smtClean="0"/>
                        <a:t>Age:</a:t>
                      </a:r>
                      <a:r>
                        <a:rPr lang="en-US" sz="1400" baseline="0" dirty="0" smtClean="0"/>
                        <a:t> 9</a:t>
                      </a:r>
                    </a:p>
                    <a:p>
                      <a:r>
                        <a:rPr lang="en-US" sz="1400" baseline="0" dirty="0" smtClean="0"/>
                        <a:t>Position: 1B</a:t>
                      </a:r>
                    </a:p>
                    <a:p>
                      <a:r>
                        <a:rPr lang="en-US" sz="1400" dirty="0" smtClean="0"/>
                        <a:t>BA: .500</a:t>
                      </a:r>
                      <a:endParaRPr lang="en-US" sz="1400" dirty="0"/>
                    </a:p>
                  </a:txBody>
                  <a:tcPr/>
                </a:tc>
              </a:tr>
            </a:tbl>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2334894072"/>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5</a:t>
                      </a:r>
                      <a:endParaRPr lang="en-US" sz="1600" dirty="0"/>
                    </a:p>
                  </a:txBody>
                  <a:tcPr/>
                </a:tc>
              </a:tr>
              <a:tr h="922492">
                <a:tc>
                  <a:txBody>
                    <a:bodyPr/>
                    <a:lstStyle/>
                    <a:p>
                      <a:r>
                        <a:rPr lang="en-US" sz="1400" dirty="0" smtClean="0"/>
                        <a:t>Name: Phil</a:t>
                      </a:r>
                    </a:p>
                    <a:p>
                      <a:r>
                        <a:rPr lang="en-US" sz="1400" dirty="0" smtClean="0"/>
                        <a:t>Age:</a:t>
                      </a:r>
                      <a:r>
                        <a:rPr lang="en-US" sz="1400" baseline="0" dirty="0" smtClean="0"/>
                        <a:t> 10</a:t>
                      </a:r>
                    </a:p>
                    <a:p>
                      <a:r>
                        <a:rPr lang="en-US" sz="1400" baseline="0" dirty="0" smtClean="0"/>
                        <a:t>Position: 2B</a:t>
                      </a:r>
                    </a:p>
                    <a:p>
                      <a:r>
                        <a:rPr lang="en-US" sz="1400" dirty="0" smtClean="0"/>
                        <a:t>BA: .346</a:t>
                      </a:r>
                      <a:endParaRPr lang="en-US" sz="1400" dirty="0"/>
                    </a:p>
                  </a:txBody>
                  <a:tcPr/>
                </a:tc>
              </a:tr>
            </a:tbl>
          </a:graphicData>
        </a:graphic>
      </p:graphicFrame>
      <p:graphicFrame>
        <p:nvGraphicFramePr>
          <p:cNvPr id="18" name="Content Placeholder 6"/>
          <p:cNvGraphicFramePr>
            <a:graphicFrameLocks/>
          </p:cNvGraphicFramePr>
          <p:nvPr>
            <p:extLst>
              <p:ext uri="{D42A27DB-BD31-4B8C-83A1-F6EECF244321}">
                <p14:modId xmlns:p14="http://schemas.microsoft.com/office/powerpoint/2010/main" val="2850114453"/>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2</a:t>
                      </a:r>
                      <a:endParaRPr lang="en-US" sz="1600" dirty="0"/>
                    </a:p>
                  </a:txBody>
                  <a:tcPr/>
                </a:tc>
              </a:tr>
              <a:tr h="922492">
                <a:tc>
                  <a:txBody>
                    <a:bodyPr/>
                    <a:lstStyle/>
                    <a:p>
                      <a:r>
                        <a:rPr lang="en-US" sz="1400" dirty="0" smtClean="0"/>
                        <a:t>Name: Stu</a:t>
                      </a:r>
                    </a:p>
                    <a:p>
                      <a:r>
                        <a:rPr lang="en-US" sz="1400" dirty="0" smtClean="0"/>
                        <a:t>Age:</a:t>
                      </a:r>
                      <a:r>
                        <a:rPr lang="en-US" sz="1400" baseline="0" dirty="0" smtClean="0"/>
                        <a:t> 10</a:t>
                      </a:r>
                    </a:p>
                    <a:p>
                      <a:r>
                        <a:rPr lang="en-US" sz="1400" baseline="0" dirty="0" smtClean="0"/>
                        <a:t>Position: SS</a:t>
                      </a:r>
                    </a:p>
                    <a:p>
                      <a:r>
                        <a:rPr lang="en-US" sz="1400" dirty="0" smtClean="0"/>
                        <a:t>BA: .432</a:t>
                      </a:r>
                      <a:endParaRPr lang="en-US" sz="1400" dirty="0"/>
                    </a:p>
                  </a:txBody>
                  <a:tcPr/>
                </a:tc>
              </a:tr>
            </a:tbl>
          </a:graphicData>
        </a:graphic>
      </p:graphicFrame>
      <p:graphicFrame>
        <p:nvGraphicFramePr>
          <p:cNvPr id="19" name="Content Placeholder 6"/>
          <p:cNvGraphicFramePr>
            <a:graphicFrameLocks/>
          </p:cNvGraphicFramePr>
          <p:nvPr>
            <p:extLst>
              <p:ext uri="{D42A27DB-BD31-4B8C-83A1-F6EECF244321}">
                <p14:modId xmlns:p14="http://schemas.microsoft.com/office/powerpoint/2010/main" val="2096527082"/>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6</a:t>
                      </a:r>
                      <a:endParaRPr lang="en-US" sz="1600" dirty="0"/>
                    </a:p>
                  </a:txBody>
                  <a:tcPr/>
                </a:tc>
              </a:tr>
              <a:tr h="922492">
                <a:tc>
                  <a:txBody>
                    <a:bodyPr/>
                    <a:lstStyle/>
                    <a:p>
                      <a:r>
                        <a:rPr lang="en-US" sz="1400" dirty="0" smtClean="0"/>
                        <a:t>Name: Ron</a:t>
                      </a:r>
                    </a:p>
                    <a:p>
                      <a:r>
                        <a:rPr lang="en-US" sz="1400" dirty="0" smtClean="0"/>
                        <a:t>Age:</a:t>
                      </a:r>
                      <a:r>
                        <a:rPr lang="en-US" sz="1400" baseline="0" dirty="0" smtClean="0"/>
                        <a:t> 9</a:t>
                      </a:r>
                    </a:p>
                    <a:p>
                      <a:r>
                        <a:rPr lang="en-US" sz="1400" baseline="0" dirty="0" smtClean="0"/>
                        <a:t>Position: SS</a:t>
                      </a:r>
                    </a:p>
                    <a:p>
                      <a:r>
                        <a:rPr lang="en-US" sz="1400" dirty="0" smtClean="0"/>
                        <a:t>BA: .564</a:t>
                      </a:r>
                      <a:endParaRPr lang="en-US" sz="1400" dirty="0"/>
                    </a:p>
                  </a:txBody>
                  <a:tcPr/>
                </a:tc>
              </a:tr>
            </a:tbl>
          </a:graphicData>
        </a:graphic>
      </p:graphicFrame>
      <p:graphicFrame>
        <p:nvGraphicFramePr>
          <p:cNvPr id="20" name="Content Placeholder 6"/>
          <p:cNvGraphicFramePr>
            <a:graphicFrameLocks/>
          </p:cNvGraphicFramePr>
          <p:nvPr>
            <p:extLst>
              <p:ext uri="{D42A27DB-BD31-4B8C-83A1-F6EECF244321}">
                <p14:modId xmlns:p14="http://schemas.microsoft.com/office/powerpoint/2010/main" val="1581338605"/>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3</a:t>
                      </a:r>
                      <a:endParaRPr lang="en-US" sz="1600" dirty="0"/>
                    </a:p>
                  </a:txBody>
                  <a:tcPr/>
                </a:tc>
              </a:tr>
              <a:tr h="922492">
                <a:tc>
                  <a:txBody>
                    <a:bodyPr/>
                    <a:lstStyle/>
                    <a:p>
                      <a:r>
                        <a:rPr lang="en-US" sz="1400" dirty="0" smtClean="0"/>
                        <a:t>Name: Dan</a:t>
                      </a:r>
                    </a:p>
                    <a:p>
                      <a:r>
                        <a:rPr lang="en-US" sz="1400" dirty="0" smtClean="0"/>
                        <a:t>Age:</a:t>
                      </a:r>
                      <a:r>
                        <a:rPr lang="en-US" sz="1400" baseline="0" dirty="0" smtClean="0"/>
                        <a:t> 12</a:t>
                      </a:r>
                    </a:p>
                    <a:p>
                      <a:r>
                        <a:rPr lang="en-US" sz="1400" baseline="0" dirty="0" smtClean="0"/>
                        <a:t>Position: SS</a:t>
                      </a:r>
                    </a:p>
                    <a:p>
                      <a:r>
                        <a:rPr lang="en-US" sz="1400" dirty="0" smtClean="0"/>
                        <a:t>BA: .547</a:t>
                      </a:r>
                      <a:endParaRPr lang="en-US" sz="1400" dirty="0"/>
                    </a:p>
                  </a:txBody>
                  <a:tcPr/>
                </a:tc>
              </a:tr>
            </a:tbl>
          </a:graphicData>
        </a:graphic>
      </p:graphicFrame>
      <p:graphicFrame>
        <p:nvGraphicFramePr>
          <p:cNvPr id="21" name="Content Placeholder 6"/>
          <p:cNvGraphicFramePr>
            <a:graphicFrameLocks/>
          </p:cNvGraphicFramePr>
          <p:nvPr>
            <p:extLst>
              <p:ext uri="{D42A27DB-BD31-4B8C-83A1-F6EECF244321}">
                <p14:modId xmlns:p14="http://schemas.microsoft.com/office/powerpoint/2010/main" val="3645176926"/>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7</a:t>
                      </a:r>
                      <a:endParaRPr lang="en-US" sz="1600" dirty="0"/>
                    </a:p>
                  </a:txBody>
                  <a:tcPr/>
                </a:tc>
              </a:tr>
              <a:tr h="922492">
                <a:tc>
                  <a:txBody>
                    <a:bodyPr/>
                    <a:lstStyle/>
                    <a:p>
                      <a:r>
                        <a:rPr lang="en-US" sz="1400" dirty="0" smtClean="0"/>
                        <a:t>Name: Pat</a:t>
                      </a:r>
                    </a:p>
                    <a:p>
                      <a:r>
                        <a:rPr lang="en-US" sz="1400" dirty="0" smtClean="0"/>
                        <a:t>Age:</a:t>
                      </a:r>
                      <a:r>
                        <a:rPr lang="en-US" sz="1400" baseline="0" dirty="0" smtClean="0"/>
                        <a:t> 12</a:t>
                      </a:r>
                    </a:p>
                    <a:p>
                      <a:r>
                        <a:rPr lang="en-US" sz="1400" baseline="0" dirty="0" smtClean="0"/>
                        <a:t>Position: SS</a:t>
                      </a:r>
                    </a:p>
                    <a:p>
                      <a:r>
                        <a:rPr lang="en-US" sz="1400" dirty="0" smtClean="0"/>
                        <a:t>BA: .445</a:t>
                      </a:r>
                      <a:endParaRPr lang="en-US" sz="1400" dirty="0"/>
                    </a:p>
                  </a:txBody>
                  <a:tcPr/>
                </a:tc>
              </a:tr>
            </a:tbl>
          </a:graphicData>
        </a:graphic>
      </p:graphicFrame>
      <p:graphicFrame>
        <p:nvGraphicFramePr>
          <p:cNvPr id="22" name="Content Placeholder 6"/>
          <p:cNvGraphicFramePr>
            <a:graphicFrameLocks/>
          </p:cNvGraphicFramePr>
          <p:nvPr>
            <p:extLst>
              <p:ext uri="{D42A27DB-BD31-4B8C-83A1-F6EECF244321}">
                <p14:modId xmlns:p14="http://schemas.microsoft.com/office/powerpoint/2010/main" val="1554315069"/>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4</a:t>
                      </a:r>
                      <a:endParaRPr lang="en-US" sz="1600" dirty="0"/>
                    </a:p>
                  </a:txBody>
                  <a:tcPr/>
                </a:tc>
              </a:tr>
              <a:tr h="922492">
                <a:tc>
                  <a:txBody>
                    <a:bodyPr/>
                    <a:lstStyle/>
                    <a:p>
                      <a:r>
                        <a:rPr lang="en-US" sz="1400" dirty="0" smtClean="0"/>
                        <a:t>Name: P.J.</a:t>
                      </a:r>
                    </a:p>
                    <a:p>
                      <a:r>
                        <a:rPr lang="en-US" sz="1400" dirty="0" smtClean="0"/>
                        <a:t>Age:</a:t>
                      </a:r>
                      <a:r>
                        <a:rPr lang="en-US" sz="1400" baseline="0" dirty="0" smtClean="0"/>
                        <a:t> 11</a:t>
                      </a:r>
                    </a:p>
                    <a:p>
                      <a:r>
                        <a:rPr lang="en-US" sz="1400" baseline="0" dirty="0" smtClean="0"/>
                        <a:t>Position: P</a:t>
                      </a:r>
                    </a:p>
                    <a:p>
                      <a:r>
                        <a:rPr lang="en-US" sz="1400" dirty="0" smtClean="0"/>
                        <a:t>BA: .235</a:t>
                      </a:r>
                      <a:endParaRPr lang="en-US" sz="1400" dirty="0"/>
                    </a:p>
                  </a:txBody>
                  <a:tcPr/>
                </a:tc>
              </a:tr>
            </a:tbl>
          </a:graphicData>
        </a:graphic>
      </p:graphicFrame>
      <p:graphicFrame>
        <p:nvGraphicFramePr>
          <p:cNvPr id="23" name="Content Placeholder 6"/>
          <p:cNvGraphicFramePr>
            <a:graphicFrameLocks/>
          </p:cNvGraphicFramePr>
          <p:nvPr>
            <p:extLst>
              <p:ext uri="{D42A27DB-BD31-4B8C-83A1-F6EECF244321}">
                <p14:modId xmlns:p14="http://schemas.microsoft.com/office/powerpoint/2010/main" val="1002894586"/>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8</a:t>
                      </a:r>
                      <a:endParaRPr lang="en-US" sz="1600" dirty="0"/>
                    </a:p>
                  </a:txBody>
                  <a:tcPr/>
                </a:tc>
              </a:tr>
              <a:tr h="922492">
                <a:tc>
                  <a:txBody>
                    <a:bodyPr/>
                    <a:lstStyle/>
                    <a:p>
                      <a:r>
                        <a:rPr lang="en-US" sz="1400" dirty="0" smtClean="0"/>
                        <a:t>Name: Joe</a:t>
                      </a:r>
                    </a:p>
                    <a:p>
                      <a:r>
                        <a:rPr lang="en-US" sz="1400" dirty="0" smtClean="0"/>
                        <a:t>Age:</a:t>
                      </a:r>
                      <a:r>
                        <a:rPr lang="en-US" sz="1400" baseline="0" dirty="0" smtClean="0"/>
                        <a:t> 12</a:t>
                      </a:r>
                    </a:p>
                    <a:p>
                      <a:r>
                        <a:rPr lang="en-US" sz="1400" baseline="0" dirty="0" smtClean="0"/>
                        <a:t>Position: 3B</a:t>
                      </a:r>
                    </a:p>
                    <a:p>
                      <a:r>
                        <a:rPr lang="en-US" sz="1400" dirty="0" smtClean="0"/>
                        <a:t>BA: .367</a:t>
                      </a:r>
                      <a:endParaRPr lang="en-US" sz="1400" dirty="0"/>
                    </a:p>
                  </a:txBody>
                  <a:tcPr/>
                </a:tc>
              </a:tr>
            </a:tbl>
          </a:graphicData>
        </a:graphic>
      </p:graphicFrame>
      <p:sp>
        <p:nvSpPr>
          <p:cNvPr id="24" name="Rounded Rectangle 23"/>
          <p:cNvSpPr/>
          <p:nvPr/>
        </p:nvSpPr>
        <p:spPr>
          <a:xfrm>
            <a:off x="1828800" y="2895600"/>
            <a:ext cx="26289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6"/>
          <p:cNvGraphicFramePr>
            <a:graphicFrameLocks/>
          </p:cNvGraphicFramePr>
          <p:nvPr>
            <p:extLst>
              <p:ext uri="{D42A27DB-BD31-4B8C-83A1-F6EECF244321}">
                <p14:modId xmlns:p14="http://schemas.microsoft.com/office/powerpoint/2010/main" val="3323839033"/>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2</a:t>
                      </a:r>
                      <a:endParaRPr lang="en-US" sz="1600" dirty="0"/>
                    </a:p>
                  </a:txBody>
                  <a:tcPr>
                    <a:solidFill>
                      <a:schemeClr val="accent5">
                        <a:lumMod val="75000"/>
                        <a:lumOff val="25000"/>
                      </a:schemeClr>
                    </a:solidFill>
                  </a:tcPr>
                </a:tc>
              </a:tr>
              <a:tr h="922492">
                <a:tc>
                  <a:txBody>
                    <a:bodyPr/>
                    <a:lstStyle/>
                    <a:p>
                      <a:r>
                        <a:rPr lang="en-US" sz="1400" dirty="0" smtClean="0"/>
                        <a:t>Name: Tom</a:t>
                      </a:r>
                    </a:p>
                    <a:p>
                      <a:r>
                        <a:rPr lang="en-US" sz="1400" dirty="0" smtClean="0"/>
                        <a:t>Age:</a:t>
                      </a:r>
                      <a:r>
                        <a:rPr lang="en-US" sz="1400" baseline="0" dirty="0" smtClean="0"/>
                        <a:t> 41</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sp>
        <p:nvSpPr>
          <p:cNvPr id="26" name="TextBox 25"/>
          <p:cNvSpPr txBox="1"/>
          <p:nvPr/>
        </p:nvSpPr>
        <p:spPr>
          <a:xfrm>
            <a:off x="2133600" y="2433763"/>
            <a:ext cx="4038600" cy="461665"/>
          </a:xfrm>
          <a:prstGeom prst="rect">
            <a:avLst/>
          </a:prstGeom>
          <a:noFill/>
        </p:spPr>
        <p:txBody>
          <a:bodyPr wrap="square" rtlCol="0">
            <a:spAutoFit/>
          </a:bodyPr>
          <a:lstStyle/>
          <a:p>
            <a:r>
              <a:rPr lang="en-US" sz="2400" dirty="0" smtClean="0"/>
              <a:t>Age 9-10 Group</a:t>
            </a:r>
            <a:endParaRPr lang="en-US" sz="2400" dirty="0"/>
          </a:p>
        </p:txBody>
      </p:sp>
      <p:sp>
        <p:nvSpPr>
          <p:cNvPr id="27" name="Rounded Rectangle 26"/>
          <p:cNvSpPr/>
          <p:nvPr/>
        </p:nvSpPr>
        <p:spPr>
          <a:xfrm>
            <a:off x="4457700" y="2895600"/>
            <a:ext cx="25527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0" y="2433935"/>
            <a:ext cx="4038600" cy="461665"/>
          </a:xfrm>
          <a:prstGeom prst="rect">
            <a:avLst/>
          </a:prstGeom>
          <a:noFill/>
        </p:spPr>
        <p:txBody>
          <a:bodyPr wrap="square" rtlCol="0">
            <a:spAutoFit/>
          </a:bodyPr>
          <a:lstStyle/>
          <a:p>
            <a:r>
              <a:rPr lang="en-US" sz="2400" dirty="0" smtClean="0"/>
              <a:t>Age 11-12 Group</a:t>
            </a:r>
            <a:endParaRPr lang="en-US" sz="2400" dirty="0"/>
          </a:p>
        </p:txBody>
      </p:sp>
    </p:spTree>
    <p:extLst>
      <p:ext uri="{BB962C8B-B14F-4D97-AF65-F5344CB8AC3E}">
        <p14:creationId xmlns:p14="http://schemas.microsoft.com/office/powerpoint/2010/main" val="1758552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7</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301290363"/>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1</a:t>
                      </a:r>
                      <a:endParaRPr lang="en-US" sz="1600" dirty="0"/>
                    </a:p>
                  </a:txBody>
                  <a:tcPr>
                    <a:solidFill>
                      <a:schemeClr val="accent5">
                        <a:lumMod val="75000"/>
                        <a:lumOff val="25000"/>
                      </a:schemeClr>
                    </a:solidFill>
                  </a:tcPr>
                </a:tc>
              </a:tr>
              <a:tr h="922492">
                <a:tc>
                  <a:txBody>
                    <a:bodyPr/>
                    <a:lstStyle/>
                    <a:p>
                      <a:r>
                        <a:rPr lang="en-US" sz="1400" dirty="0" smtClean="0"/>
                        <a:t>Name: Mike</a:t>
                      </a:r>
                    </a:p>
                    <a:p>
                      <a:r>
                        <a:rPr lang="en-US" sz="1400" dirty="0" smtClean="0"/>
                        <a:t>Age:</a:t>
                      </a:r>
                      <a:r>
                        <a:rPr lang="en-US" sz="1400" baseline="0" dirty="0" smtClean="0"/>
                        <a:t> 35</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63625063"/>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accent2"/>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graphicFrame>
        <p:nvGraphicFramePr>
          <p:cNvPr id="16" name="Content Placeholder 6"/>
          <p:cNvGraphicFramePr>
            <a:graphicFrameLocks/>
          </p:cNvGraphicFramePr>
          <p:nvPr>
            <p:extLst>
              <p:ext uri="{D42A27DB-BD31-4B8C-83A1-F6EECF244321}">
                <p14:modId xmlns:p14="http://schemas.microsoft.com/office/powerpoint/2010/main" val="3588306051"/>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1</a:t>
                      </a:r>
                      <a:endParaRPr lang="en-US" sz="1600" dirty="0"/>
                    </a:p>
                  </a:txBody>
                  <a:tcPr/>
                </a:tc>
              </a:tr>
              <a:tr h="922492">
                <a:tc>
                  <a:txBody>
                    <a:bodyPr/>
                    <a:lstStyle/>
                    <a:p>
                      <a:r>
                        <a:rPr lang="en-US" sz="1400" dirty="0" smtClean="0"/>
                        <a:t>Name: Bob</a:t>
                      </a:r>
                    </a:p>
                    <a:p>
                      <a:r>
                        <a:rPr lang="en-US" sz="1400" dirty="0" smtClean="0"/>
                        <a:t>Age:</a:t>
                      </a:r>
                      <a:r>
                        <a:rPr lang="en-US" sz="1400" baseline="0" dirty="0" smtClean="0"/>
                        <a:t> 9</a:t>
                      </a:r>
                    </a:p>
                    <a:p>
                      <a:r>
                        <a:rPr lang="en-US" sz="1400" baseline="0" dirty="0" smtClean="0"/>
                        <a:t>Position: 1B</a:t>
                      </a:r>
                    </a:p>
                    <a:p>
                      <a:r>
                        <a:rPr lang="en-US" sz="1400" dirty="0" smtClean="0"/>
                        <a:t>BA: .500</a:t>
                      </a:r>
                      <a:endParaRPr lang="en-US" sz="1400" dirty="0"/>
                    </a:p>
                  </a:txBody>
                  <a:tcPr/>
                </a:tc>
              </a:tr>
            </a:tbl>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3752917248"/>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5</a:t>
                      </a:r>
                      <a:endParaRPr lang="en-US" sz="1600" dirty="0"/>
                    </a:p>
                  </a:txBody>
                  <a:tcPr/>
                </a:tc>
              </a:tr>
              <a:tr h="922492">
                <a:tc>
                  <a:txBody>
                    <a:bodyPr/>
                    <a:lstStyle/>
                    <a:p>
                      <a:r>
                        <a:rPr lang="en-US" sz="1400" dirty="0" smtClean="0"/>
                        <a:t>Name: Phil</a:t>
                      </a:r>
                    </a:p>
                    <a:p>
                      <a:r>
                        <a:rPr lang="en-US" sz="1400" dirty="0" smtClean="0"/>
                        <a:t>Age:</a:t>
                      </a:r>
                      <a:r>
                        <a:rPr lang="en-US" sz="1400" baseline="0" dirty="0" smtClean="0"/>
                        <a:t> 10</a:t>
                      </a:r>
                    </a:p>
                    <a:p>
                      <a:r>
                        <a:rPr lang="en-US" sz="1400" baseline="0" dirty="0" smtClean="0"/>
                        <a:t>Position: 2B</a:t>
                      </a:r>
                    </a:p>
                    <a:p>
                      <a:r>
                        <a:rPr lang="en-US" sz="1400" dirty="0" smtClean="0"/>
                        <a:t>BA: .346</a:t>
                      </a:r>
                      <a:endParaRPr lang="en-US" sz="1400" dirty="0"/>
                    </a:p>
                  </a:txBody>
                  <a:tcPr/>
                </a:tc>
              </a:tr>
            </a:tbl>
          </a:graphicData>
        </a:graphic>
      </p:graphicFrame>
      <p:graphicFrame>
        <p:nvGraphicFramePr>
          <p:cNvPr id="18" name="Content Placeholder 6"/>
          <p:cNvGraphicFramePr>
            <a:graphicFrameLocks/>
          </p:cNvGraphicFramePr>
          <p:nvPr>
            <p:extLst>
              <p:ext uri="{D42A27DB-BD31-4B8C-83A1-F6EECF244321}">
                <p14:modId xmlns:p14="http://schemas.microsoft.com/office/powerpoint/2010/main" val="992262"/>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2</a:t>
                      </a:r>
                      <a:endParaRPr lang="en-US" sz="1600" dirty="0"/>
                    </a:p>
                  </a:txBody>
                  <a:tcPr/>
                </a:tc>
              </a:tr>
              <a:tr h="922492">
                <a:tc>
                  <a:txBody>
                    <a:bodyPr/>
                    <a:lstStyle/>
                    <a:p>
                      <a:r>
                        <a:rPr lang="en-US" sz="1400" dirty="0" smtClean="0"/>
                        <a:t>Name: Stu</a:t>
                      </a:r>
                    </a:p>
                    <a:p>
                      <a:r>
                        <a:rPr lang="en-US" sz="1400" dirty="0" smtClean="0"/>
                        <a:t>Age:</a:t>
                      </a:r>
                      <a:r>
                        <a:rPr lang="en-US" sz="1400" baseline="0" dirty="0" smtClean="0"/>
                        <a:t> 10</a:t>
                      </a:r>
                    </a:p>
                    <a:p>
                      <a:r>
                        <a:rPr lang="en-US" sz="1400" baseline="0" dirty="0" smtClean="0"/>
                        <a:t>Position: SS</a:t>
                      </a:r>
                    </a:p>
                    <a:p>
                      <a:r>
                        <a:rPr lang="en-US" sz="1400" dirty="0" smtClean="0"/>
                        <a:t>BA: .432</a:t>
                      </a:r>
                      <a:endParaRPr lang="en-US" sz="1400" dirty="0"/>
                    </a:p>
                  </a:txBody>
                  <a:tcPr/>
                </a:tc>
              </a:tr>
            </a:tbl>
          </a:graphicData>
        </a:graphic>
      </p:graphicFrame>
      <p:graphicFrame>
        <p:nvGraphicFramePr>
          <p:cNvPr id="19" name="Content Placeholder 6"/>
          <p:cNvGraphicFramePr>
            <a:graphicFrameLocks/>
          </p:cNvGraphicFramePr>
          <p:nvPr>
            <p:extLst>
              <p:ext uri="{D42A27DB-BD31-4B8C-83A1-F6EECF244321}">
                <p14:modId xmlns:p14="http://schemas.microsoft.com/office/powerpoint/2010/main" val="1951962692"/>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6</a:t>
                      </a:r>
                      <a:endParaRPr lang="en-US" sz="1600" dirty="0"/>
                    </a:p>
                  </a:txBody>
                  <a:tcPr/>
                </a:tc>
              </a:tr>
              <a:tr h="922492">
                <a:tc>
                  <a:txBody>
                    <a:bodyPr/>
                    <a:lstStyle/>
                    <a:p>
                      <a:r>
                        <a:rPr lang="en-US" sz="1400" dirty="0" smtClean="0"/>
                        <a:t>Name: Ron</a:t>
                      </a:r>
                    </a:p>
                    <a:p>
                      <a:r>
                        <a:rPr lang="en-US" sz="1400" dirty="0" smtClean="0"/>
                        <a:t>Age:</a:t>
                      </a:r>
                      <a:r>
                        <a:rPr lang="en-US" sz="1400" baseline="0" dirty="0" smtClean="0"/>
                        <a:t> 9</a:t>
                      </a:r>
                    </a:p>
                    <a:p>
                      <a:r>
                        <a:rPr lang="en-US" sz="1400" baseline="0" dirty="0" smtClean="0"/>
                        <a:t>Position: SS</a:t>
                      </a:r>
                    </a:p>
                    <a:p>
                      <a:r>
                        <a:rPr lang="en-US" sz="1400" dirty="0" smtClean="0"/>
                        <a:t>BA: .564</a:t>
                      </a:r>
                      <a:endParaRPr lang="en-US" sz="1400" dirty="0"/>
                    </a:p>
                  </a:txBody>
                  <a:tcPr/>
                </a:tc>
              </a:tr>
            </a:tbl>
          </a:graphicData>
        </a:graphic>
      </p:graphicFrame>
      <p:graphicFrame>
        <p:nvGraphicFramePr>
          <p:cNvPr id="20" name="Content Placeholder 6"/>
          <p:cNvGraphicFramePr>
            <a:graphicFrameLocks/>
          </p:cNvGraphicFramePr>
          <p:nvPr>
            <p:extLst>
              <p:ext uri="{D42A27DB-BD31-4B8C-83A1-F6EECF244321}">
                <p14:modId xmlns:p14="http://schemas.microsoft.com/office/powerpoint/2010/main" val="2288474536"/>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3</a:t>
                      </a:r>
                      <a:endParaRPr lang="en-US" sz="1600" dirty="0"/>
                    </a:p>
                  </a:txBody>
                  <a:tcPr/>
                </a:tc>
              </a:tr>
              <a:tr h="922492">
                <a:tc>
                  <a:txBody>
                    <a:bodyPr/>
                    <a:lstStyle/>
                    <a:p>
                      <a:r>
                        <a:rPr lang="en-US" sz="1400" dirty="0" smtClean="0"/>
                        <a:t>Name: Dan</a:t>
                      </a:r>
                    </a:p>
                    <a:p>
                      <a:r>
                        <a:rPr lang="en-US" sz="1400" dirty="0" smtClean="0"/>
                        <a:t>Age:</a:t>
                      </a:r>
                      <a:r>
                        <a:rPr lang="en-US" sz="1400" baseline="0" dirty="0" smtClean="0"/>
                        <a:t> 12</a:t>
                      </a:r>
                    </a:p>
                    <a:p>
                      <a:r>
                        <a:rPr lang="en-US" sz="1400" baseline="0" dirty="0" smtClean="0"/>
                        <a:t>Position: SS</a:t>
                      </a:r>
                    </a:p>
                    <a:p>
                      <a:r>
                        <a:rPr lang="en-US" sz="1400" dirty="0" smtClean="0"/>
                        <a:t>BA: .547</a:t>
                      </a:r>
                      <a:endParaRPr lang="en-US" sz="1400" dirty="0"/>
                    </a:p>
                  </a:txBody>
                  <a:tcPr/>
                </a:tc>
              </a:tr>
            </a:tbl>
          </a:graphicData>
        </a:graphic>
      </p:graphicFrame>
      <p:graphicFrame>
        <p:nvGraphicFramePr>
          <p:cNvPr id="21" name="Content Placeholder 6"/>
          <p:cNvGraphicFramePr>
            <a:graphicFrameLocks/>
          </p:cNvGraphicFramePr>
          <p:nvPr>
            <p:extLst>
              <p:ext uri="{D42A27DB-BD31-4B8C-83A1-F6EECF244321}">
                <p14:modId xmlns:p14="http://schemas.microsoft.com/office/powerpoint/2010/main" val="2011995915"/>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7</a:t>
                      </a:r>
                      <a:endParaRPr lang="en-US" sz="1600" dirty="0"/>
                    </a:p>
                  </a:txBody>
                  <a:tcPr/>
                </a:tc>
              </a:tr>
              <a:tr h="922492">
                <a:tc>
                  <a:txBody>
                    <a:bodyPr/>
                    <a:lstStyle/>
                    <a:p>
                      <a:r>
                        <a:rPr lang="en-US" sz="1400" dirty="0" smtClean="0"/>
                        <a:t>Name: Pat</a:t>
                      </a:r>
                    </a:p>
                    <a:p>
                      <a:r>
                        <a:rPr lang="en-US" sz="1400" dirty="0" smtClean="0"/>
                        <a:t>Age:</a:t>
                      </a:r>
                      <a:r>
                        <a:rPr lang="en-US" sz="1400" baseline="0" dirty="0" smtClean="0"/>
                        <a:t> 12</a:t>
                      </a:r>
                    </a:p>
                    <a:p>
                      <a:r>
                        <a:rPr lang="en-US" sz="1400" baseline="0" dirty="0" smtClean="0"/>
                        <a:t>Position: SS</a:t>
                      </a:r>
                    </a:p>
                    <a:p>
                      <a:r>
                        <a:rPr lang="en-US" sz="1400" dirty="0" smtClean="0"/>
                        <a:t>BA: .445</a:t>
                      </a:r>
                      <a:endParaRPr lang="en-US" sz="1400" dirty="0"/>
                    </a:p>
                  </a:txBody>
                  <a:tcPr/>
                </a:tc>
              </a:tr>
            </a:tbl>
          </a:graphicData>
        </a:graphic>
      </p:graphicFrame>
      <p:graphicFrame>
        <p:nvGraphicFramePr>
          <p:cNvPr id="22" name="Content Placeholder 6"/>
          <p:cNvGraphicFramePr>
            <a:graphicFrameLocks/>
          </p:cNvGraphicFramePr>
          <p:nvPr>
            <p:extLst>
              <p:ext uri="{D42A27DB-BD31-4B8C-83A1-F6EECF244321}">
                <p14:modId xmlns:p14="http://schemas.microsoft.com/office/powerpoint/2010/main" val="1664602789"/>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4</a:t>
                      </a:r>
                      <a:endParaRPr lang="en-US" sz="1600" dirty="0"/>
                    </a:p>
                  </a:txBody>
                  <a:tcPr/>
                </a:tc>
              </a:tr>
              <a:tr h="922492">
                <a:tc>
                  <a:txBody>
                    <a:bodyPr/>
                    <a:lstStyle/>
                    <a:p>
                      <a:r>
                        <a:rPr lang="en-US" sz="1400" dirty="0" smtClean="0"/>
                        <a:t>Name: P.J.</a:t>
                      </a:r>
                    </a:p>
                    <a:p>
                      <a:r>
                        <a:rPr lang="en-US" sz="1400" dirty="0" smtClean="0"/>
                        <a:t>Age:</a:t>
                      </a:r>
                      <a:r>
                        <a:rPr lang="en-US" sz="1400" baseline="0" dirty="0" smtClean="0"/>
                        <a:t> 11</a:t>
                      </a:r>
                    </a:p>
                    <a:p>
                      <a:r>
                        <a:rPr lang="en-US" sz="1400" baseline="0" dirty="0" smtClean="0"/>
                        <a:t>Position: P</a:t>
                      </a:r>
                    </a:p>
                    <a:p>
                      <a:r>
                        <a:rPr lang="en-US" sz="1400" dirty="0" smtClean="0"/>
                        <a:t>BA: .235</a:t>
                      </a:r>
                      <a:endParaRPr lang="en-US" sz="1400" dirty="0"/>
                    </a:p>
                  </a:txBody>
                  <a:tcPr/>
                </a:tc>
              </a:tr>
            </a:tbl>
          </a:graphicData>
        </a:graphic>
      </p:graphicFrame>
      <p:graphicFrame>
        <p:nvGraphicFramePr>
          <p:cNvPr id="23" name="Content Placeholder 6"/>
          <p:cNvGraphicFramePr>
            <a:graphicFrameLocks/>
          </p:cNvGraphicFramePr>
          <p:nvPr>
            <p:extLst>
              <p:ext uri="{D42A27DB-BD31-4B8C-83A1-F6EECF244321}">
                <p14:modId xmlns:p14="http://schemas.microsoft.com/office/powerpoint/2010/main" val="3733398012"/>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8</a:t>
                      </a:r>
                      <a:endParaRPr lang="en-US" sz="1600" dirty="0"/>
                    </a:p>
                  </a:txBody>
                  <a:tcPr/>
                </a:tc>
              </a:tr>
              <a:tr h="922492">
                <a:tc>
                  <a:txBody>
                    <a:bodyPr/>
                    <a:lstStyle/>
                    <a:p>
                      <a:r>
                        <a:rPr lang="en-US" sz="1400" dirty="0" smtClean="0"/>
                        <a:t>Name: Joe</a:t>
                      </a:r>
                    </a:p>
                    <a:p>
                      <a:r>
                        <a:rPr lang="en-US" sz="1400" dirty="0" smtClean="0"/>
                        <a:t>Age:</a:t>
                      </a:r>
                      <a:r>
                        <a:rPr lang="en-US" sz="1400" baseline="0" dirty="0" smtClean="0"/>
                        <a:t> 12</a:t>
                      </a:r>
                    </a:p>
                    <a:p>
                      <a:r>
                        <a:rPr lang="en-US" sz="1400" baseline="0" dirty="0" smtClean="0"/>
                        <a:t>Position: 3B</a:t>
                      </a:r>
                    </a:p>
                    <a:p>
                      <a:r>
                        <a:rPr lang="en-US" sz="1400" dirty="0" smtClean="0"/>
                        <a:t>BA: .367</a:t>
                      </a:r>
                      <a:endParaRPr lang="en-US" sz="1400" dirty="0"/>
                    </a:p>
                  </a:txBody>
                  <a:tcPr/>
                </a:tc>
              </a:tr>
            </a:tbl>
          </a:graphicData>
        </a:graphic>
      </p:graphicFrame>
      <p:graphicFrame>
        <p:nvGraphicFramePr>
          <p:cNvPr id="25" name="Content Placeholder 6"/>
          <p:cNvGraphicFramePr>
            <a:graphicFrameLocks/>
          </p:cNvGraphicFramePr>
          <p:nvPr>
            <p:extLst>
              <p:ext uri="{D42A27DB-BD31-4B8C-83A1-F6EECF244321}">
                <p14:modId xmlns:p14="http://schemas.microsoft.com/office/powerpoint/2010/main" val="4083601502"/>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2</a:t>
                      </a:r>
                      <a:endParaRPr lang="en-US" sz="1600" dirty="0"/>
                    </a:p>
                  </a:txBody>
                  <a:tcPr>
                    <a:solidFill>
                      <a:schemeClr val="accent5">
                        <a:lumMod val="75000"/>
                        <a:lumOff val="25000"/>
                      </a:schemeClr>
                    </a:solidFill>
                  </a:tcPr>
                </a:tc>
              </a:tr>
              <a:tr h="922492">
                <a:tc>
                  <a:txBody>
                    <a:bodyPr/>
                    <a:lstStyle/>
                    <a:p>
                      <a:r>
                        <a:rPr lang="en-US" sz="1400" dirty="0" smtClean="0"/>
                        <a:t>Name: Tom</a:t>
                      </a:r>
                    </a:p>
                    <a:p>
                      <a:r>
                        <a:rPr lang="en-US" sz="1400" dirty="0" smtClean="0"/>
                        <a:t>Age:</a:t>
                      </a:r>
                      <a:r>
                        <a:rPr lang="en-US" sz="1400" baseline="0" dirty="0" smtClean="0"/>
                        <a:t> 41</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sp>
        <p:nvSpPr>
          <p:cNvPr id="27" name="Rounded Rectangle 26"/>
          <p:cNvSpPr/>
          <p:nvPr/>
        </p:nvSpPr>
        <p:spPr>
          <a:xfrm>
            <a:off x="3124200" y="2895600"/>
            <a:ext cx="26670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52800" y="2433935"/>
            <a:ext cx="4038600" cy="461665"/>
          </a:xfrm>
          <a:prstGeom prst="rect">
            <a:avLst/>
          </a:prstGeom>
          <a:noFill/>
        </p:spPr>
        <p:txBody>
          <a:bodyPr wrap="square" rtlCol="0">
            <a:spAutoFit/>
          </a:bodyPr>
          <a:lstStyle/>
          <a:p>
            <a:r>
              <a:rPr lang="en-US" sz="2400" dirty="0" smtClean="0"/>
              <a:t>Shortstop Group</a:t>
            </a:r>
            <a:endParaRPr lang="en-US" sz="2400" dirty="0"/>
          </a:p>
        </p:txBody>
      </p:sp>
    </p:spTree>
    <p:extLst>
      <p:ext uri="{BB962C8B-B14F-4D97-AF65-F5344CB8AC3E}">
        <p14:creationId xmlns:p14="http://schemas.microsoft.com/office/powerpoint/2010/main" val="3767902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8</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446540649"/>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1</a:t>
                      </a:r>
                      <a:endParaRPr lang="en-US" sz="1600" dirty="0"/>
                    </a:p>
                  </a:txBody>
                  <a:tcPr>
                    <a:solidFill>
                      <a:schemeClr val="accent5">
                        <a:lumMod val="75000"/>
                        <a:lumOff val="25000"/>
                      </a:schemeClr>
                    </a:solidFill>
                  </a:tcPr>
                </a:tc>
              </a:tr>
              <a:tr h="922492">
                <a:tc>
                  <a:txBody>
                    <a:bodyPr/>
                    <a:lstStyle/>
                    <a:p>
                      <a:r>
                        <a:rPr lang="en-US" sz="1400" dirty="0" smtClean="0"/>
                        <a:t>Name: Mike</a:t>
                      </a:r>
                    </a:p>
                    <a:p>
                      <a:r>
                        <a:rPr lang="en-US" sz="1400" dirty="0" smtClean="0"/>
                        <a:t>Age:</a:t>
                      </a:r>
                      <a:r>
                        <a:rPr lang="en-US" sz="1400" baseline="0" dirty="0" smtClean="0"/>
                        <a:t> 35</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28560360"/>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bg2">
                        <a:lumMod val="75000"/>
                      </a:schemeClr>
                    </a:solidFill>
                  </a:tcPr>
                </a:tc>
                <a:tc>
                  <a:txBody>
                    <a:bodyPr/>
                    <a:lstStyle/>
                    <a:p>
                      <a:pPr algn="ctr"/>
                      <a:r>
                        <a:rPr lang="en-US" dirty="0" smtClean="0"/>
                        <a:t>Analyze Members and Groups</a:t>
                      </a:r>
                      <a:endParaRPr lang="en-US" dirty="0"/>
                    </a:p>
                  </a:txBody>
                  <a:tcPr anchor="ctr">
                    <a:solidFill>
                      <a:schemeClr val="accent2"/>
                    </a:solidFill>
                  </a:tcPr>
                </a:tc>
                <a:tc>
                  <a:txBody>
                    <a:bodyPr/>
                    <a:lstStyle/>
                    <a:p>
                      <a:pPr algn="ctr"/>
                      <a:r>
                        <a:rPr lang="en-US" dirty="0" smtClean="0"/>
                        <a:t>Facilitate Group Communication</a:t>
                      </a:r>
                      <a:endParaRPr lang="en-US" dirty="0"/>
                    </a:p>
                  </a:txBody>
                  <a:tcPr anchor="ctr">
                    <a:solidFill>
                      <a:schemeClr val="bg2">
                        <a:lumMod val="75000"/>
                      </a:schemeClr>
                    </a:solidFill>
                  </a:tcPr>
                </a:tc>
              </a:tr>
            </a:tbl>
          </a:graphicData>
        </a:graphic>
      </p:graphicFrame>
      <p:graphicFrame>
        <p:nvGraphicFramePr>
          <p:cNvPr id="16" name="Content Placeholder 6"/>
          <p:cNvGraphicFramePr>
            <a:graphicFrameLocks/>
          </p:cNvGraphicFramePr>
          <p:nvPr>
            <p:extLst>
              <p:ext uri="{D42A27DB-BD31-4B8C-83A1-F6EECF244321}">
                <p14:modId xmlns:p14="http://schemas.microsoft.com/office/powerpoint/2010/main" val="40778270"/>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1</a:t>
                      </a:r>
                      <a:endParaRPr lang="en-US" sz="1600" dirty="0"/>
                    </a:p>
                  </a:txBody>
                  <a:tcPr/>
                </a:tc>
              </a:tr>
              <a:tr h="922492">
                <a:tc>
                  <a:txBody>
                    <a:bodyPr/>
                    <a:lstStyle/>
                    <a:p>
                      <a:r>
                        <a:rPr lang="en-US" sz="1400" dirty="0" smtClean="0"/>
                        <a:t>Name: Bob</a:t>
                      </a:r>
                    </a:p>
                    <a:p>
                      <a:r>
                        <a:rPr lang="en-US" sz="1400" dirty="0" smtClean="0"/>
                        <a:t>Age:</a:t>
                      </a:r>
                      <a:r>
                        <a:rPr lang="en-US" sz="1400" baseline="0" dirty="0" smtClean="0"/>
                        <a:t> 9</a:t>
                      </a:r>
                    </a:p>
                    <a:p>
                      <a:r>
                        <a:rPr lang="en-US" sz="1400" baseline="0" dirty="0" smtClean="0"/>
                        <a:t>Position: 1B</a:t>
                      </a:r>
                    </a:p>
                    <a:p>
                      <a:r>
                        <a:rPr lang="en-US" sz="1400" dirty="0" smtClean="0"/>
                        <a:t>BA: .500</a:t>
                      </a:r>
                      <a:endParaRPr lang="en-US" sz="1400" dirty="0"/>
                    </a:p>
                  </a:txBody>
                  <a:tcPr/>
                </a:tc>
              </a:tr>
            </a:tbl>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3416787218"/>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5</a:t>
                      </a:r>
                      <a:endParaRPr lang="en-US" sz="1600" dirty="0"/>
                    </a:p>
                  </a:txBody>
                  <a:tcPr/>
                </a:tc>
              </a:tr>
              <a:tr h="922492">
                <a:tc>
                  <a:txBody>
                    <a:bodyPr/>
                    <a:lstStyle/>
                    <a:p>
                      <a:r>
                        <a:rPr lang="en-US" sz="1400" dirty="0" smtClean="0"/>
                        <a:t>Name: Phil</a:t>
                      </a:r>
                    </a:p>
                    <a:p>
                      <a:r>
                        <a:rPr lang="en-US" sz="1400" dirty="0" smtClean="0"/>
                        <a:t>Age:</a:t>
                      </a:r>
                      <a:r>
                        <a:rPr lang="en-US" sz="1400" baseline="0" dirty="0" smtClean="0"/>
                        <a:t> 10</a:t>
                      </a:r>
                    </a:p>
                    <a:p>
                      <a:r>
                        <a:rPr lang="en-US" sz="1400" baseline="0" dirty="0" smtClean="0"/>
                        <a:t>Position: 2B</a:t>
                      </a:r>
                    </a:p>
                    <a:p>
                      <a:r>
                        <a:rPr lang="en-US" sz="1400" dirty="0" smtClean="0"/>
                        <a:t>BA: .346</a:t>
                      </a:r>
                      <a:endParaRPr lang="en-US" sz="1400" dirty="0"/>
                    </a:p>
                  </a:txBody>
                  <a:tcPr/>
                </a:tc>
              </a:tr>
            </a:tbl>
          </a:graphicData>
        </a:graphic>
      </p:graphicFrame>
      <p:graphicFrame>
        <p:nvGraphicFramePr>
          <p:cNvPr id="18" name="Content Placeholder 6"/>
          <p:cNvGraphicFramePr>
            <a:graphicFrameLocks/>
          </p:cNvGraphicFramePr>
          <p:nvPr>
            <p:extLst>
              <p:ext uri="{D42A27DB-BD31-4B8C-83A1-F6EECF244321}">
                <p14:modId xmlns:p14="http://schemas.microsoft.com/office/powerpoint/2010/main" val="2527057801"/>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2</a:t>
                      </a:r>
                      <a:endParaRPr lang="en-US" sz="1600" dirty="0"/>
                    </a:p>
                  </a:txBody>
                  <a:tcPr/>
                </a:tc>
              </a:tr>
              <a:tr h="922492">
                <a:tc>
                  <a:txBody>
                    <a:bodyPr/>
                    <a:lstStyle/>
                    <a:p>
                      <a:r>
                        <a:rPr lang="en-US" sz="1400" dirty="0" smtClean="0"/>
                        <a:t>Name: Stu</a:t>
                      </a:r>
                    </a:p>
                    <a:p>
                      <a:r>
                        <a:rPr lang="en-US" sz="1400" dirty="0" smtClean="0"/>
                        <a:t>Age:</a:t>
                      </a:r>
                      <a:r>
                        <a:rPr lang="en-US" sz="1400" baseline="0" dirty="0" smtClean="0"/>
                        <a:t> 10</a:t>
                      </a:r>
                    </a:p>
                    <a:p>
                      <a:r>
                        <a:rPr lang="en-US" sz="1400" baseline="0" dirty="0" smtClean="0"/>
                        <a:t>Position: SS</a:t>
                      </a:r>
                    </a:p>
                    <a:p>
                      <a:r>
                        <a:rPr lang="en-US" sz="1400" dirty="0" smtClean="0"/>
                        <a:t>BA: .432</a:t>
                      </a:r>
                      <a:endParaRPr lang="en-US" sz="1400" dirty="0"/>
                    </a:p>
                  </a:txBody>
                  <a:tcPr/>
                </a:tc>
              </a:tr>
            </a:tbl>
          </a:graphicData>
        </a:graphic>
      </p:graphicFrame>
      <p:graphicFrame>
        <p:nvGraphicFramePr>
          <p:cNvPr id="19" name="Content Placeholder 6"/>
          <p:cNvGraphicFramePr>
            <a:graphicFrameLocks/>
          </p:cNvGraphicFramePr>
          <p:nvPr>
            <p:extLst>
              <p:ext uri="{D42A27DB-BD31-4B8C-83A1-F6EECF244321}">
                <p14:modId xmlns:p14="http://schemas.microsoft.com/office/powerpoint/2010/main" val="62268737"/>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6</a:t>
                      </a:r>
                      <a:endParaRPr lang="en-US" sz="1600" dirty="0"/>
                    </a:p>
                  </a:txBody>
                  <a:tcPr/>
                </a:tc>
              </a:tr>
              <a:tr h="922492">
                <a:tc>
                  <a:txBody>
                    <a:bodyPr/>
                    <a:lstStyle/>
                    <a:p>
                      <a:r>
                        <a:rPr lang="en-US" sz="1400" dirty="0" smtClean="0"/>
                        <a:t>Name: Ron</a:t>
                      </a:r>
                    </a:p>
                    <a:p>
                      <a:r>
                        <a:rPr lang="en-US" sz="1400" dirty="0" smtClean="0"/>
                        <a:t>Age:</a:t>
                      </a:r>
                      <a:r>
                        <a:rPr lang="en-US" sz="1400" baseline="0" dirty="0" smtClean="0"/>
                        <a:t> 9</a:t>
                      </a:r>
                    </a:p>
                    <a:p>
                      <a:r>
                        <a:rPr lang="en-US" sz="1400" baseline="0" dirty="0" smtClean="0"/>
                        <a:t>Position: SS</a:t>
                      </a:r>
                    </a:p>
                    <a:p>
                      <a:r>
                        <a:rPr lang="en-US" sz="1400" dirty="0" smtClean="0"/>
                        <a:t>BA: .564</a:t>
                      </a:r>
                      <a:endParaRPr lang="en-US" sz="1400" dirty="0"/>
                    </a:p>
                  </a:txBody>
                  <a:tcPr/>
                </a:tc>
              </a:tr>
            </a:tbl>
          </a:graphicData>
        </a:graphic>
      </p:graphicFrame>
      <p:graphicFrame>
        <p:nvGraphicFramePr>
          <p:cNvPr id="20" name="Content Placeholder 6"/>
          <p:cNvGraphicFramePr>
            <a:graphicFrameLocks/>
          </p:cNvGraphicFramePr>
          <p:nvPr>
            <p:extLst>
              <p:ext uri="{D42A27DB-BD31-4B8C-83A1-F6EECF244321}">
                <p14:modId xmlns:p14="http://schemas.microsoft.com/office/powerpoint/2010/main" val="1491195861"/>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3</a:t>
                      </a:r>
                      <a:endParaRPr lang="en-US" sz="1600" dirty="0"/>
                    </a:p>
                  </a:txBody>
                  <a:tcPr/>
                </a:tc>
              </a:tr>
              <a:tr h="922492">
                <a:tc>
                  <a:txBody>
                    <a:bodyPr/>
                    <a:lstStyle/>
                    <a:p>
                      <a:r>
                        <a:rPr lang="en-US" sz="1400" dirty="0" smtClean="0"/>
                        <a:t>Name: Dan</a:t>
                      </a:r>
                    </a:p>
                    <a:p>
                      <a:r>
                        <a:rPr lang="en-US" sz="1400" dirty="0" smtClean="0"/>
                        <a:t>Age:</a:t>
                      </a:r>
                      <a:r>
                        <a:rPr lang="en-US" sz="1400" baseline="0" dirty="0" smtClean="0"/>
                        <a:t> 12</a:t>
                      </a:r>
                    </a:p>
                    <a:p>
                      <a:r>
                        <a:rPr lang="en-US" sz="1400" baseline="0" dirty="0" smtClean="0"/>
                        <a:t>Position: SS</a:t>
                      </a:r>
                    </a:p>
                    <a:p>
                      <a:r>
                        <a:rPr lang="en-US" sz="1400" dirty="0" smtClean="0"/>
                        <a:t>BA: .547</a:t>
                      </a:r>
                      <a:endParaRPr lang="en-US" sz="1400" dirty="0"/>
                    </a:p>
                  </a:txBody>
                  <a:tcPr/>
                </a:tc>
              </a:tr>
            </a:tbl>
          </a:graphicData>
        </a:graphic>
      </p:graphicFrame>
      <p:graphicFrame>
        <p:nvGraphicFramePr>
          <p:cNvPr id="21" name="Content Placeholder 6"/>
          <p:cNvGraphicFramePr>
            <a:graphicFrameLocks/>
          </p:cNvGraphicFramePr>
          <p:nvPr>
            <p:extLst>
              <p:ext uri="{D42A27DB-BD31-4B8C-83A1-F6EECF244321}">
                <p14:modId xmlns:p14="http://schemas.microsoft.com/office/powerpoint/2010/main" val="3660386371"/>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7</a:t>
                      </a:r>
                      <a:endParaRPr lang="en-US" sz="1600" dirty="0"/>
                    </a:p>
                  </a:txBody>
                  <a:tcPr/>
                </a:tc>
              </a:tr>
              <a:tr h="922492">
                <a:tc>
                  <a:txBody>
                    <a:bodyPr/>
                    <a:lstStyle/>
                    <a:p>
                      <a:r>
                        <a:rPr lang="en-US" sz="1400" dirty="0" smtClean="0"/>
                        <a:t>Name: Pat</a:t>
                      </a:r>
                    </a:p>
                    <a:p>
                      <a:r>
                        <a:rPr lang="en-US" sz="1400" dirty="0" smtClean="0"/>
                        <a:t>Age:</a:t>
                      </a:r>
                      <a:r>
                        <a:rPr lang="en-US" sz="1400" baseline="0" dirty="0" smtClean="0"/>
                        <a:t> 12</a:t>
                      </a:r>
                    </a:p>
                    <a:p>
                      <a:r>
                        <a:rPr lang="en-US" sz="1400" baseline="0" dirty="0" smtClean="0"/>
                        <a:t>Position: SS</a:t>
                      </a:r>
                    </a:p>
                    <a:p>
                      <a:r>
                        <a:rPr lang="en-US" sz="1400" dirty="0" smtClean="0"/>
                        <a:t>BA: .445</a:t>
                      </a:r>
                      <a:endParaRPr lang="en-US" sz="1400" dirty="0"/>
                    </a:p>
                  </a:txBody>
                  <a:tcPr/>
                </a:tc>
              </a:tr>
            </a:tbl>
          </a:graphicData>
        </a:graphic>
      </p:graphicFrame>
      <p:graphicFrame>
        <p:nvGraphicFramePr>
          <p:cNvPr id="22" name="Content Placeholder 6"/>
          <p:cNvGraphicFramePr>
            <a:graphicFrameLocks/>
          </p:cNvGraphicFramePr>
          <p:nvPr>
            <p:extLst>
              <p:ext uri="{D42A27DB-BD31-4B8C-83A1-F6EECF244321}">
                <p14:modId xmlns:p14="http://schemas.microsoft.com/office/powerpoint/2010/main" val="1569611891"/>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4</a:t>
                      </a:r>
                      <a:endParaRPr lang="en-US" sz="1600" dirty="0"/>
                    </a:p>
                  </a:txBody>
                  <a:tcPr/>
                </a:tc>
              </a:tr>
              <a:tr h="922492">
                <a:tc>
                  <a:txBody>
                    <a:bodyPr/>
                    <a:lstStyle/>
                    <a:p>
                      <a:r>
                        <a:rPr lang="en-US" sz="1400" dirty="0" smtClean="0"/>
                        <a:t>Name: P.J.</a:t>
                      </a:r>
                    </a:p>
                    <a:p>
                      <a:r>
                        <a:rPr lang="en-US" sz="1400" dirty="0" smtClean="0"/>
                        <a:t>Age:</a:t>
                      </a:r>
                      <a:r>
                        <a:rPr lang="en-US" sz="1400" baseline="0" dirty="0" smtClean="0"/>
                        <a:t> 11</a:t>
                      </a:r>
                    </a:p>
                    <a:p>
                      <a:r>
                        <a:rPr lang="en-US" sz="1400" baseline="0" dirty="0" smtClean="0"/>
                        <a:t>Position: P</a:t>
                      </a:r>
                    </a:p>
                    <a:p>
                      <a:r>
                        <a:rPr lang="en-US" sz="1400" dirty="0" smtClean="0"/>
                        <a:t>BA: .235</a:t>
                      </a:r>
                      <a:endParaRPr lang="en-US" sz="1400" dirty="0"/>
                    </a:p>
                  </a:txBody>
                  <a:tcPr/>
                </a:tc>
              </a:tr>
            </a:tbl>
          </a:graphicData>
        </a:graphic>
      </p:graphicFrame>
      <p:graphicFrame>
        <p:nvGraphicFramePr>
          <p:cNvPr id="23" name="Content Placeholder 6"/>
          <p:cNvGraphicFramePr>
            <a:graphicFrameLocks/>
          </p:cNvGraphicFramePr>
          <p:nvPr>
            <p:extLst>
              <p:ext uri="{D42A27DB-BD31-4B8C-83A1-F6EECF244321}">
                <p14:modId xmlns:p14="http://schemas.microsoft.com/office/powerpoint/2010/main" val="1998773655"/>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8</a:t>
                      </a:r>
                      <a:endParaRPr lang="en-US" sz="1600" dirty="0"/>
                    </a:p>
                  </a:txBody>
                  <a:tcPr/>
                </a:tc>
              </a:tr>
              <a:tr h="922492">
                <a:tc>
                  <a:txBody>
                    <a:bodyPr/>
                    <a:lstStyle/>
                    <a:p>
                      <a:r>
                        <a:rPr lang="en-US" sz="1400" dirty="0" smtClean="0"/>
                        <a:t>Name: Joe</a:t>
                      </a:r>
                    </a:p>
                    <a:p>
                      <a:r>
                        <a:rPr lang="en-US" sz="1400" dirty="0" smtClean="0"/>
                        <a:t>Age:</a:t>
                      </a:r>
                      <a:r>
                        <a:rPr lang="en-US" sz="1400" baseline="0" dirty="0" smtClean="0"/>
                        <a:t> 12</a:t>
                      </a:r>
                    </a:p>
                    <a:p>
                      <a:r>
                        <a:rPr lang="en-US" sz="1400" baseline="0" dirty="0" smtClean="0"/>
                        <a:t>Position: 3B</a:t>
                      </a:r>
                    </a:p>
                    <a:p>
                      <a:r>
                        <a:rPr lang="en-US" sz="1400" dirty="0" smtClean="0"/>
                        <a:t>BA: .367</a:t>
                      </a:r>
                      <a:endParaRPr lang="en-US" sz="1400" dirty="0"/>
                    </a:p>
                  </a:txBody>
                  <a:tcPr/>
                </a:tc>
              </a:tr>
            </a:tbl>
          </a:graphicData>
        </a:graphic>
      </p:graphicFrame>
      <p:graphicFrame>
        <p:nvGraphicFramePr>
          <p:cNvPr id="25" name="Content Placeholder 6"/>
          <p:cNvGraphicFramePr>
            <a:graphicFrameLocks/>
          </p:cNvGraphicFramePr>
          <p:nvPr>
            <p:extLst>
              <p:ext uri="{D42A27DB-BD31-4B8C-83A1-F6EECF244321}">
                <p14:modId xmlns:p14="http://schemas.microsoft.com/office/powerpoint/2010/main" val="2570219073"/>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2</a:t>
                      </a:r>
                      <a:endParaRPr lang="en-US" sz="1600" dirty="0"/>
                    </a:p>
                  </a:txBody>
                  <a:tcPr>
                    <a:solidFill>
                      <a:schemeClr val="accent5">
                        <a:lumMod val="75000"/>
                        <a:lumOff val="25000"/>
                      </a:schemeClr>
                    </a:solidFill>
                  </a:tcPr>
                </a:tc>
              </a:tr>
              <a:tr h="922492">
                <a:tc>
                  <a:txBody>
                    <a:bodyPr/>
                    <a:lstStyle/>
                    <a:p>
                      <a:r>
                        <a:rPr lang="en-US" sz="1400" dirty="0" smtClean="0"/>
                        <a:t>Name: Tom</a:t>
                      </a:r>
                    </a:p>
                    <a:p>
                      <a:r>
                        <a:rPr lang="en-US" sz="1400" dirty="0" smtClean="0"/>
                        <a:t>Age:</a:t>
                      </a:r>
                      <a:r>
                        <a:rPr lang="en-US" sz="1400" baseline="0" dirty="0" smtClean="0"/>
                        <a:t> 41</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sp>
        <p:nvSpPr>
          <p:cNvPr id="27" name="Rounded Rectangle 26"/>
          <p:cNvSpPr/>
          <p:nvPr/>
        </p:nvSpPr>
        <p:spPr>
          <a:xfrm>
            <a:off x="3124200" y="2895600"/>
            <a:ext cx="26670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52800" y="2433935"/>
            <a:ext cx="4038600" cy="461665"/>
          </a:xfrm>
          <a:prstGeom prst="rect">
            <a:avLst/>
          </a:prstGeom>
          <a:noFill/>
        </p:spPr>
        <p:txBody>
          <a:bodyPr wrap="square" rtlCol="0">
            <a:spAutoFit/>
          </a:bodyPr>
          <a:lstStyle/>
          <a:p>
            <a:r>
              <a:rPr lang="en-US" sz="2400" dirty="0" smtClean="0"/>
              <a:t>Shortstop Group</a:t>
            </a:r>
            <a:endParaRPr lang="en-US" sz="2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769" y="2590800"/>
            <a:ext cx="2851355" cy="244080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654469" y="2971800"/>
            <a:ext cx="990600" cy="76200"/>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95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Example – Little League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5B1FD0-1F9E-4751-B1D7-0DCD93FC73B2}" type="slidenum">
              <a:rPr lang="en-US" smtClean="0"/>
              <a:pPr/>
              <a:t>9</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321458855"/>
              </p:ext>
            </p:extLst>
          </p:nvPr>
        </p:nvGraphicFramePr>
        <p:xfrm>
          <a:off x="304800" y="304800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1</a:t>
                      </a:r>
                      <a:endParaRPr lang="en-US" sz="1600" dirty="0"/>
                    </a:p>
                  </a:txBody>
                  <a:tcPr>
                    <a:solidFill>
                      <a:schemeClr val="accent5">
                        <a:lumMod val="75000"/>
                        <a:lumOff val="25000"/>
                      </a:schemeClr>
                    </a:solidFill>
                  </a:tcPr>
                </a:tc>
              </a:tr>
              <a:tr h="922492">
                <a:tc>
                  <a:txBody>
                    <a:bodyPr/>
                    <a:lstStyle/>
                    <a:p>
                      <a:r>
                        <a:rPr lang="en-US" sz="1400" dirty="0" smtClean="0"/>
                        <a:t>Name: Mike</a:t>
                      </a:r>
                    </a:p>
                    <a:p>
                      <a:r>
                        <a:rPr lang="en-US" sz="1400" dirty="0" smtClean="0"/>
                        <a:t>Age:</a:t>
                      </a:r>
                      <a:r>
                        <a:rPr lang="en-US" sz="1400" baseline="0" dirty="0" smtClean="0"/>
                        <a:t> 35</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00469436"/>
              </p:ext>
            </p:extLst>
          </p:nvPr>
        </p:nvGraphicFramePr>
        <p:xfrm>
          <a:off x="76199" y="1600200"/>
          <a:ext cx="8991600" cy="640080"/>
        </p:xfrm>
        <a:graphic>
          <a:graphicData uri="http://schemas.openxmlformats.org/drawingml/2006/table">
            <a:tbl>
              <a:tblPr firstRow="1" bandRow="1">
                <a:tableStyleId>{21E4AEA4-8DFA-4A89-87EB-49C32662AFE0}</a:tableStyleId>
              </a:tblPr>
              <a:tblGrid>
                <a:gridCol w="2247900"/>
                <a:gridCol w="2247900"/>
                <a:gridCol w="2247900"/>
                <a:gridCol w="2247900"/>
              </a:tblGrid>
              <a:tr h="370840">
                <a:tc>
                  <a:txBody>
                    <a:bodyPr/>
                    <a:lstStyle/>
                    <a:p>
                      <a:pPr algn="ctr"/>
                      <a:r>
                        <a:rPr lang="en-US" dirty="0" smtClean="0"/>
                        <a:t>Manage members</a:t>
                      </a:r>
                      <a:endParaRPr lang="en-US" dirty="0"/>
                    </a:p>
                  </a:txBody>
                  <a:tcPr anchor="ctr">
                    <a:solidFill>
                      <a:schemeClr val="bg2">
                        <a:lumMod val="75000"/>
                      </a:schemeClr>
                    </a:solidFill>
                  </a:tcPr>
                </a:tc>
                <a:tc>
                  <a:txBody>
                    <a:bodyPr/>
                    <a:lstStyle/>
                    <a:p>
                      <a:pPr lvl="1"/>
                      <a:r>
                        <a:rPr lang="en-US" dirty="0" smtClean="0"/>
                        <a:t>Define Groups</a:t>
                      </a:r>
                    </a:p>
                  </a:txBody>
                  <a:tcPr anchor="ctr">
                    <a:solidFill>
                      <a:schemeClr val="bg2">
                        <a:lumMod val="75000"/>
                      </a:schemeClr>
                    </a:solidFill>
                  </a:tcPr>
                </a:tc>
                <a:tc>
                  <a:txBody>
                    <a:bodyPr/>
                    <a:lstStyle/>
                    <a:p>
                      <a:pPr algn="ctr"/>
                      <a:r>
                        <a:rPr lang="en-US" dirty="0" smtClean="0"/>
                        <a:t>Analyze Members and Groups</a:t>
                      </a:r>
                      <a:endParaRPr lang="en-US" dirty="0"/>
                    </a:p>
                  </a:txBody>
                  <a:tcPr anchor="ctr">
                    <a:solidFill>
                      <a:schemeClr val="bg2">
                        <a:lumMod val="75000"/>
                      </a:schemeClr>
                    </a:solidFill>
                  </a:tcPr>
                </a:tc>
                <a:tc>
                  <a:txBody>
                    <a:bodyPr/>
                    <a:lstStyle/>
                    <a:p>
                      <a:pPr algn="ctr"/>
                      <a:r>
                        <a:rPr lang="en-US" dirty="0" smtClean="0"/>
                        <a:t>Facilitate Group Communication</a:t>
                      </a:r>
                      <a:endParaRPr lang="en-US" dirty="0"/>
                    </a:p>
                  </a:txBody>
                  <a:tcPr anchor="ctr">
                    <a:solidFill>
                      <a:schemeClr val="accent2"/>
                    </a:solidFill>
                  </a:tcPr>
                </a:tc>
              </a:tr>
            </a:tbl>
          </a:graphicData>
        </a:graphic>
      </p:graphicFrame>
      <p:graphicFrame>
        <p:nvGraphicFramePr>
          <p:cNvPr id="16" name="Content Placeholder 6"/>
          <p:cNvGraphicFramePr>
            <a:graphicFrameLocks/>
          </p:cNvGraphicFramePr>
          <p:nvPr>
            <p:extLst>
              <p:ext uri="{D42A27DB-BD31-4B8C-83A1-F6EECF244321}">
                <p14:modId xmlns:p14="http://schemas.microsoft.com/office/powerpoint/2010/main" val="1093287012"/>
              </p:ext>
            </p:extLst>
          </p:nvPr>
        </p:nvGraphicFramePr>
        <p:xfrm>
          <a:off x="198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1</a:t>
                      </a:r>
                      <a:endParaRPr lang="en-US" sz="1600" dirty="0"/>
                    </a:p>
                  </a:txBody>
                  <a:tcPr/>
                </a:tc>
              </a:tr>
              <a:tr h="922492">
                <a:tc>
                  <a:txBody>
                    <a:bodyPr/>
                    <a:lstStyle/>
                    <a:p>
                      <a:r>
                        <a:rPr lang="en-US" sz="1400" dirty="0" smtClean="0"/>
                        <a:t>Name: Bob</a:t>
                      </a:r>
                    </a:p>
                    <a:p>
                      <a:r>
                        <a:rPr lang="en-US" sz="1400" dirty="0" smtClean="0"/>
                        <a:t>Age:</a:t>
                      </a:r>
                      <a:r>
                        <a:rPr lang="en-US" sz="1400" baseline="0" dirty="0" smtClean="0"/>
                        <a:t> 9</a:t>
                      </a:r>
                    </a:p>
                    <a:p>
                      <a:r>
                        <a:rPr lang="en-US" sz="1400" baseline="0" dirty="0" smtClean="0"/>
                        <a:t>Position: 1B</a:t>
                      </a:r>
                    </a:p>
                    <a:p>
                      <a:r>
                        <a:rPr lang="en-US" sz="1400" dirty="0" smtClean="0"/>
                        <a:t>BA: .500</a:t>
                      </a:r>
                      <a:endParaRPr lang="en-US" sz="1400" dirty="0"/>
                    </a:p>
                  </a:txBody>
                  <a:tcPr/>
                </a:tc>
              </a:tr>
            </a:tbl>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1828255649"/>
              </p:ext>
            </p:extLst>
          </p:nvPr>
        </p:nvGraphicFramePr>
        <p:xfrm>
          <a:off x="198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5</a:t>
                      </a:r>
                      <a:endParaRPr lang="en-US" sz="1600" dirty="0"/>
                    </a:p>
                  </a:txBody>
                  <a:tcPr/>
                </a:tc>
              </a:tr>
              <a:tr h="922492">
                <a:tc>
                  <a:txBody>
                    <a:bodyPr/>
                    <a:lstStyle/>
                    <a:p>
                      <a:r>
                        <a:rPr lang="en-US" sz="1400" dirty="0" smtClean="0"/>
                        <a:t>Name: Phil</a:t>
                      </a:r>
                    </a:p>
                    <a:p>
                      <a:r>
                        <a:rPr lang="en-US" sz="1400" dirty="0" smtClean="0"/>
                        <a:t>Age:</a:t>
                      </a:r>
                      <a:r>
                        <a:rPr lang="en-US" sz="1400" baseline="0" dirty="0" smtClean="0"/>
                        <a:t> 10</a:t>
                      </a:r>
                    </a:p>
                    <a:p>
                      <a:r>
                        <a:rPr lang="en-US" sz="1400" baseline="0" dirty="0" smtClean="0"/>
                        <a:t>Position: 2B</a:t>
                      </a:r>
                    </a:p>
                    <a:p>
                      <a:r>
                        <a:rPr lang="en-US" sz="1400" dirty="0" smtClean="0"/>
                        <a:t>BA: .346</a:t>
                      </a:r>
                      <a:endParaRPr lang="en-US" sz="1400" dirty="0"/>
                    </a:p>
                  </a:txBody>
                  <a:tcPr/>
                </a:tc>
              </a:tr>
            </a:tbl>
          </a:graphicData>
        </a:graphic>
      </p:graphicFrame>
      <p:graphicFrame>
        <p:nvGraphicFramePr>
          <p:cNvPr id="18" name="Content Placeholder 6"/>
          <p:cNvGraphicFramePr>
            <a:graphicFrameLocks/>
          </p:cNvGraphicFramePr>
          <p:nvPr>
            <p:extLst>
              <p:ext uri="{D42A27DB-BD31-4B8C-83A1-F6EECF244321}">
                <p14:modId xmlns:p14="http://schemas.microsoft.com/office/powerpoint/2010/main" val="325362721"/>
              </p:ext>
            </p:extLst>
          </p:nvPr>
        </p:nvGraphicFramePr>
        <p:xfrm>
          <a:off x="32766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2</a:t>
                      </a:r>
                      <a:endParaRPr lang="en-US" sz="1600" dirty="0"/>
                    </a:p>
                  </a:txBody>
                  <a:tcPr/>
                </a:tc>
              </a:tr>
              <a:tr h="922492">
                <a:tc>
                  <a:txBody>
                    <a:bodyPr/>
                    <a:lstStyle/>
                    <a:p>
                      <a:r>
                        <a:rPr lang="en-US" sz="1400" dirty="0" smtClean="0"/>
                        <a:t>Name: Stu</a:t>
                      </a:r>
                    </a:p>
                    <a:p>
                      <a:r>
                        <a:rPr lang="en-US" sz="1400" dirty="0" smtClean="0"/>
                        <a:t>Age:</a:t>
                      </a:r>
                      <a:r>
                        <a:rPr lang="en-US" sz="1400" baseline="0" dirty="0" smtClean="0"/>
                        <a:t> 10</a:t>
                      </a:r>
                    </a:p>
                    <a:p>
                      <a:r>
                        <a:rPr lang="en-US" sz="1400" baseline="0" dirty="0" smtClean="0"/>
                        <a:t>Position: SS</a:t>
                      </a:r>
                    </a:p>
                    <a:p>
                      <a:r>
                        <a:rPr lang="en-US" sz="1400" dirty="0" smtClean="0"/>
                        <a:t>BA: .432</a:t>
                      </a:r>
                      <a:endParaRPr lang="en-US" sz="1400" dirty="0"/>
                    </a:p>
                  </a:txBody>
                  <a:tcPr/>
                </a:tc>
              </a:tr>
            </a:tbl>
          </a:graphicData>
        </a:graphic>
      </p:graphicFrame>
      <p:graphicFrame>
        <p:nvGraphicFramePr>
          <p:cNvPr id="19" name="Content Placeholder 6"/>
          <p:cNvGraphicFramePr>
            <a:graphicFrameLocks/>
          </p:cNvGraphicFramePr>
          <p:nvPr>
            <p:extLst>
              <p:ext uri="{D42A27DB-BD31-4B8C-83A1-F6EECF244321}">
                <p14:modId xmlns:p14="http://schemas.microsoft.com/office/powerpoint/2010/main" val="281649318"/>
              </p:ext>
            </p:extLst>
          </p:nvPr>
        </p:nvGraphicFramePr>
        <p:xfrm>
          <a:off x="32765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6</a:t>
                      </a:r>
                      <a:endParaRPr lang="en-US" sz="1600" dirty="0"/>
                    </a:p>
                  </a:txBody>
                  <a:tcPr/>
                </a:tc>
              </a:tr>
              <a:tr h="922492">
                <a:tc>
                  <a:txBody>
                    <a:bodyPr/>
                    <a:lstStyle/>
                    <a:p>
                      <a:r>
                        <a:rPr lang="en-US" sz="1400" dirty="0" smtClean="0"/>
                        <a:t>Name: Ron</a:t>
                      </a:r>
                    </a:p>
                    <a:p>
                      <a:r>
                        <a:rPr lang="en-US" sz="1400" dirty="0" smtClean="0"/>
                        <a:t>Age:</a:t>
                      </a:r>
                      <a:r>
                        <a:rPr lang="en-US" sz="1400" baseline="0" dirty="0" smtClean="0"/>
                        <a:t> 9</a:t>
                      </a:r>
                    </a:p>
                    <a:p>
                      <a:r>
                        <a:rPr lang="en-US" sz="1400" baseline="0" dirty="0" smtClean="0"/>
                        <a:t>Position: SS</a:t>
                      </a:r>
                    </a:p>
                    <a:p>
                      <a:r>
                        <a:rPr lang="en-US" sz="1400" dirty="0" smtClean="0"/>
                        <a:t>BA: .564</a:t>
                      </a:r>
                      <a:endParaRPr lang="en-US" sz="1400" dirty="0"/>
                    </a:p>
                  </a:txBody>
                  <a:tcPr/>
                </a:tc>
              </a:tr>
            </a:tbl>
          </a:graphicData>
        </a:graphic>
      </p:graphicFrame>
      <p:graphicFrame>
        <p:nvGraphicFramePr>
          <p:cNvPr id="20" name="Content Placeholder 6"/>
          <p:cNvGraphicFramePr>
            <a:graphicFrameLocks/>
          </p:cNvGraphicFramePr>
          <p:nvPr>
            <p:extLst>
              <p:ext uri="{D42A27DB-BD31-4B8C-83A1-F6EECF244321}">
                <p14:modId xmlns:p14="http://schemas.microsoft.com/office/powerpoint/2010/main" val="2910738247"/>
              </p:ext>
            </p:extLst>
          </p:nvPr>
        </p:nvGraphicFramePr>
        <p:xfrm>
          <a:off x="45720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3</a:t>
                      </a:r>
                      <a:endParaRPr lang="en-US" sz="1600" dirty="0"/>
                    </a:p>
                  </a:txBody>
                  <a:tcPr/>
                </a:tc>
              </a:tr>
              <a:tr h="922492">
                <a:tc>
                  <a:txBody>
                    <a:bodyPr/>
                    <a:lstStyle/>
                    <a:p>
                      <a:r>
                        <a:rPr lang="en-US" sz="1400" dirty="0" smtClean="0"/>
                        <a:t>Name: Dan</a:t>
                      </a:r>
                    </a:p>
                    <a:p>
                      <a:r>
                        <a:rPr lang="en-US" sz="1400" dirty="0" smtClean="0"/>
                        <a:t>Age:</a:t>
                      </a:r>
                      <a:r>
                        <a:rPr lang="en-US" sz="1400" baseline="0" dirty="0" smtClean="0"/>
                        <a:t> 12</a:t>
                      </a:r>
                    </a:p>
                    <a:p>
                      <a:r>
                        <a:rPr lang="en-US" sz="1400" baseline="0" dirty="0" smtClean="0"/>
                        <a:t>Position: SS</a:t>
                      </a:r>
                    </a:p>
                    <a:p>
                      <a:r>
                        <a:rPr lang="en-US" sz="1400" dirty="0" smtClean="0"/>
                        <a:t>BA: .547</a:t>
                      </a:r>
                      <a:endParaRPr lang="en-US" sz="1400" dirty="0"/>
                    </a:p>
                  </a:txBody>
                  <a:tcPr/>
                </a:tc>
              </a:tr>
            </a:tbl>
          </a:graphicData>
        </a:graphic>
      </p:graphicFrame>
      <p:graphicFrame>
        <p:nvGraphicFramePr>
          <p:cNvPr id="21" name="Content Placeholder 6"/>
          <p:cNvGraphicFramePr>
            <a:graphicFrameLocks/>
          </p:cNvGraphicFramePr>
          <p:nvPr>
            <p:extLst>
              <p:ext uri="{D42A27DB-BD31-4B8C-83A1-F6EECF244321}">
                <p14:modId xmlns:p14="http://schemas.microsoft.com/office/powerpoint/2010/main" val="4262744711"/>
              </p:ext>
            </p:extLst>
          </p:nvPr>
        </p:nvGraphicFramePr>
        <p:xfrm>
          <a:off x="45719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7</a:t>
                      </a:r>
                      <a:endParaRPr lang="en-US" sz="1600" dirty="0"/>
                    </a:p>
                  </a:txBody>
                  <a:tcPr/>
                </a:tc>
              </a:tr>
              <a:tr h="922492">
                <a:tc>
                  <a:txBody>
                    <a:bodyPr/>
                    <a:lstStyle/>
                    <a:p>
                      <a:r>
                        <a:rPr lang="en-US" sz="1400" dirty="0" smtClean="0"/>
                        <a:t>Name: Pat</a:t>
                      </a:r>
                    </a:p>
                    <a:p>
                      <a:r>
                        <a:rPr lang="en-US" sz="1400" dirty="0" smtClean="0"/>
                        <a:t>Age:</a:t>
                      </a:r>
                      <a:r>
                        <a:rPr lang="en-US" sz="1400" baseline="0" dirty="0" smtClean="0"/>
                        <a:t> 12</a:t>
                      </a:r>
                    </a:p>
                    <a:p>
                      <a:r>
                        <a:rPr lang="en-US" sz="1400" baseline="0" dirty="0" smtClean="0"/>
                        <a:t>Position: SS</a:t>
                      </a:r>
                    </a:p>
                    <a:p>
                      <a:r>
                        <a:rPr lang="en-US" sz="1400" dirty="0" smtClean="0"/>
                        <a:t>BA: .445</a:t>
                      </a:r>
                      <a:endParaRPr lang="en-US" sz="1400" dirty="0"/>
                    </a:p>
                  </a:txBody>
                  <a:tcPr/>
                </a:tc>
              </a:tr>
            </a:tbl>
          </a:graphicData>
        </a:graphic>
      </p:graphicFrame>
      <p:graphicFrame>
        <p:nvGraphicFramePr>
          <p:cNvPr id="22" name="Content Placeholder 6"/>
          <p:cNvGraphicFramePr>
            <a:graphicFrameLocks/>
          </p:cNvGraphicFramePr>
          <p:nvPr>
            <p:extLst>
              <p:ext uri="{D42A27DB-BD31-4B8C-83A1-F6EECF244321}">
                <p14:modId xmlns:p14="http://schemas.microsoft.com/office/powerpoint/2010/main" val="321873362"/>
              </p:ext>
            </p:extLst>
          </p:nvPr>
        </p:nvGraphicFramePr>
        <p:xfrm>
          <a:off x="5791200" y="304800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4</a:t>
                      </a:r>
                      <a:endParaRPr lang="en-US" sz="1600" dirty="0"/>
                    </a:p>
                  </a:txBody>
                  <a:tcPr/>
                </a:tc>
              </a:tr>
              <a:tr h="922492">
                <a:tc>
                  <a:txBody>
                    <a:bodyPr/>
                    <a:lstStyle/>
                    <a:p>
                      <a:r>
                        <a:rPr lang="en-US" sz="1400" dirty="0" smtClean="0"/>
                        <a:t>Name: P.J.</a:t>
                      </a:r>
                    </a:p>
                    <a:p>
                      <a:r>
                        <a:rPr lang="en-US" sz="1400" dirty="0" smtClean="0"/>
                        <a:t>Age:</a:t>
                      </a:r>
                      <a:r>
                        <a:rPr lang="en-US" sz="1400" baseline="0" dirty="0" smtClean="0"/>
                        <a:t> 11</a:t>
                      </a:r>
                    </a:p>
                    <a:p>
                      <a:r>
                        <a:rPr lang="en-US" sz="1400" baseline="0" dirty="0" smtClean="0"/>
                        <a:t>Position: P</a:t>
                      </a:r>
                    </a:p>
                    <a:p>
                      <a:r>
                        <a:rPr lang="en-US" sz="1400" dirty="0" smtClean="0"/>
                        <a:t>BA: .235</a:t>
                      </a:r>
                      <a:endParaRPr lang="en-US" sz="1400" dirty="0"/>
                    </a:p>
                  </a:txBody>
                  <a:tcPr/>
                </a:tc>
              </a:tr>
            </a:tbl>
          </a:graphicData>
        </a:graphic>
      </p:graphicFrame>
      <p:graphicFrame>
        <p:nvGraphicFramePr>
          <p:cNvPr id="23" name="Content Placeholder 6"/>
          <p:cNvGraphicFramePr>
            <a:graphicFrameLocks/>
          </p:cNvGraphicFramePr>
          <p:nvPr>
            <p:extLst>
              <p:ext uri="{D42A27DB-BD31-4B8C-83A1-F6EECF244321}">
                <p14:modId xmlns:p14="http://schemas.microsoft.com/office/powerpoint/2010/main" val="2115307226"/>
              </p:ext>
            </p:extLst>
          </p:nvPr>
        </p:nvGraphicFramePr>
        <p:xfrm>
          <a:off x="5791199" y="4587240"/>
          <a:ext cx="1066800" cy="1280160"/>
        </p:xfrm>
        <a:graphic>
          <a:graphicData uri="http://schemas.openxmlformats.org/drawingml/2006/table">
            <a:tbl>
              <a:tblPr firstRow="1" bandRow="1">
                <a:tableStyleId>{F5AB1C69-6EDB-4FF4-983F-18BD219EF322}</a:tableStyleId>
              </a:tblPr>
              <a:tblGrid>
                <a:gridCol w="1066800"/>
              </a:tblGrid>
              <a:tr h="296708">
                <a:tc>
                  <a:txBody>
                    <a:bodyPr/>
                    <a:lstStyle/>
                    <a:p>
                      <a:r>
                        <a:rPr lang="en-US" sz="1600" smtClean="0"/>
                        <a:t>Player </a:t>
                      </a:r>
                      <a:r>
                        <a:rPr lang="en-US" sz="1600" dirty="0" smtClean="0"/>
                        <a:t>8</a:t>
                      </a:r>
                      <a:endParaRPr lang="en-US" sz="1600" dirty="0"/>
                    </a:p>
                  </a:txBody>
                  <a:tcPr/>
                </a:tc>
              </a:tr>
              <a:tr h="922492">
                <a:tc>
                  <a:txBody>
                    <a:bodyPr/>
                    <a:lstStyle/>
                    <a:p>
                      <a:r>
                        <a:rPr lang="en-US" sz="1400" dirty="0" smtClean="0"/>
                        <a:t>Name: Joe</a:t>
                      </a:r>
                    </a:p>
                    <a:p>
                      <a:r>
                        <a:rPr lang="en-US" sz="1400" dirty="0" smtClean="0"/>
                        <a:t>Age:</a:t>
                      </a:r>
                      <a:r>
                        <a:rPr lang="en-US" sz="1400" baseline="0" dirty="0" smtClean="0"/>
                        <a:t> 12</a:t>
                      </a:r>
                    </a:p>
                    <a:p>
                      <a:r>
                        <a:rPr lang="en-US" sz="1400" baseline="0" dirty="0" smtClean="0"/>
                        <a:t>Position: 3B</a:t>
                      </a:r>
                    </a:p>
                    <a:p>
                      <a:r>
                        <a:rPr lang="en-US" sz="1400" dirty="0" smtClean="0"/>
                        <a:t>BA: .367</a:t>
                      </a:r>
                      <a:endParaRPr lang="en-US" sz="1400" dirty="0"/>
                    </a:p>
                  </a:txBody>
                  <a:tcPr/>
                </a:tc>
              </a:tr>
            </a:tbl>
          </a:graphicData>
        </a:graphic>
      </p:graphicFrame>
      <p:graphicFrame>
        <p:nvGraphicFramePr>
          <p:cNvPr id="25" name="Content Placeholder 6"/>
          <p:cNvGraphicFramePr>
            <a:graphicFrameLocks/>
          </p:cNvGraphicFramePr>
          <p:nvPr>
            <p:extLst>
              <p:ext uri="{D42A27DB-BD31-4B8C-83A1-F6EECF244321}">
                <p14:modId xmlns:p14="http://schemas.microsoft.com/office/powerpoint/2010/main" val="2651437715"/>
              </p:ext>
            </p:extLst>
          </p:nvPr>
        </p:nvGraphicFramePr>
        <p:xfrm>
          <a:off x="304800" y="4587240"/>
          <a:ext cx="1447800" cy="1280160"/>
        </p:xfrm>
        <a:graphic>
          <a:graphicData uri="http://schemas.openxmlformats.org/drawingml/2006/table">
            <a:tbl>
              <a:tblPr firstRow="1" bandRow="1">
                <a:tableStyleId>{F5AB1C69-6EDB-4FF4-983F-18BD219EF322}</a:tableStyleId>
              </a:tblPr>
              <a:tblGrid>
                <a:gridCol w="1447800"/>
              </a:tblGrid>
              <a:tr h="296708">
                <a:tc>
                  <a:txBody>
                    <a:bodyPr/>
                    <a:lstStyle/>
                    <a:p>
                      <a:r>
                        <a:rPr lang="en-US" sz="1600" dirty="0" smtClean="0"/>
                        <a:t>Coach 2</a:t>
                      </a:r>
                      <a:endParaRPr lang="en-US" sz="1600" dirty="0"/>
                    </a:p>
                  </a:txBody>
                  <a:tcPr>
                    <a:solidFill>
                      <a:schemeClr val="accent5">
                        <a:lumMod val="75000"/>
                        <a:lumOff val="25000"/>
                      </a:schemeClr>
                    </a:solidFill>
                  </a:tcPr>
                </a:tc>
              </a:tr>
              <a:tr h="922492">
                <a:tc>
                  <a:txBody>
                    <a:bodyPr/>
                    <a:lstStyle/>
                    <a:p>
                      <a:r>
                        <a:rPr lang="en-US" sz="1400" dirty="0" smtClean="0"/>
                        <a:t>Name: Tom</a:t>
                      </a:r>
                    </a:p>
                    <a:p>
                      <a:r>
                        <a:rPr lang="en-US" sz="1400" dirty="0" smtClean="0"/>
                        <a:t>Age:</a:t>
                      </a:r>
                      <a:r>
                        <a:rPr lang="en-US" sz="1400" baseline="0" dirty="0" smtClean="0"/>
                        <a:t> 41</a:t>
                      </a:r>
                    </a:p>
                    <a:p>
                      <a:r>
                        <a:rPr lang="en-US" sz="1400" baseline="0" dirty="0" smtClean="0"/>
                        <a:t>Position: Coach</a:t>
                      </a:r>
                    </a:p>
                    <a:p>
                      <a:r>
                        <a:rPr lang="en-US" sz="1400" dirty="0" smtClean="0"/>
                        <a:t>BA: --</a:t>
                      </a:r>
                      <a:endParaRPr lang="en-US" sz="1400" dirty="0"/>
                    </a:p>
                  </a:txBody>
                  <a:tcPr>
                    <a:solidFill>
                      <a:schemeClr val="accent4">
                        <a:lumMod val="25000"/>
                        <a:lumOff val="75000"/>
                      </a:schemeClr>
                    </a:solidFill>
                  </a:tcPr>
                </a:tc>
              </a:tr>
            </a:tbl>
          </a:graphicData>
        </a:graphic>
      </p:graphicFrame>
      <p:sp>
        <p:nvSpPr>
          <p:cNvPr id="27" name="Rounded Rectangle 26"/>
          <p:cNvSpPr/>
          <p:nvPr/>
        </p:nvSpPr>
        <p:spPr>
          <a:xfrm>
            <a:off x="3124200" y="2895600"/>
            <a:ext cx="2667000" cy="31070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52800" y="2433935"/>
            <a:ext cx="4038600" cy="461665"/>
          </a:xfrm>
          <a:prstGeom prst="rect">
            <a:avLst/>
          </a:prstGeom>
          <a:noFill/>
        </p:spPr>
        <p:txBody>
          <a:bodyPr wrap="square" rtlCol="0">
            <a:spAutoFit/>
          </a:bodyPr>
          <a:lstStyle/>
          <a:p>
            <a:r>
              <a:rPr lang="en-US" sz="2400" dirty="0" smtClean="0"/>
              <a:t>Shortstop Group</a:t>
            </a:r>
            <a:endParaRPr lang="en-US" sz="2400" dirty="0"/>
          </a:p>
        </p:txBody>
      </p:sp>
      <p:sp>
        <p:nvSpPr>
          <p:cNvPr id="5" name="Rectangle 4"/>
          <p:cNvSpPr/>
          <p:nvPr/>
        </p:nvSpPr>
        <p:spPr>
          <a:xfrm>
            <a:off x="6096000" y="2743199"/>
            <a:ext cx="2895600" cy="2288405"/>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3962400"/>
            <a:ext cx="2895600" cy="561713"/>
          </a:xfrm>
          <a:prstGeom prst="rect">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477000" y="2857143"/>
            <a:ext cx="2514600" cy="2400657"/>
          </a:xfrm>
          <a:prstGeom prst="rect">
            <a:avLst/>
          </a:prstGeom>
          <a:noFill/>
        </p:spPr>
        <p:txBody>
          <a:bodyPr wrap="square" rtlCol="0">
            <a:spAutoFit/>
          </a:bodyPr>
          <a:lstStyle/>
          <a:p>
            <a:r>
              <a:rPr lang="en-US" sz="2400" u="sng" dirty="0" smtClean="0"/>
              <a:t>Shortstop Forum</a:t>
            </a:r>
          </a:p>
          <a:p>
            <a:endParaRPr lang="en-US" dirty="0"/>
          </a:p>
          <a:p>
            <a:r>
              <a:rPr lang="en-US" dirty="0" smtClean="0">
                <a:solidFill>
                  <a:srgbClr val="00B0F0"/>
                </a:solidFill>
              </a:rPr>
              <a:t>Favorite Plays</a:t>
            </a:r>
          </a:p>
          <a:p>
            <a:endParaRPr lang="en-US" dirty="0">
              <a:solidFill>
                <a:srgbClr val="00B0F0"/>
              </a:solidFill>
            </a:endParaRPr>
          </a:p>
          <a:p>
            <a:r>
              <a:rPr lang="en-US" dirty="0" smtClean="0">
                <a:solidFill>
                  <a:srgbClr val="00B0F0"/>
                </a:solidFill>
              </a:rPr>
              <a:t>Rides to Games?</a:t>
            </a:r>
          </a:p>
          <a:p>
            <a:endParaRPr lang="en-US" dirty="0" smtClean="0">
              <a:solidFill>
                <a:srgbClr val="00B0F0"/>
              </a:solidFill>
            </a:endParaRPr>
          </a:p>
          <a:p>
            <a:r>
              <a:rPr lang="en-US" dirty="0" smtClean="0">
                <a:solidFill>
                  <a:srgbClr val="00B0F0"/>
                </a:solidFill>
              </a:rPr>
              <a:t>The Perfect Hit</a:t>
            </a:r>
            <a:endParaRPr lang="en-US" dirty="0">
              <a:solidFill>
                <a:srgbClr val="00B0F0"/>
              </a:solidFill>
            </a:endParaRPr>
          </a:p>
          <a:p>
            <a:endParaRPr lang="en-US" dirty="0" smtClean="0"/>
          </a:p>
        </p:txBody>
      </p:sp>
      <p:pic>
        <p:nvPicPr>
          <p:cNvPr id="3076" name="Picture 4" descr="To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940" y="358140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To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12895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To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70" y="4648200"/>
            <a:ext cx="22860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a:off x="5654469" y="3048000"/>
            <a:ext cx="832101" cy="76200"/>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214" y="5259785"/>
            <a:ext cx="1463510" cy="148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p:nvPr/>
        </p:nvCxnSpPr>
        <p:spPr>
          <a:xfrm>
            <a:off x="5654469" y="5867400"/>
            <a:ext cx="1813131" cy="228600"/>
          </a:xfrm>
          <a:prstGeom prst="straightConnector1">
            <a:avLst/>
          </a:prstGeom>
          <a:ln w="1270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32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rgbClr val="2A1501"/>
      </a:dk1>
      <a:lt1>
        <a:srgbClr val="F2F2F2"/>
      </a:lt1>
      <a:dk2>
        <a:srgbClr val="2A1501"/>
      </a:dk2>
      <a:lt2>
        <a:srgbClr val="D9D9D9"/>
      </a:lt2>
      <a:accent1>
        <a:srgbClr val="AD5A23"/>
      </a:accent1>
      <a:accent2>
        <a:srgbClr val="8C2B2B"/>
      </a:accent2>
      <a:accent3>
        <a:srgbClr val="184693"/>
      </a:accent3>
      <a:accent4>
        <a:srgbClr val="2A1501"/>
      </a:accent4>
      <a:accent5>
        <a:srgbClr val="2A1501"/>
      </a:accent5>
      <a:accent6>
        <a:srgbClr val="2A1501"/>
      </a:accent6>
      <a:hlink>
        <a:srgbClr val="2A1501"/>
      </a:hlink>
      <a:folHlink>
        <a:srgbClr val="2A1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5071</TotalTime>
  <Words>3644</Words>
  <Application>Microsoft Office PowerPoint</Application>
  <PresentationFormat>On-screen Show (4:3)</PresentationFormat>
  <Paragraphs>1051</Paragraphs>
  <Slides>46</Slides>
  <Notes>29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Median</vt:lpstr>
      <vt:lpstr>PowerPoint Presentation</vt:lpstr>
      <vt:lpstr>Team Lasso</vt:lpstr>
      <vt:lpstr>Groups</vt:lpstr>
      <vt:lpstr>Grouping Example – Little League</vt:lpstr>
      <vt:lpstr>Grouping Example – Little League</vt:lpstr>
      <vt:lpstr>Grouping Example – Little League</vt:lpstr>
      <vt:lpstr>Grouping Example – Little League</vt:lpstr>
      <vt:lpstr>Grouping Example – Little League</vt:lpstr>
      <vt:lpstr>Grouping Example – Little League</vt:lpstr>
      <vt:lpstr>What is GSEP?</vt:lpstr>
      <vt:lpstr>GSEP Grouping Requirements</vt:lpstr>
      <vt:lpstr>Grouping Example – GSEP</vt:lpstr>
      <vt:lpstr>Grouping Example – GSEP</vt:lpstr>
      <vt:lpstr>Grouping Example – GSEP</vt:lpstr>
      <vt:lpstr>Grouping Example – GSEP</vt:lpstr>
      <vt:lpstr>Grouping Example – Little League</vt:lpstr>
      <vt:lpstr>Grouping Example – Little League</vt:lpstr>
      <vt:lpstr>Product Comparison</vt:lpstr>
      <vt:lpstr>What is Missing?</vt:lpstr>
      <vt:lpstr>What is Missing?</vt:lpstr>
      <vt:lpstr>Our Solution: Group Wrangler</vt:lpstr>
      <vt:lpstr>Home Page</vt:lpstr>
      <vt:lpstr>Site Settings – Attributes Tab</vt:lpstr>
      <vt:lpstr>Group Creation</vt:lpstr>
      <vt:lpstr>Group Profile</vt:lpstr>
      <vt:lpstr>User Profile – Attributes Tab</vt:lpstr>
      <vt:lpstr>Group Profile – Members Tab</vt:lpstr>
      <vt:lpstr>Analysis Tool</vt:lpstr>
      <vt:lpstr>Development Process</vt:lpstr>
      <vt:lpstr>Requirements Acquisition</vt:lpstr>
      <vt:lpstr>Generic User Modules</vt:lpstr>
      <vt:lpstr>Admin Functional Modules</vt:lpstr>
      <vt:lpstr>Technology</vt:lpstr>
      <vt:lpstr>PowerPoint Presentation</vt:lpstr>
      <vt:lpstr>Implementation</vt:lpstr>
      <vt:lpstr>Testing and Refinement</vt:lpstr>
      <vt:lpstr>Schedule</vt:lpstr>
      <vt:lpstr>Problems and Challenges</vt:lpstr>
      <vt:lpstr>Outcomes</vt:lpstr>
      <vt:lpstr>Future Work</vt:lpstr>
      <vt:lpstr>Conclusion</vt:lpstr>
      <vt:lpstr>Questions?</vt:lpstr>
      <vt:lpstr>PowerPoint Presentation</vt:lpstr>
      <vt:lpstr>Testing Results</vt:lpstr>
      <vt:lpstr>PowerPoint Presentation</vt:lpstr>
      <vt:lpstr>Grouping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Whisperingeye</dc:creator>
  <cp:lastModifiedBy>Michael</cp:lastModifiedBy>
  <cp:revision>303</cp:revision>
  <dcterms:created xsi:type="dcterms:W3CDTF">2012-10-28T22:07:44Z</dcterms:created>
  <dcterms:modified xsi:type="dcterms:W3CDTF">2013-04-25T21:57:53Z</dcterms:modified>
</cp:coreProperties>
</file>