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22"/>
  </p:notesMasterIdLst>
  <p:sldIdLst>
    <p:sldId id="256" r:id="rId4"/>
    <p:sldId id="257" r:id="rId5"/>
    <p:sldId id="265" r:id="rId6"/>
    <p:sldId id="266" r:id="rId7"/>
    <p:sldId id="259" r:id="rId8"/>
    <p:sldId id="260" r:id="rId9"/>
    <p:sldId id="261" r:id="rId10"/>
    <p:sldId id="262" r:id="rId11"/>
    <p:sldId id="268" r:id="rId12"/>
    <p:sldId id="269" r:id="rId13"/>
    <p:sldId id="270" r:id="rId14"/>
    <p:sldId id="271" r:id="rId15"/>
    <p:sldId id="263" r:id="rId16"/>
    <p:sldId id="287" r:id="rId17"/>
    <p:sldId id="285" r:id="rId18"/>
    <p:sldId id="286" r:id="rId19"/>
    <p:sldId id="264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5CB4A-E34B-4693-ABAF-98EDC083A17C}" v="137" dt="2024-12-06T15:41:25.542"/>
    <p1510:client id="{9B87E788-D085-484D-B918-DABC75DE5C4F}" v="16" dt="2024-12-05T19:55:35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34" autoAdjust="0"/>
  </p:normalViewPr>
  <p:slideViewPr>
    <p:cSldViewPr snapToGrid="0">
      <p:cViewPr>
        <p:scale>
          <a:sx n="75" d="100"/>
          <a:sy n="75" d="100"/>
        </p:scale>
        <p:origin x="874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DFF79-FD97-425A-8B3F-41CB2969B9F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D748-BD15-41F6-BF5B-C7597049C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AT 15 SEC 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D748-BD15-41F6-BF5B-C7597049C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Task 6: LID Design</a:t>
            </a:r>
          </a:p>
          <a:p>
            <a:r>
              <a:rPr lang="en-US"/>
              <a:t>Task 5: Ecologic and Environmental Considerations</a:t>
            </a:r>
          </a:p>
          <a:p>
            <a:endParaRPr lang="en-US"/>
          </a:p>
          <a:p>
            <a:r>
              <a:rPr lang="en-US"/>
              <a:t>The little arrows denote that the task is informing another task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D748-BD15-41F6-BF5B-C7597049C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0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Confirmation of existing features and dimensions for use in hydrologic and hydraulic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D748-BD15-41F6-BF5B-C7597049C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D748-BD15-41F6-BF5B-C7597049C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Task 1: Subcontractor 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D748-BD15-41F6-BF5B-C7597049C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5435" indent="-305435"/>
            <a:r>
              <a:rPr lang="en-US" sz="1200" dirty="0">
                <a:solidFill>
                  <a:schemeClr val="tx1"/>
                </a:solidFill>
              </a:rPr>
              <a:t>Start Date: January 13, 2025</a:t>
            </a:r>
            <a:endParaRPr lang="en-US" sz="1200" dirty="0">
              <a:solidFill>
                <a:schemeClr val="tx1"/>
              </a:solidFill>
              <a:cs typeface="Arial"/>
            </a:endParaRPr>
          </a:p>
          <a:p>
            <a:pPr marL="305435" indent="-305435"/>
            <a:r>
              <a:rPr lang="en-US" sz="1200" dirty="0">
                <a:solidFill>
                  <a:schemeClr val="tx1"/>
                </a:solidFill>
                <a:cs typeface="Arial"/>
              </a:rPr>
              <a:t>End Date: May 6, 2025</a:t>
            </a:r>
          </a:p>
          <a:p>
            <a:pPr marL="305435" indent="-305435"/>
            <a:r>
              <a:rPr lang="en-US" sz="1200" dirty="0">
                <a:solidFill>
                  <a:schemeClr val="tx1"/>
                </a:solidFill>
                <a:cs typeface="Arial"/>
              </a:rPr>
              <a:t>Duration: 114 Days</a:t>
            </a:r>
            <a:endParaRPr lang="en-US" sz="1050" dirty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D748-BD15-41F6-BF5B-C7597049C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1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D748-BD15-41F6-BF5B-C7597049C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9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D748-BD15-41F6-BF5B-C7597049C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D9FE45-B55D-494E-BC20-C77B2D196364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6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07C1-C4DB-40F1-A2F4-7142FE4743FD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ABE7DB-D0B2-4B2A-A83D-F0D0F438542F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F53E-2EE8-49D5-B262-CE0D89FADA93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1D8A0E-3DF3-46AC-931C-F0EF7C6A355C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4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AB71-F0B7-48D2-8AF0-9E7970A9FB0E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14C-D6D8-411F-89F1-6F648BD1BABA}" type="datetime1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BB74-920E-480D-B41F-EA0E4AE0D58D}" type="datetime1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6488-02D7-489E-A9A9-4ED12DE602E8}" type="datetime1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E364E9-49AC-4042-BCDC-1403094303C7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8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F323-0816-4C87-8D02-CDF1DE07C07A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1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303493A-27A1-4508-B9F2-C8ADEC56AFA4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477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889649"/>
          </a:xfrm>
        </p:spPr>
        <p:txBody>
          <a:bodyPr>
            <a:noAutofit/>
          </a:bodyPr>
          <a:lstStyle/>
          <a:p>
            <a:r>
              <a:rPr lang="en-US" sz="2800" cap="none">
                <a:solidFill>
                  <a:schemeClr val="tx1"/>
                </a:solidFill>
              </a:rPr>
              <a:t>South Commuter Low Impact Development (LID) Detention Basin</a:t>
            </a:r>
            <a:br>
              <a:rPr lang="en-US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1696720"/>
            <a:ext cx="10993546" cy="1389047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/>
                </a:solidFill>
              </a:rPr>
              <a:t>Sydney Graves, Gabrial Harju, Jessica Hillman</a:t>
            </a:r>
          </a:p>
          <a:p>
            <a:r>
              <a:rPr lang="en-US" cap="none" dirty="0">
                <a:solidFill>
                  <a:schemeClr val="tx1"/>
                </a:solidFill>
              </a:rPr>
              <a:t>CENE 476	</a:t>
            </a:r>
          </a:p>
          <a:p>
            <a:r>
              <a:rPr lang="en-US" cap="none" dirty="0">
                <a:solidFill>
                  <a:schemeClr val="tx1"/>
                </a:solidFill>
              </a:rPr>
              <a:t>December 6</a:t>
            </a:r>
            <a:r>
              <a:rPr lang="en-US" cap="none" baseline="30000" dirty="0">
                <a:solidFill>
                  <a:schemeClr val="tx1"/>
                </a:solidFill>
              </a:rPr>
              <a:t>th</a:t>
            </a:r>
            <a:r>
              <a:rPr lang="en-US" cap="none" dirty="0">
                <a:solidFill>
                  <a:schemeClr val="tx1"/>
                </a:solidFill>
              </a:rPr>
              <a:t>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7E721-AA68-328F-8C90-F2ACEE79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7EF5-1118-45B0-AD06-3E2D37DE6519}" type="slidenum">
              <a:rPr lang="en-US" sz="2000" b="1" smtClean="0">
                <a:solidFill>
                  <a:schemeClr val="tx1"/>
                </a:solidFill>
                <a:latin typeface="Amasis MT Pro Medium" panose="020F0502020204030204" pitchFamily="18" charset="0"/>
              </a:rPr>
              <a:t>1</a:t>
            </a:fld>
            <a:endParaRPr lang="en-US" sz="2000" b="1">
              <a:solidFill>
                <a:schemeClr val="tx1"/>
              </a:solidFill>
              <a:latin typeface="Amasis MT Pro Medium" panose="020F0502020204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5B746-93D9-8FD8-3852-33C010683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801" y="3166946"/>
            <a:ext cx="3298328" cy="31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Task 7: Maintenance and monitoring plan </a:t>
            </a:r>
            <a:br>
              <a:rPr lang="en-US"/>
            </a:br>
            <a:r>
              <a:rPr lang="en-US"/>
              <a:t>Task 8: development of construction plan set</a:t>
            </a:r>
            <a:endParaRPr lang="en-US"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112910" cy="3678303"/>
          </a:xfrm>
        </p:spPr>
        <p:txBody>
          <a:bodyPr anchor="t">
            <a:normAutofit/>
          </a:bodyPr>
          <a:lstStyle/>
          <a:p>
            <a:pPr marL="305435" indent="-305435"/>
            <a:r>
              <a:rPr lang="en-US" sz="2000" dirty="0">
                <a:solidFill>
                  <a:schemeClr val="tx1"/>
                </a:solidFill>
              </a:rPr>
              <a:t>Task 7: Maintenance and Monitoring Plan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E35CB0-C8B2-6A42-DB33-C034D6C4DD09}"/>
              </a:ext>
            </a:extLst>
          </p:cNvPr>
          <p:cNvSpPr txBox="1">
            <a:spLocks/>
          </p:cNvSpPr>
          <p:nvPr/>
        </p:nvSpPr>
        <p:spPr>
          <a:xfrm>
            <a:off x="5809857" y="2176015"/>
            <a:ext cx="5639586" cy="1176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2000" dirty="0">
                <a:solidFill>
                  <a:schemeClr val="tx1"/>
                </a:solidFill>
              </a:rPr>
              <a:t>Task 8: Development of Construction Plan Set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00B12-790C-E14D-FFB2-C9144DE5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82" y="3105005"/>
            <a:ext cx="4183594" cy="3135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104F3C-C232-540D-23D3-B1CE0893D5F8}"/>
              </a:ext>
            </a:extLst>
          </p:cNvPr>
          <p:cNvSpPr txBox="1"/>
          <p:nvPr/>
        </p:nvSpPr>
        <p:spPr>
          <a:xfrm>
            <a:off x="1584960" y="6211669"/>
            <a:ext cx="36251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Figure 11: LID Sediment Removal Maintenance [4]</a:t>
            </a:r>
          </a:p>
        </p:txBody>
      </p:sp>
      <p:pic>
        <p:nvPicPr>
          <p:cNvPr id="5" name="Picture 4" descr="Ruler with solid fill">
            <a:extLst>
              <a:ext uri="{FF2B5EF4-FFF2-40B4-BE49-F238E27FC236}">
                <a16:creationId xmlns:a16="http://schemas.microsoft.com/office/drawing/2014/main" id="{CA5AB718-8EEF-4978-A116-EFA7CAD75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49440" y="3429000"/>
            <a:ext cx="1830024" cy="1830024"/>
          </a:xfrm>
          <a:prstGeom prst="rect">
            <a:avLst/>
          </a:prstGeom>
        </p:spPr>
      </p:pic>
      <p:pic>
        <p:nvPicPr>
          <p:cNvPr id="11" name="Graphic 10" descr="Tools with solid fill">
            <a:extLst>
              <a:ext uri="{FF2B5EF4-FFF2-40B4-BE49-F238E27FC236}">
                <a16:creationId xmlns:a16="http://schemas.microsoft.com/office/drawing/2014/main" id="{8485F88E-6FD4-4242-A690-68B5B37D1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2114" y="3695125"/>
            <a:ext cx="1466186" cy="14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Task 9: Cost estimation and quantities</a:t>
            </a:r>
            <a:br>
              <a:rPr lang="en-US"/>
            </a:br>
            <a:r>
              <a:rPr lang="en-US"/>
              <a:t>Task 10: project impacts</a:t>
            </a:r>
            <a:endParaRPr lang="en-US"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78391"/>
            <a:ext cx="5112910" cy="3678303"/>
          </a:xfrm>
        </p:spPr>
        <p:txBody>
          <a:bodyPr anchor="t">
            <a:normAutofit/>
          </a:bodyPr>
          <a:lstStyle/>
          <a:p>
            <a:pPr marL="305435" indent="-305435"/>
            <a:r>
              <a:rPr lang="en-US" sz="2000" dirty="0">
                <a:solidFill>
                  <a:schemeClr val="tx1"/>
                </a:solidFill>
              </a:rPr>
              <a:t>Task 9: Cost Estimation and Quantities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E35CB0-C8B2-6A42-DB33-C034D6C4DD09}"/>
              </a:ext>
            </a:extLst>
          </p:cNvPr>
          <p:cNvSpPr txBox="1">
            <a:spLocks/>
          </p:cNvSpPr>
          <p:nvPr/>
        </p:nvSpPr>
        <p:spPr>
          <a:xfrm>
            <a:off x="6126158" y="2176014"/>
            <a:ext cx="5323285" cy="367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2000" dirty="0">
                <a:solidFill>
                  <a:schemeClr val="tx1"/>
                </a:solidFill>
              </a:rPr>
              <a:t>Task 10: Project Impacts </a:t>
            </a:r>
          </a:p>
          <a:p>
            <a:pPr marL="629435" lvl="1" indent="-305435"/>
            <a:r>
              <a:rPr lang="en-US" sz="2000" dirty="0">
                <a:solidFill>
                  <a:schemeClr val="tx1"/>
                </a:solidFill>
                <a:cs typeface="Arial"/>
              </a:rPr>
              <a:t>Environmental</a:t>
            </a:r>
          </a:p>
          <a:p>
            <a:pPr marL="629435" lvl="1" indent="-305435"/>
            <a:r>
              <a:rPr lang="en-US" sz="2000" dirty="0">
                <a:solidFill>
                  <a:schemeClr val="tx1"/>
                </a:solidFill>
                <a:cs typeface="Arial"/>
              </a:rPr>
              <a:t>Economic</a:t>
            </a:r>
          </a:p>
          <a:p>
            <a:pPr marL="629435" lvl="1" indent="-305435"/>
            <a:r>
              <a:rPr lang="en-US" sz="2000" dirty="0">
                <a:solidFill>
                  <a:schemeClr val="tx1"/>
                </a:solidFill>
                <a:cs typeface="Arial"/>
              </a:rPr>
              <a:t>Social</a:t>
            </a:r>
          </a:p>
        </p:txBody>
      </p:sp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D1C9370B-50F3-4E11-8BF8-1CBC0C295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2492" y="3552295"/>
            <a:ext cx="1765875" cy="1765875"/>
          </a:xfrm>
          <a:prstGeom prst="rect">
            <a:avLst/>
          </a:prstGeom>
        </p:spPr>
      </p:pic>
      <p:pic>
        <p:nvPicPr>
          <p:cNvPr id="9" name="Graphic 8" descr="Piggy Bank with solid fill">
            <a:extLst>
              <a:ext uri="{FF2B5EF4-FFF2-40B4-BE49-F238E27FC236}">
                <a16:creationId xmlns:a16="http://schemas.microsoft.com/office/drawing/2014/main" id="{D2974C7C-3687-47BE-9114-9CB016DCA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8360" y="3852605"/>
            <a:ext cx="1398880" cy="1398880"/>
          </a:xfrm>
          <a:prstGeom prst="rect">
            <a:avLst/>
          </a:prstGeom>
        </p:spPr>
      </p:pic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12B19F75-F526-4527-9726-63112435A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9594" y="3852605"/>
            <a:ext cx="1584960" cy="1584960"/>
          </a:xfrm>
          <a:prstGeom prst="rect">
            <a:avLst/>
          </a:prstGeom>
        </p:spPr>
      </p:pic>
      <p:pic>
        <p:nvPicPr>
          <p:cNvPr id="13" name="Graphic 12" descr="Leaf with solid fill">
            <a:extLst>
              <a:ext uri="{FF2B5EF4-FFF2-40B4-BE49-F238E27FC236}">
                <a16:creationId xmlns:a16="http://schemas.microsoft.com/office/drawing/2014/main" id="{6DD20A04-F926-4604-B27B-6D2F0D787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0848" y="3924379"/>
            <a:ext cx="1393791" cy="13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1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Task 11: Deliverables</a:t>
            </a:r>
            <a:br>
              <a:rPr lang="en-US"/>
            </a:br>
            <a:r>
              <a:rPr lang="en-US"/>
              <a:t>Task 12: project management</a:t>
            </a:r>
            <a:endParaRPr lang="en-US"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112910" cy="3678303"/>
          </a:xfrm>
        </p:spPr>
        <p:txBody>
          <a:bodyPr anchor="t">
            <a:normAutofit/>
          </a:bodyPr>
          <a:lstStyle/>
          <a:p>
            <a:pPr marL="305435" indent="-305435"/>
            <a:r>
              <a:rPr lang="en-US" sz="2000">
                <a:solidFill>
                  <a:schemeClr val="tx1"/>
                </a:solidFill>
              </a:rPr>
              <a:t>Task 11: Deliverables </a:t>
            </a:r>
          </a:p>
          <a:p>
            <a:pPr marL="629435" lvl="1" indent="-305435"/>
            <a:r>
              <a:rPr lang="en-US" sz="2000">
                <a:solidFill>
                  <a:schemeClr val="tx1"/>
                </a:solidFill>
              </a:rPr>
              <a:t>30, 60, 90, 100%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E35CB0-C8B2-6A42-DB33-C034D6C4DD09}"/>
              </a:ext>
            </a:extLst>
          </p:cNvPr>
          <p:cNvSpPr txBox="1">
            <a:spLocks/>
          </p:cNvSpPr>
          <p:nvPr/>
        </p:nvSpPr>
        <p:spPr>
          <a:xfrm>
            <a:off x="5963920" y="2180496"/>
            <a:ext cx="5323285" cy="367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2000">
                <a:solidFill>
                  <a:schemeClr val="tx1"/>
                </a:solidFill>
              </a:rPr>
              <a:t>Task 12: Project Management</a:t>
            </a:r>
          </a:p>
          <a:p>
            <a:pPr marL="629435" lvl="1" indent="-305435"/>
            <a:r>
              <a:rPr lang="en-US" sz="2000">
                <a:solidFill>
                  <a:schemeClr val="tx1"/>
                </a:solidFill>
                <a:cs typeface="Arial"/>
              </a:rPr>
              <a:t>Schedule Management</a:t>
            </a:r>
          </a:p>
          <a:p>
            <a:pPr marL="629435" lvl="1" indent="-305435"/>
            <a:r>
              <a:rPr lang="en-US" sz="2000">
                <a:solidFill>
                  <a:schemeClr val="tx1"/>
                </a:solidFill>
                <a:cs typeface="Arial"/>
              </a:rPr>
              <a:t>Resource Management</a:t>
            </a:r>
          </a:p>
        </p:txBody>
      </p:sp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04F3E1C9-6B31-48F1-8816-CECDAEEED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1166" y="4008119"/>
            <a:ext cx="1332753" cy="1332753"/>
          </a:xfrm>
          <a:prstGeom prst="rect">
            <a:avLst/>
          </a:prstGeom>
        </p:spPr>
      </p:pic>
      <p:pic>
        <p:nvPicPr>
          <p:cNvPr id="9" name="Graphic 8" descr="Meeting with solid fill">
            <a:extLst>
              <a:ext uri="{FF2B5EF4-FFF2-40B4-BE49-F238E27FC236}">
                <a16:creationId xmlns:a16="http://schemas.microsoft.com/office/drawing/2014/main" id="{0E9B2064-4133-4F13-8BBB-050264626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3360" y="3993775"/>
            <a:ext cx="1361440" cy="1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05435" indent="-305435"/>
            <a:r>
              <a:rPr lang="en-US" sz="2000" dirty="0">
                <a:solidFill>
                  <a:schemeClr val="tx1"/>
                </a:solidFill>
              </a:rPr>
              <a:t>Exclude: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Development of a Stormwater Management Plan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Development of Environmental Impact Assessment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sz="1800" dirty="0">
              <a:cs typeface="Arial"/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sz="1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1ACD69-BBC8-67A2-33E7-C9D02BF2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65EC6-2829-5892-1299-42B3F518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0C37773-BC2B-021F-C7ED-257C4AAC35A0}"/>
              </a:ext>
            </a:extLst>
          </p:cNvPr>
          <p:cNvSpPr txBox="1">
            <a:spLocks/>
          </p:cNvSpPr>
          <p:nvPr/>
        </p:nvSpPr>
        <p:spPr>
          <a:xfrm>
            <a:off x="11136827" y="6492875"/>
            <a:ext cx="105251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1FC7EF5-1118-45B0-AD06-3E2D37DE6519}" type="slidenum">
              <a:rPr lang="en-US" sz="2000" b="1" smtClean="0">
                <a:solidFill>
                  <a:prstClr val="black"/>
                </a:solidFill>
                <a:latin typeface="Amasis MT Pro Medium" panose="020F0502020204030204" pitchFamily="18" charset="0"/>
              </a:rPr>
              <a:pPr>
                <a:defRPr/>
              </a:pPr>
              <a:t>14</a:t>
            </a:fld>
            <a:endParaRPr lang="en-US" sz="2000" b="1" dirty="0">
              <a:solidFill>
                <a:prstClr val="black"/>
              </a:solidFill>
              <a:latin typeface="Amasis MT Pro Medium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7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1DC75-ADAC-4206-AA35-B6883D6B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fld id="{51FC7EF5-1118-45B0-AD06-3E2D37DE6519}" type="slidenum"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08CC0-2577-469F-AD23-EE3AA18CA202}"/>
              </a:ext>
            </a:extLst>
          </p:cNvPr>
          <p:cNvSpPr txBox="1"/>
          <p:nvPr/>
        </p:nvSpPr>
        <p:spPr>
          <a:xfrm>
            <a:off x="0" y="777712"/>
            <a:ext cx="2474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Table 4-1: Staffing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CF7C6-C3DB-B3DA-8A9A-44C434EB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20" y="777712"/>
            <a:ext cx="714756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62AC863-6DB8-40E5-9E01-A84E8F04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839A9-C2D9-49EC-82A2-F96427852B87}"/>
              </a:ext>
            </a:extLst>
          </p:cNvPr>
          <p:cNvSpPr txBox="1"/>
          <p:nvPr/>
        </p:nvSpPr>
        <p:spPr>
          <a:xfrm>
            <a:off x="358588" y="1011233"/>
            <a:ext cx="302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Table 5-1: Cost Estimate of Engineering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2FA4A-0006-28DB-EA0F-1DD709D2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83" y="1913083"/>
            <a:ext cx="10580033" cy="33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945338" cy="3678303"/>
          </a:xfrm>
        </p:spPr>
        <p:txBody>
          <a:bodyPr anchor="t"/>
          <a:lstStyle/>
          <a:p>
            <a:r>
              <a:rPr lang="en-US" sz="2000" dirty="0">
                <a:solidFill>
                  <a:schemeClr val="tx1"/>
                </a:solidFill>
              </a:rPr>
              <a:t>Figure References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3240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B5F63F-12B6-44AD-99DD-57FEE616C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0" y="2626502"/>
            <a:ext cx="5228762" cy="2377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01B42F-EDCF-4821-8DFD-961B35520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857" y="2626502"/>
            <a:ext cx="4802104" cy="323229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C6EC4E-4337-438B-B6C0-C0DE144F56BA}"/>
              </a:ext>
            </a:extLst>
          </p:cNvPr>
          <p:cNvSpPr txBox="1">
            <a:spLocks/>
          </p:cNvSpPr>
          <p:nvPr/>
        </p:nvSpPr>
        <p:spPr>
          <a:xfrm>
            <a:off x="6096000" y="2180495"/>
            <a:ext cx="5945338" cy="367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Proposal References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pPr marL="324000" lvl="1" indent="0">
              <a:buFont typeface="Wingdings 2" panose="05020102010507070707" pitchFamily="18" charset="2"/>
              <a:buNone/>
            </a:pPr>
            <a:endParaRPr lang="en-US">
              <a:solidFill>
                <a:schemeClr val="tx1"/>
              </a:solidFill>
            </a:endParaRPr>
          </a:p>
          <a:p>
            <a:pPr lvl="1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6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0C623-4405-976B-92E6-0E3A2741B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/>
              <a:t>Questions And CommeNts?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87CE8-9F69-B5F6-0860-A866264A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01" y="3166946"/>
            <a:ext cx="3298328" cy="3154316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E0CE1A6-4E2A-46F2-AB64-59406C7D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4B06-4714-5294-7377-980E7349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6119-E01F-CEB3-3C18-BA7D24DC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D6478C-6432-628C-2622-27F94C26C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05435" indent="-305435"/>
            <a:r>
              <a:rPr lang="en-US" sz="2000" dirty="0">
                <a:solidFill>
                  <a:schemeClr val="tx1"/>
                </a:solidFill>
              </a:rPr>
              <a:t>Project Purpose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629920" lvl="1" indent="-305435"/>
            <a:r>
              <a:rPr lang="en-US" sz="2000" dirty="0">
                <a:solidFill>
                  <a:schemeClr val="tx1"/>
                </a:solidFill>
                <a:cs typeface="Times New Roman"/>
              </a:rPr>
              <a:t>The City of Flagstaff has increased the imperious stormwater runoff taxes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and is offering tax reduction for stormwater infrastructure that attenuates a 100 year + design storm.</a:t>
            </a:r>
          </a:p>
          <a:p>
            <a:pPr marL="629920" lvl="1" indent="-305435"/>
            <a:r>
              <a:rPr lang="en-US" sz="2000" dirty="0">
                <a:solidFill>
                  <a:schemeClr val="tx1"/>
                </a:solidFill>
                <a:cs typeface="Times New Roman"/>
              </a:rPr>
              <a:t>The NAU South Commuter parking lot has been identified as a major contributor to impervious runoff into Sinclair Wash. Fixing this will help NAU meet its sustainability goals.</a:t>
            </a:r>
          </a:p>
          <a:p>
            <a:pPr marL="629920" lvl="1" indent="-305435"/>
            <a:r>
              <a:rPr lang="en-US" sz="2000" dirty="0">
                <a:solidFill>
                  <a:schemeClr val="tx1"/>
                </a:solidFill>
                <a:cs typeface="Times New Roman"/>
              </a:rPr>
              <a:t>Reduce runoff tax contributions and for NAU.</a:t>
            </a:r>
          </a:p>
          <a:p>
            <a:pPr marL="324485" lvl="1" indent="0">
              <a:buNone/>
            </a:pPr>
            <a:endParaRPr lang="en-US" sz="2000" dirty="0">
              <a:solidFill>
                <a:schemeClr val="tx1"/>
              </a:solidFill>
              <a:cs typeface="Times New Roman"/>
            </a:endParaRPr>
          </a:p>
          <a:p>
            <a:pPr marL="305435" indent="-305435"/>
            <a:r>
              <a:rPr lang="en-US" sz="2000" dirty="0">
                <a:solidFill>
                  <a:schemeClr val="tx1"/>
                </a:solidFill>
              </a:rPr>
              <a:t>Clients</a:t>
            </a:r>
            <a:endParaRPr lang="en-US" sz="2000" dirty="0">
              <a:solidFill>
                <a:schemeClr val="tx1"/>
              </a:solidFill>
              <a:cs typeface="Arial" panose="020B0604020202020204"/>
            </a:endParaRPr>
          </a:p>
          <a:p>
            <a:pPr marL="629920" lvl="1" indent="-305435"/>
            <a:r>
              <a:rPr lang="en-US" sz="2000" dirty="0">
                <a:solidFill>
                  <a:schemeClr val="tx1"/>
                </a:solidFill>
              </a:rPr>
              <a:t>Erin Trejo, NAU Facilities Services</a:t>
            </a:r>
            <a:endParaRPr lang="en-US" sz="2000" dirty="0">
              <a:solidFill>
                <a:schemeClr val="tx1"/>
              </a:solidFill>
              <a:cs typeface="Arial" panose="020B0604020202020204"/>
            </a:endParaRPr>
          </a:p>
          <a:p>
            <a:pPr marL="629920" lvl="1" indent="-305435"/>
            <a:r>
              <a:rPr lang="en-US" sz="2000" dirty="0">
                <a:solidFill>
                  <a:schemeClr val="tx1"/>
                </a:solidFill>
              </a:rPr>
              <a:t>Dr. Adam Bringhurst</a:t>
            </a:r>
            <a:endParaRPr lang="en-US" sz="2000" dirty="0">
              <a:solidFill>
                <a:schemeClr val="tx1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780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900BD-9100-410B-4FE3-224D1CE4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0DDB5-3D84-DD4B-04AC-05262CD60821}"/>
              </a:ext>
            </a:extLst>
          </p:cNvPr>
          <p:cNvSpPr txBox="1"/>
          <p:nvPr/>
        </p:nvSpPr>
        <p:spPr>
          <a:xfrm>
            <a:off x="273269" y="1019503"/>
            <a:ext cx="229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1: Project Vicinity Map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64CF9-19D8-B68D-2099-414152D3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444"/>
          <a:stretch/>
        </p:blipFill>
        <p:spPr>
          <a:xfrm>
            <a:off x="2887925" y="720012"/>
            <a:ext cx="6416149" cy="60389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742EA049-6DC3-1430-166E-89B2C27C5B28}"/>
              </a:ext>
            </a:extLst>
          </p:cNvPr>
          <p:cNvSpPr/>
          <p:nvPr/>
        </p:nvSpPr>
        <p:spPr>
          <a:xfrm>
            <a:off x="5303656" y="4733131"/>
            <a:ext cx="284206" cy="28420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2C7770E-3ED3-5BFB-39DE-BEDFA5622B50}"/>
              </a:ext>
            </a:extLst>
          </p:cNvPr>
          <p:cNvSpPr/>
          <p:nvPr/>
        </p:nvSpPr>
        <p:spPr>
          <a:xfrm>
            <a:off x="5953896" y="4733131"/>
            <a:ext cx="284206" cy="284205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900BD-9100-410B-4FE3-224D1CE4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2DA6B-EE90-4EC0-DCB7-0B77CA2AD140}"/>
              </a:ext>
            </a:extLst>
          </p:cNvPr>
          <p:cNvSpPr txBox="1"/>
          <p:nvPr/>
        </p:nvSpPr>
        <p:spPr>
          <a:xfrm>
            <a:off x="273269" y="1019503"/>
            <a:ext cx="229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Figure 2: Project Site Map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D8151-01F9-3C75-9558-3A2EF325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36" y="686830"/>
            <a:ext cx="6054127" cy="60768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EC307B51-56B8-1F3A-CDF7-BC04535F258C}"/>
              </a:ext>
            </a:extLst>
          </p:cNvPr>
          <p:cNvSpPr/>
          <p:nvPr/>
        </p:nvSpPr>
        <p:spPr>
          <a:xfrm>
            <a:off x="7629886" y="1665834"/>
            <a:ext cx="729048" cy="6672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8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>
                <a:cs typeface="Times New Roman"/>
              </a:rPr>
              <a:t>Task 1: DATA COLLECTION FROM SUBCONTRACTORS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132874"/>
            <a:ext cx="11029615" cy="3678303"/>
          </a:xfrm>
        </p:spPr>
        <p:txBody>
          <a:bodyPr anchor="t"/>
          <a:lstStyle/>
          <a:p>
            <a:pPr marL="305435" indent="-305435"/>
            <a:r>
              <a:rPr lang="en-US" sz="2000" dirty="0">
                <a:solidFill>
                  <a:schemeClr val="tx1"/>
                </a:solidFill>
              </a:rPr>
              <a:t>Earthwise Solutions will subcontract out: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The Topographical Features Survey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Runoff Water Sampling for Lab Analysis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Analysis of Soil Matrices for Infiltration Abilities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sz="1800" dirty="0">
              <a:cs typeface="Arial"/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sz="1800" dirty="0">
              <a:cs typeface="Arial"/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sz="1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5" name="Graphic 4" descr="Construction worker male with solid fill">
            <a:extLst>
              <a:ext uri="{FF2B5EF4-FFF2-40B4-BE49-F238E27FC236}">
                <a16:creationId xmlns:a16="http://schemas.microsoft.com/office/drawing/2014/main" id="{49FE141A-CBB0-24A4-8E29-2697D4DE1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246" y="4069364"/>
            <a:ext cx="2474526" cy="2482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EC784-3BC0-D1EF-7A58-F57C023FD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435" y="2267998"/>
            <a:ext cx="2988095" cy="2970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A59450-8F12-6571-D7BF-E405D9AA6DA6}"/>
              </a:ext>
            </a:extLst>
          </p:cNvPr>
          <p:cNvSpPr txBox="1"/>
          <p:nvPr/>
        </p:nvSpPr>
        <p:spPr>
          <a:xfrm>
            <a:off x="7823201" y="5299970"/>
            <a:ext cx="378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5: Collected Sample from Subcontractor [Bringhurst]</a:t>
            </a:r>
          </a:p>
        </p:txBody>
      </p:sp>
    </p:spTree>
    <p:extLst>
      <p:ext uri="{BB962C8B-B14F-4D97-AF65-F5344CB8AC3E}">
        <p14:creationId xmlns:p14="http://schemas.microsoft.com/office/powerpoint/2010/main" val="285346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Task 2: SITE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23037"/>
            <a:ext cx="11029615" cy="3678303"/>
          </a:xfrm>
        </p:spPr>
        <p:txBody>
          <a:bodyPr anchor="t"/>
          <a:lstStyle/>
          <a:p>
            <a:pPr marL="305435" indent="-305435"/>
            <a:r>
              <a:rPr lang="en-US" sz="2000" dirty="0">
                <a:solidFill>
                  <a:schemeClr val="tx1"/>
                </a:solidFill>
                <a:cs typeface="Arial"/>
              </a:rPr>
              <a:t>Investigation and analysis of: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Existing Channel Conditions 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Existing Culverts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Existing Utilities 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Impervious Areas</a:t>
            </a:r>
            <a:endParaRPr lang="en-US" sz="2000" dirty="0">
              <a:solidFill>
                <a:schemeClr val="tx1"/>
              </a:solidFill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Outlet into Sinclair Wash</a:t>
            </a:r>
          </a:p>
          <a:p>
            <a:pPr marL="305435" indent="-305435"/>
            <a:endParaRPr lang="en-US" dirty="0">
              <a:cs typeface="Arial"/>
            </a:endParaRPr>
          </a:p>
          <a:p>
            <a:pPr marL="305435" indent="-305435"/>
            <a:endParaRPr lang="en-US" dirty="0">
              <a:cs typeface="Arial"/>
            </a:endParaRPr>
          </a:p>
          <a:p>
            <a:pPr marL="305435" indent="-305435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5" name="Picture 4" descr="A road with trees and a sign&#10;&#10;Description automatically generated">
            <a:extLst>
              <a:ext uri="{FF2B5EF4-FFF2-40B4-BE49-F238E27FC236}">
                <a16:creationId xmlns:a16="http://schemas.microsoft.com/office/drawing/2014/main" id="{84CA0B0F-9036-5D22-63CF-E4B6D179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903" y="2025463"/>
            <a:ext cx="5409531" cy="3940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39C54-9FBF-F60D-779A-7737D4BFE211}"/>
              </a:ext>
            </a:extLst>
          </p:cNvPr>
          <p:cNvSpPr txBox="1"/>
          <p:nvPr/>
        </p:nvSpPr>
        <p:spPr>
          <a:xfrm>
            <a:off x="5326380" y="6043518"/>
            <a:ext cx="592066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Figure</a:t>
            </a:r>
            <a:r>
              <a:rPr lang="en-US" dirty="0"/>
              <a:t> 6: Existing Channel near Pine Knoll Dr. [Hillman]</a:t>
            </a:r>
            <a:endParaRPr lang="en-US" sz="1000" i="1" dirty="0">
              <a:solidFill>
                <a:srgbClr val="212121"/>
              </a:solidFill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539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Task 3: Hydrological Analysis</a:t>
            </a:r>
            <a:br>
              <a:rPr lang="en-US"/>
            </a:br>
            <a:r>
              <a:rPr lang="en-US"/>
              <a:t>Task 4: hydraulic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45173"/>
            <a:ext cx="5000851" cy="4193772"/>
          </a:xfrm>
        </p:spPr>
        <p:txBody>
          <a:bodyPr anchor="t"/>
          <a:lstStyle/>
          <a:p>
            <a:pPr marL="305435" indent="-305435"/>
            <a:r>
              <a:rPr lang="en-US" sz="2000" dirty="0">
                <a:solidFill>
                  <a:schemeClr val="tx1"/>
                </a:solidFill>
                <a:cs typeface="Arial"/>
              </a:rPr>
              <a:t>3.0 Hydrological Analysis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3.1: Watershed Delineation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3.2: Determination of Site Runoff Coefficients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3.3: Calculation of Peak Design Flow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sz="1800" dirty="0">
              <a:cs typeface="Arial"/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A96AA5-2F41-930D-5F05-03204C738358}"/>
              </a:ext>
            </a:extLst>
          </p:cNvPr>
          <p:cNvSpPr txBox="1">
            <a:spLocks/>
          </p:cNvSpPr>
          <p:nvPr/>
        </p:nvSpPr>
        <p:spPr>
          <a:xfrm>
            <a:off x="6455315" y="1945173"/>
            <a:ext cx="5157733" cy="1295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/>
            <a:r>
              <a:rPr lang="en-US" sz="2000" dirty="0">
                <a:solidFill>
                  <a:schemeClr val="tx1"/>
                </a:solidFill>
                <a:cs typeface="Arial"/>
              </a:rPr>
              <a:t>4.0: Hydraulic Analysis 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Modeling</a:t>
            </a:r>
            <a:r>
              <a:rPr lang="en-US" sz="1800" dirty="0">
                <a:solidFill>
                  <a:schemeClr val="tx1"/>
                </a:solidFill>
                <a:cs typeface="Arial"/>
              </a:rPr>
              <a:t> of Existing Conditions</a:t>
            </a: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sz="18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2C524-0165-E735-5134-CDFA3F961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96" y="4122743"/>
            <a:ext cx="3044369" cy="23261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47E80-4AF1-2532-E964-648206D9F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125" y="4122743"/>
            <a:ext cx="3044369" cy="2326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F175B6-4F00-627B-CB6B-1B424D313964}"/>
              </a:ext>
            </a:extLst>
          </p:cNvPr>
          <p:cNvSpPr txBox="1"/>
          <p:nvPr/>
        </p:nvSpPr>
        <p:spPr>
          <a:xfrm>
            <a:off x="1687691" y="6448847"/>
            <a:ext cx="278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7: HECHMS [2]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3C97C-A160-C1CA-1273-86EB6B438F91}"/>
              </a:ext>
            </a:extLst>
          </p:cNvPr>
          <p:cNvSpPr txBox="1"/>
          <p:nvPr/>
        </p:nvSpPr>
        <p:spPr>
          <a:xfrm>
            <a:off x="7640255" y="6448847"/>
            <a:ext cx="2787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8: HECRAS [3]</a:t>
            </a:r>
          </a:p>
        </p:txBody>
      </p:sp>
    </p:spTree>
    <p:extLst>
      <p:ext uri="{BB962C8B-B14F-4D97-AF65-F5344CB8AC3E}">
        <p14:creationId xmlns:p14="http://schemas.microsoft.com/office/powerpoint/2010/main" val="29077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Task 5: ecological and environmental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629920" lvl="1" indent="-305435"/>
            <a:r>
              <a:rPr lang="en-US" sz="2000" dirty="0">
                <a:solidFill>
                  <a:schemeClr val="tx1"/>
                </a:solidFill>
                <a:cs typeface="Arial"/>
              </a:rPr>
              <a:t>5.1: Selection of Appropriate Vegetation</a:t>
            </a:r>
            <a:endParaRPr lang="en-US" sz="2000" dirty="0">
              <a:cs typeface="Arial" panose="020B0604020202020204"/>
            </a:endParaRPr>
          </a:p>
          <a:p>
            <a:pPr marL="629920" lvl="1" indent="-305435"/>
            <a:r>
              <a:rPr lang="en-US" sz="2000" dirty="0">
                <a:solidFill>
                  <a:schemeClr val="tx1"/>
                </a:solidFill>
                <a:cs typeface="Arial"/>
              </a:rPr>
              <a:t>5.2 :Selection of Soils</a:t>
            </a:r>
          </a:p>
          <a:p>
            <a:pPr marL="629920" lvl="1" indent="-305435"/>
            <a:endParaRPr lang="en-US" sz="1800" dirty="0">
              <a:cs typeface="Arial"/>
            </a:endParaRPr>
          </a:p>
          <a:p>
            <a:pPr marL="629920" lvl="1" indent="-305435"/>
            <a:endParaRPr lang="en-US" sz="1800" dirty="0">
              <a:cs typeface="Arial"/>
            </a:endParaRPr>
          </a:p>
          <a:p>
            <a:pPr marL="629920" lvl="1" indent="-305435"/>
            <a:endParaRPr lang="en-US" sz="1800" dirty="0">
              <a:cs typeface="Arial"/>
            </a:endParaRPr>
          </a:p>
        </p:txBody>
      </p:sp>
      <p:pic>
        <p:nvPicPr>
          <p:cNvPr id="6" name="Graphic 5" descr="Hill scene with solid fill">
            <a:extLst>
              <a:ext uri="{FF2B5EF4-FFF2-40B4-BE49-F238E27FC236}">
                <a16:creationId xmlns:a16="http://schemas.microsoft.com/office/drawing/2014/main" id="{CA6E9DBA-6A44-AF01-E69B-BA066BF1B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71756" y="1929482"/>
            <a:ext cx="2370398" cy="2326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E332E7-A021-3CC0-8C4E-0C2CC7B67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59" y="3326187"/>
            <a:ext cx="3924563" cy="2644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1813A-6F51-B2B4-92E9-A0BBD7CAA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503" y="2180496"/>
            <a:ext cx="5802639" cy="3909771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39DCC3-C226-D3B7-C969-5DE4B99493AD}"/>
              </a:ext>
            </a:extLst>
          </p:cNvPr>
          <p:cNvSpPr txBox="1"/>
          <p:nvPr/>
        </p:nvSpPr>
        <p:spPr>
          <a:xfrm>
            <a:off x="6174659" y="6258213"/>
            <a:ext cx="5709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Figure 10: Example LID Basin Cross Section [5]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48788-D17F-06A3-1B47-F821968A3040}"/>
              </a:ext>
            </a:extLst>
          </p:cNvPr>
          <p:cNvSpPr txBox="1"/>
          <p:nvPr/>
        </p:nvSpPr>
        <p:spPr>
          <a:xfrm>
            <a:off x="802559" y="6258213"/>
            <a:ext cx="5372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Figure 9: Example LID in COF [4]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9D3CA-DA8A-6BAF-F097-A150718F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8441" y="5958214"/>
            <a:ext cx="105250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5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A68D-F72F-4084-6E3A-E2DFD9FA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Task 6: LID Basin design</a:t>
            </a:r>
            <a:endParaRPr lang="en-US"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0B-1E36-00DF-FD7D-EE8BBED3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68921"/>
            <a:ext cx="11029615" cy="3678303"/>
          </a:xfrm>
        </p:spPr>
        <p:txBody>
          <a:bodyPr anchor="t"/>
          <a:lstStyle/>
          <a:p>
            <a:pPr marL="286235" indent="-285750"/>
            <a:r>
              <a:rPr lang="en-US" sz="2000" dirty="0">
                <a:solidFill>
                  <a:schemeClr val="tx1"/>
                </a:solidFill>
                <a:cs typeface="Arial"/>
              </a:rPr>
              <a:t>6.1: Development of Alternative Solutions </a:t>
            </a:r>
          </a:p>
          <a:p>
            <a:pPr marL="286235" indent="-285750"/>
            <a:r>
              <a:rPr lang="en-US" sz="2000" dirty="0">
                <a:solidFill>
                  <a:schemeClr val="tx1"/>
                </a:solidFill>
                <a:cs typeface="Arial"/>
              </a:rPr>
              <a:t>6.2: Selection of Preferred Alternative</a:t>
            </a:r>
          </a:p>
          <a:p>
            <a:pPr marL="286235" indent="-285750"/>
            <a:r>
              <a:rPr lang="en-US" sz="2000" dirty="0">
                <a:solidFill>
                  <a:schemeClr val="tx1"/>
                </a:solidFill>
                <a:cs typeface="Arial"/>
              </a:rPr>
              <a:t>6.3: Design of Preferred Alternative</a:t>
            </a:r>
          </a:p>
          <a:p>
            <a:pPr marL="305435" indent="-305435"/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629920" lvl="1" indent="-305435">
              <a:buFont typeface="Courier New" panose="05020102010507070707" pitchFamily="18" charset="2"/>
              <a:buChar char="o"/>
            </a:pPr>
            <a:endParaRPr lang="en-US" dirty="0">
              <a:cs typeface="Arial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F9394FA-DDA1-44FF-3852-95B13643660B}"/>
              </a:ext>
            </a:extLst>
          </p:cNvPr>
          <p:cNvSpPr/>
          <p:nvPr/>
        </p:nvSpPr>
        <p:spPr>
          <a:xfrm rot="10800000" flipH="1">
            <a:off x="5110479" y="5280308"/>
            <a:ext cx="2011678" cy="9063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459037B-E380-152B-DC9B-922C7B7F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C7EF5-1118-45B0-AD06-3E2D37DE651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Medium" panose="020F0502020204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Medium" panose="020F0502020204030204" pitchFamily="18" charset="0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10" name="Graphic 9" descr="Easel with solid fill">
            <a:extLst>
              <a:ext uri="{FF2B5EF4-FFF2-40B4-BE49-F238E27FC236}">
                <a16:creationId xmlns:a16="http://schemas.microsoft.com/office/drawing/2014/main" id="{3525E07D-57FC-41ED-B702-A4E1A2B13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394" y="2354922"/>
            <a:ext cx="2550160" cy="255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F2D68-9519-6913-9202-8E2CEE424D2B}"/>
              </a:ext>
            </a:extLst>
          </p:cNvPr>
          <p:cNvSpPr txBox="1"/>
          <p:nvPr/>
        </p:nvSpPr>
        <p:spPr>
          <a:xfrm>
            <a:off x="3060224" y="5507918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DF7BF-47D5-CAB2-2F53-7FC85BB412E2}"/>
              </a:ext>
            </a:extLst>
          </p:cNvPr>
          <p:cNvSpPr txBox="1"/>
          <p:nvPr/>
        </p:nvSpPr>
        <p:spPr>
          <a:xfrm>
            <a:off x="5110479" y="5507918"/>
            <a:ext cx="197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Decision Matrix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CE62D0-3B02-FB5C-E171-E0FD85A76030}"/>
              </a:ext>
            </a:extLst>
          </p:cNvPr>
          <p:cNvSpPr txBox="1"/>
          <p:nvPr/>
        </p:nvSpPr>
        <p:spPr>
          <a:xfrm>
            <a:off x="7526491" y="5354030"/>
            <a:ext cx="191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Recommended Solution</a:t>
            </a:r>
          </a:p>
        </p:txBody>
      </p:sp>
    </p:spTree>
    <p:extLst>
      <p:ext uri="{BB962C8B-B14F-4D97-AF65-F5344CB8AC3E}">
        <p14:creationId xmlns:p14="http://schemas.microsoft.com/office/powerpoint/2010/main" val="41043265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BD2AD1C48D34B82C3A70F742EC048" ma:contentTypeVersion="11" ma:contentTypeDescription="Create a new document." ma:contentTypeScope="" ma:versionID="17971f8daca2ed90518cd045837608a6">
  <xsd:schema xmlns:xsd="http://www.w3.org/2001/XMLSchema" xmlns:xs="http://www.w3.org/2001/XMLSchema" xmlns:p="http://schemas.microsoft.com/office/2006/metadata/properties" xmlns:ns2="5a67763d-5cab-485d-a9ad-9fc9652770bf" xmlns:ns3="52ee2c55-fe4d-4fbc-b03a-21e1d5342ee0" targetNamespace="http://schemas.microsoft.com/office/2006/metadata/properties" ma:root="true" ma:fieldsID="62b14a9bfdedea86b3d8e19bd948ac63" ns2:_="" ns3:_="">
    <xsd:import namespace="5a67763d-5cab-485d-a9ad-9fc9652770bf"/>
    <xsd:import namespace="52ee2c55-fe4d-4fbc-b03a-21e1d5342e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7763d-5cab-485d-a9ad-9fc965277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e2c55-fe4d-4fbc-b03a-21e1d5342e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b35363-0732-4b65-86a1-333a5f738e77}" ma:internalName="TaxCatchAll" ma:showField="CatchAllData" ma:web="52ee2c55-fe4d-4fbc-b03a-21e1d5342e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573B5-4D27-42D5-9F7F-35FF3EB1EC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0C69F9-A37F-4E48-8700-897852F94C2C}">
  <ds:schemaRefs>
    <ds:schemaRef ds:uri="52ee2c55-fe4d-4fbc-b03a-21e1d5342ee0"/>
    <ds:schemaRef ds:uri="5a67763d-5cab-485d-a9ad-9fc9652770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546</Words>
  <Application>Microsoft Office PowerPoint</Application>
  <PresentationFormat>Widescreen</PresentationFormat>
  <Paragraphs>126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Dividend</vt:lpstr>
      <vt:lpstr>South Commuter Low Impact Development (LID) Detention Basin </vt:lpstr>
      <vt:lpstr>Project Introduction</vt:lpstr>
      <vt:lpstr>PowerPoint Presentation</vt:lpstr>
      <vt:lpstr>PowerPoint Presentation</vt:lpstr>
      <vt:lpstr>Task 1: DATA COLLECTION FROM SUBCONTRACTORS</vt:lpstr>
      <vt:lpstr>Task 2: SITE INVESTIGATION</vt:lpstr>
      <vt:lpstr>Task 3: Hydrological Analysis Task 4: hydraulic analysis</vt:lpstr>
      <vt:lpstr>Task 5: ecological and environmental consideration</vt:lpstr>
      <vt:lpstr>Task 6: LID Basin design</vt:lpstr>
      <vt:lpstr>Task 7: Maintenance and monitoring plan  Task 8: development of construction plan set</vt:lpstr>
      <vt:lpstr>Task 9: Cost estimation and quantities Task 10: project impacts</vt:lpstr>
      <vt:lpstr>Task 11: Deliverables Task 12: project management</vt:lpstr>
      <vt:lpstr>Exclusions</vt:lpstr>
      <vt:lpstr>PowerPoint Presentation</vt:lpstr>
      <vt:lpstr>PowerPoint Presentation</vt:lpstr>
      <vt:lpstr>PowerPoint Presentation</vt:lpstr>
      <vt:lpstr>references</vt:lpstr>
      <vt:lpstr>Questions And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Commuter Low Impact Development Detention Basin </dc:title>
  <dc:creator/>
  <cp:lastModifiedBy>Gabrial Harju</cp:lastModifiedBy>
  <cp:revision>2</cp:revision>
  <dcterms:created xsi:type="dcterms:W3CDTF">2024-10-05T17:31:16Z</dcterms:created>
  <dcterms:modified xsi:type="dcterms:W3CDTF">2024-12-11T19:24:43Z</dcterms:modified>
</cp:coreProperties>
</file>