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Montserrat" panose="020B0604020202020204" charset="0"/>
      <p:regular r:id="rId28"/>
      <p:bold r:id="rId29"/>
      <p:italic r:id="rId30"/>
      <p:boldItalic r:id="rId31"/>
    </p:embeddedFont>
    <p:embeddedFont>
      <p:font typeface="Lato" panose="020B060402020202020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198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2c7b53ab1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42c7b53ab1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632ff5508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632ff5508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632ff5508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632ff5508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4860ceb476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4860ceb476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84a0fe238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484a0fe238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484a0fe238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484a0fe238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484a0fe238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484a0fe238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4866e5a8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4866e5a8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484a0fe238_1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484a0fe238_1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4860ceb476_4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4860ceb476_4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497af94f7e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497af94f7e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42c7b53ab1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42c7b53ab1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9af50c6c7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49af50c6c7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49af50c6c7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49af50c6c7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9af50c6c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9af50c6c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484a0fe238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484a0fe238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4860ceb47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4860ceb47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42c7b53ab1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42c7b53ab1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4860ceb47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4860ceb47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860ceb47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4860ceb47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4860ceb47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4860ceb47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84a0fe238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484a0fe238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4860ceb47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4860ceb47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96f3d005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96f3d005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97af94f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97af94f7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name="adj" fmla="val 0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name="adj" fmla="val 58774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" name="Google Shape;125;p11"/>
          <p:cNvSpPr txBox="1">
            <a:spLocks noGrp="1"/>
          </p:cNvSpPr>
          <p:nvPr>
            <p:ph type="title" hasCustomPrompt="1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>
            <a:spLocks noGrp="1"/>
          </p:cNvSpPr>
          <p:nvPr>
            <p:ph type="body" idx="1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5"/>
          <p:cNvSpPr txBox="1">
            <a:spLocks noGrp="1"/>
          </p:cNvSpPr>
          <p:nvPr>
            <p:ph type="body" idx="2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name="adj" fmla="val 49469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name="adj" fmla="val 0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8"/>
          <p:cNvSpPr txBox="1">
            <a:spLocks noGrp="1"/>
          </p:cNvSpPr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name="adj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" name="Google Shape;95;p9"/>
          <p:cNvSpPr txBox="1">
            <a:spLocks noGrp="1"/>
          </p:cNvSpPr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6" name="Google Shape;96;p9"/>
          <p:cNvSpPr txBox="1">
            <a:spLocks noGrp="1"/>
          </p:cNvSpPr>
          <p:nvPr>
            <p:ph type="subTitle" idx="1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>
            <a:endParaRPr/>
          </a:p>
        </p:txBody>
      </p:sp>
      <p:sp>
        <p:nvSpPr>
          <p:cNvPr id="97" name="Google Shape;97;p9"/>
          <p:cNvSpPr txBox="1">
            <a:spLocks noGrp="1"/>
          </p:cNvSpPr>
          <p:nvPr>
            <p:ph type="body" idx="2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name="adj" fmla="val 50000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4" name="Google Shape;10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focus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meadvisor.com/cost/outdoor-living/deliver-concrete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amazon.com/dp/B005TLKZLO/ref=psdc_10304191_t1_B005TLKSTS" TargetMode="External"/><Relationship Id="rId5" Type="http://schemas.openxmlformats.org/officeDocument/2006/relationships/hyperlink" Target="https://www.homedepot.com/b/Plumbing-Pipes-Fittings-PVC-Pipe-Fittings/N-5yc1vZbuf5" TargetMode="External"/><Relationship Id="rId4" Type="http://schemas.openxmlformats.org/officeDocument/2006/relationships/hyperlink" Target="https://www.lowes.com/pl/Concrete-block-Concrete-cement-masonry-Building-supplies/429451540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>
            <a:spLocks noGrp="1"/>
          </p:cNvSpPr>
          <p:nvPr>
            <p:ph type="ctrTitle"/>
          </p:nvPr>
        </p:nvSpPr>
        <p:spPr>
          <a:xfrm>
            <a:off x="3537025" y="1473400"/>
            <a:ext cx="5334300" cy="15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Grand Canyon K-12 School Retaining Wall Redesign</a:t>
            </a:r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"/>
          </p:nvPr>
        </p:nvSpPr>
        <p:spPr>
          <a:xfrm>
            <a:off x="4077925" y="3493900"/>
            <a:ext cx="3705000" cy="12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By: Kurtis Chivens, Emory Chamberlain, Spencer Floyd, and Josh Madrigal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Grading Instructor: Bill Mancini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Technical Advisor: Chun-Hsing Ho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Client: Ivan Landrey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6" name="Google Shape;136;p13"/>
          <p:cNvSpPr txBox="1"/>
          <p:nvPr/>
        </p:nvSpPr>
        <p:spPr>
          <a:xfrm>
            <a:off x="6756350" y="3052300"/>
            <a:ext cx="21150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December 7th, 2018</a:t>
            </a:r>
            <a:endParaRPr/>
          </a:p>
        </p:txBody>
      </p:sp>
      <p:sp>
        <p:nvSpPr>
          <p:cNvPr id="137" name="Google Shape;137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Geotechnical Analysis</a:t>
            </a:r>
            <a:endParaRPr/>
          </a:p>
        </p:txBody>
      </p:sp>
      <p:sp>
        <p:nvSpPr>
          <p:cNvPr id="234" name="Google Shape;234;p22"/>
          <p:cNvSpPr txBox="1">
            <a:spLocks noGrp="1"/>
          </p:cNvSpPr>
          <p:nvPr>
            <p:ph type="body" idx="1"/>
          </p:nvPr>
        </p:nvSpPr>
        <p:spPr>
          <a:xfrm>
            <a:off x="1409775" y="1565100"/>
            <a:ext cx="4615800" cy="13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u="sng">
                <a:latin typeface="Arial"/>
                <a:ea typeface="Arial"/>
                <a:cs typeface="Arial"/>
                <a:sym typeface="Arial"/>
              </a:rPr>
              <a:t>Overturning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: Moments resisting overturning about toe must be greater than moments overturning about toe</a:t>
            </a:r>
            <a:endParaRPr/>
          </a:p>
        </p:txBody>
      </p:sp>
      <p:sp>
        <p:nvSpPr>
          <p:cNvPr id="235" name="Google Shape;23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36" name="Google Shape;236;p22"/>
          <p:cNvPicPr preferRelativeResize="0"/>
          <p:nvPr/>
        </p:nvPicPr>
        <p:blipFill rotWithShape="1">
          <a:blip r:embed="rId3">
            <a:alphaModFix/>
          </a:blip>
          <a:srcRect l="3969" t="26164" r="14862" b="22851"/>
          <a:stretch/>
        </p:blipFill>
        <p:spPr>
          <a:xfrm>
            <a:off x="1409787" y="3037725"/>
            <a:ext cx="6324424" cy="111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2"/>
          <p:cNvPicPr preferRelativeResize="0"/>
          <p:nvPr/>
        </p:nvPicPr>
        <p:blipFill rotWithShape="1">
          <a:blip r:embed="rId4">
            <a:alphaModFix/>
          </a:blip>
          <a:srcRect l="31885" r="34000"/>
          <a:stretch/>
        </p:blipFill>
        <p:spPr>
          <a:xfrm>
            <a:off x="6569525" y="192800"/>
            <a:ext cx="1409654" cy="159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2"/>
          <p:cNvSpPr txBox="1"/>
          <p:nvPr/>
        </p:nvSpPr>
        <p:spPr>
          <a:xfrm>
            <a:off x="6091251" y="1782900"/>
            <a:ext cx="24516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10: Overturning Failure [3]</a:t>
            </a:r>
            <a:endParaRPr/>
          </a:p>
        </p:txBody>
      </p:sp>
      <p:sp>
        <p:nvSpPr>
          <p:cNvPr id="239" name="Google Shape;239;p22"/>
          <p:cNvSpPr txBox="1"/>
          <p:nvPr/>
        </p:nvSpPr>
        <p:spPr>
          <a:xfrm>
            <a:off x="7891071" y="3821950"/>
            <a:ext cx="3543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[4]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3000"/>
              <a:t>Geotechnical Analysis</a:t>
            </a:r>
            <a:endParaRPr/>
          </a:p>
        </p:txBody>
      </p:sp>
      <p:sp>
        <p:nvSpPr>
          <p:cNvPr id="245" name="Google Shape;245;p23"/>
          <p:cNvSpPr txBox="1">
            <a:spLocks noGrp="1"/>
          </p:cNvSpPr>
          <p:nvPr>
            <p:ph type="body" idx="1"/>
          </p:nvPr>
        </p:nvSpPr>
        <p:spPr>
          <a:xfrm>
            <a:off x="1297500" y="1488063"/>
            <a:ext cx="4450800" cy="15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800" u="sng">
                <a:latin typeface="Arial"/>
                <a:ea typeface="Arial"/>
                <a:cs typeface="Arial"/>
                <a:sym typeface="Arial"/>
              </a:rPr>
              <a:t>Bearing Capacity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: The soil below the foundation must be able to support the weight of the wall and soil above it</a:t>
            </a:r>
            <a:endParaRPr/>
          </a:p>
        </p:txBody>
      </p:sp>
      <p:sp>
        <p:nvSpPr>
          <p:cNvPr id="246" name="Google Shape;246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47" name="Google Shape;247;p23"/>
          <p:cNvPicPr preferRelativeResize="0"/>
          <p:nvPr/>
        </p:nvPicPr>
        <p:blipFill rotWithShape="1">
          <a:blip r:embed="rId3">
            <a:alphaModFix/>
          </a:blip>
          <a:srcRect l="9114" t="31045" r="9065" b="33989"/>
          <a:stretch/>
        </p:blipFill>
        <p:spPr>
          <a:xfrm>
            <a:off x="1758575" y="2997675"/>
            <a:ext cx="5626849" cy="97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3"/>
          <p:cNvPicPr preferRelativeResize="0"/>
          <p:nvPr/>
        </p:nvPicPr>
        <p:blipFill rotWithShape="1">
          <a:blip r:embed="rId4">
            <a:alphaModFix/>
          </a:blip>
          <a:srcRect l="66209"/>
          <a:stretch/>
        </p:blipFill>
        <p:spPr>
          <a:xfrm>
            <a:off x="6329125" y="237250"/>
            <a:ext cx="1325650" cy="1509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23"/>
          <p:cNvSpPr txBox="1"/>
          <p:nvPr/>
        </p:nvSpPr>
        <p:spPr>
          <a:xfrm>
            <a:off x="5838450" y="1746875"/>
            <a:ext cx="23070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11: Bearing Capacity[3]</a:t>
            </a:r>
            <a:endParaRPr/>
          </a:p>
        </p:txBody>
      </p:sp>
      <p:sp>
        <p:nvSpPr>
          <p:cNvPr id="250" name="Google Shape;250;p23"/>
          <p:cNvSpPr txBox="1"/>
          <p:nvPr/>
        </p:nvSpPr>
        <p:spPr>
          <a:xfrm>
            <a:off x="7592271" y="3640775"/>
            <a:ext cx="3543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[4]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Geotechnical Analysis</a:t>
            </a:r>
            <a:endParaRPr sz="3000"/>
          </a:p>
        </p:txBody>
      </p:sp>
      <p:sp>
        <p:nvSpPr>
          <p:cNvPr id="256" name="Google Shape;25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105597" y="4663225"/>
            <a:ext cx="26715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12: Wall Dimensions [2]</a:t>
            </a:r>
            <a:endParaRPr/>
          </a:p>
        </p:txBody>
      </p:sp>
      <p:sp>
        <p:nvSpPr>
          <p:cNvPr id="258" name="Google Shape;258;p24"/>
          <p:cNvSpPr txBox="1"/>
          <p:nvPr/>
        </p:nvSpPr>
        <p:spPr>
          <a:xfrm>
            <a:off x="6562507" y="914250"/>
            <a:ext cx="1813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Table 3: Wall Properties</a:t>
            </a:r>
            <a:endParaRPr/>
          </a:p>
        </p:txBody>
      </p:sp>
      <p:pic>
        <p:nvPicPr>
          <p:cNvPr id="259" name="Google Shape;25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3799" y="1307850"/>
            <a:ext cx="3047075" cy="170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7686" y="1307850"/>
            <a:ext cx="3103475" cy="26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5600" y="1969850"/>
            <a:ext cx="2671500" cy="26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4"/>
          <p:cNvSpPr txBox="1"/>
          <p:nvPr/>
        </p:nvSpPr>
        <p:spPr>
          <a:xfrm>
            <a:off x="3554532" y="914250"/>
            <a:ext cx="1847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Table 2: Soil Properties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Geotechnical Analysis</a:t>
            </a:r>
            <a:endParaRPr sz="3000"/>
          </a:p>
        </p:txBody>
      </p:sp>
      <p:sp>
        <p:nvSpPr>
          <p:cNvPr id="268" name="Google Shape;268;p25"/>
          <p:cNvSpPr txBox="1">
            <a:spLocks noGrp="1"/>
          </p:cNvSpPr>
          <p:nvPr>
            <p:ph type="body" idx="1"/>
          </p:nvPr>
        </p:nvSpPr>
        <p:spPr>
          <a:xfrm>
            <a:off x="1297500" y="1082550"/>
            <a:ext cx="7038900" cy="29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 sz="1800"/>
          </a:p>
        </p:txBody>
      </p:sp>
      <p:sp>
        <p:nvSpPr>
          <p:cNvPr id="269" name="Google Shape;26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70" name="Google Shape;2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7438" y="1547950"/>
            <a:ext cx="5939025" cy="278582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5"/>
          <p:cNvSpPr txBox="1"/>
          <p:nvPr/>
        </p:nvSpPr>
        <p:spPr>
          <a:xfrm>
            <a:off x="4001622" y="1082550"/>
            <a:ext cx="2583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Table 4: Factors of Safety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Drainage Design</a:t>
            </a:r>
            <a:endParaRPr sz="3000"/>
          </a:p>
        </p:txBody>
      </p:sp>
      <p:sp>
        <p:nvSpPr>
          <p:cNvPr id="277" name="Google Shape;277;p26"/>
          <p:cNvSpPr txBox="1">
            <a:spLocks noGrp="1"/>
          </p:cNvSpPr>
          <p:nvPr>
            <p:ph type="body" idx="1"/>
          </p:nvPr>
        </p:nvSpPr>
        <p:spPr>
          <a:xfrm>
            <a:off x="1297500" y="998425"/>
            <a:ext cx="7038900" cy="139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3” PVC Pipe Weep Holes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/>
              <a:t>Spaced 8 feet on center</a:t>
            </a:r>
            <a:endParaRPr sz="18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/>
              <a:t>Geocomposite drain on backside of wall</a:t>
            </a:r>
            <a:endParaRPr sz="1800"/>
          </a:p>
        </p:txBody>
      </p:sp>
      <p:sp>
        <p:nvSpPr>
          <p:cNvPr id="278" name="Google Shape;27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279" name="Google Shape;27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8500" y="2571750"/>
            <a:ext cx="2466975" cy="184785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6"/>
          <p:cNvSpPr txBox="1"/>
          <p:nvPr/>
        </p:nvSpPr>
        <p:spPr>
          <a:xfrm>
            <a:off x="3338500" y="4533000"/>
            <a:ext cx="34959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13: Geocomposite Drain [5]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Structural Design</a:t>
            </a:r>
            <a:endParaRPr sz="3000"/>
          </a:p>
        </p:txBody>
      </p:sp>
      <p:sp>
        <p:nvSpPr>
          <p:cNvPr id="286" name="Google Shape;286;p27"/>
          <p:cNvSpPr txBox="1">
            <a:spLocks noGrp="1"/>
          </p:cNvSpPr>
          <p:nvPr>
            <p:ph type="body" idx="1"/>
          </p:nvPr>
        </p:nvSpPr>
        <p:spPr>
          <a:xfrm>
            <a:off x="1297500" y="1351675"/>
            <a:ext cx="4251600" cy="3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Largest part of the wall was designed for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Moment at base of wall was calculated due to active earth forces and an applied surcharge of 80 psf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Moment due to soil forces under foundation also calculated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amount of steel needed in the wall and foundation was calculated based off of these moments 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ACI 318-14 standards adhered to</a:t>
            </a:r>
            <a:endParaRPr sz="1800"/>
          </a:p>
        </p:txBody>
      </p:sp>
      <p:sp>
        <p:nvSpPr>
          <p:cNvPr id="287" name="Google Shape;28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88" name="Google Shape;288;p27"/>
          <p:cNvSpPr txBox="1"/>
          <p:nvPr/>
        </p:nvSpPr>
        <p:spPr>
          <a:xfrm>
            <a:off x="5413825" y="4176575"/>
            <a:ext cx="3564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14: Loading Used for Structural Design [2]</a:t>
            </a:r>
            <a:endParaRPr/>
          </a:p>
        </p:txBody>
      </p:sp>
      <p:pic>
        <p:nvPicPr>
          <p:cNvPr id="289" name="Google Shape;2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1249" y="1226450"/>
            <a:ext cx="2816649" cy="285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28"/>
          <p:cNvSpPr txBox="1">
            <a:spLocks noGrp="1"/>
          </p:cNvSpPr>
          <p:nvPr>
            <p:ph type="title"/>
          </p:nvPr>
        </p:nvSpPr>
        <p:spPr>
          <a:xfrm>
            <a:off x="1289875" y="22587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Structural Design</a:t>
            </a:r>
            <a:endParaRPr sz="3000"/>
          </a:p>
        </p:txBody>
      </p:sp>
      <p:sp>
        <p:nvSpPr>
          <p:cNvPr id="295" name="Google Shape;29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96" name="Google Shape;29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4200" y="949350"/>
            <a:ext cx="2622132" cy="3698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70050" y="949350"/>
            <a:ext cx="2907710" cy="369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4200" y="949350"/>
            <a:ext cx="2676293" cy="369872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28"/>
          <p:cNvSpPr txBox="1"/>
          <p:nvPr/>
        </p:nvSpPr>
        <p:spPr>
          <a:xfrm>
            <a:off x="467950" y="4685875"/>
            <a:ext cx="25488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15a: Structural Calculations</a:t>
            </a:r>
            <a:endParaRPr/>
          </a:p>
        </p:txBody>
      </p:sp>
      <p:sp>
        <p:nvSpPr>
          <p:cNvPr id="300" name="Google Shape;300;p28"/>
          <p:cNvSpPr txBox="1"/>
          <p:nvPr/>
        </p:nvSpPr>
        <p:spPr>
          <a:xfrm>
            <a:off x="3300863" y="4708525"/>
            <a:ext cx="25488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15b: Structural Calculations</a:t>
            </a:r>
            <a:endParaRPr/>
          </a:p>
        </p:txBody>
      </p:sp>
      <p:sp>
        <p:nvSpPr>
          <p:cNvPr id="301" name="Google Shape;301;p28"/>
          <p:cNvSpPr txBox="1"/>
          <p:nvPr/>
        </p:nvSpPr>
        <p:spPr>
          <a:xfrm>
            <a:off x="6249500" y="4685875"/>
            <a:ext cx="2548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15c: Structural Calculations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Construction Documents</a:t>
            </a:r>
            <a:endParaRPr sz="3000"/>
          </a:p>
        </p:txBody>
      </p:sp>
      <p:sp>
        <p:nvSpPr>
          <p:cNvPr id="307" name="Google Shape;307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08" name="Google Shape;308;p29"/>
          <p:cNvSpPr txBox="1"/>
          <p:nvPr/>
        </p:nvSpPr>
        <p:spPr>
          <a:xfrm>
            <a:off x="1253350" y="4743525"/>
            <a:ext cx="35664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16: Page 1 of Construction Documents</a:t>
            </a:r>
            <a:endParaRPr/>
          </a:p>
        </p:txBody>
      </p:sp>
      <p:pic>
        <p:nvPicPr>
          <p:cNvPr id="309" name="Google Shape;30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6550" y="1023475"/>
            <a:ext cx="5675424" cy="3680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Construction Documents</a:t>
            </a:r>
            <a:endParaRPr sz="3000"/>
          </a:p>
        </p:txBody>
      </p:sp>
      <p:sp>
        <p:nvSpPr>
          <p:cNvPr id="315" name="Google Shape;315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16" name="Google Shape;316;p30"/>
          <p:cNvSpPr txBox="1"/>
          <p:nvPr/>
        </p:nvSpPr>
        <p:spPr>
          <a:xfrm>
            <a:off x="1253350" y="4743525"/>
            <a:ext cx="35664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17: Page 2 of Construction Documents</a:t>
            </a:r>
            <a:endParaRPr/>
          </a:p>
        </p:txBody>
      </p:sp>
      <p:pic>
        <p:nvPicPr>
          <p:cNvPr id="317" name="Google Shape;31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1300" y="1033200"/>
            <a:ext cx="5603674" cy="363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Construction Documents</a:t>
            </a:r>
            <a:endParaRPr sz="3000"/>
          </a:p>
        </p:txBody>
      </p:sp>
      <p:sp>
        <p:nvSpPr>
          <p:cNvPr id="323" name="Google Shape;3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24" name="Google Shape;324;p31"/>
          <p:cNvSpPr txBox="1"/>
          <p:nvPr/>
        </p:nvSpPr>
        <p:spPr>
          <a:xfrm>
            <a:off x="1253350" y="4743525"/>
            <a:ext cx="35664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18: Page 3 of Construction Documents</a:t>
            </a:r>
            <a:endParaRPr/>
          </a:p>
        </p:txBody>
      </p:sp>
      <p:pic>
        <p:nvPicPr>
          <p:cNvPr id="325" name="Google Shape;32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1875" y="1028425"/>
            <a:ext cx="5614426" cy="3639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4"/>
          <p:cNvSpPr txBox="1">
            <a:spLocks noGrp="1"/>
          </p:cNvSpPr>
          <p:nvPr>
            <p:ph type="title"/>
          </p:nvPr>
        </p:nvSpPr>
        <p:spPr>
          <a:xfrm>
            <a:off x="1089525" y="413175"/>
            <a:ext cx="7038900" cy="5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Project Overview</a:t>
            </a:r>
            <a:endParaRPr sz="3000"/>
          </a:p>
        </p:txBody>
      </p:sp>
      <p:sp>
        <p:nvSpPr>
          <p:cNvPr id="143" name="Google Shape;14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144" name="Google Shape;144;p14"/>
          <p:cNvPicPr preferRelativeResize="0"/>
          <p:nvPr/>
        </p:nvPicPr>
        <p:blipFill rotWithShape="1">
          <a:blip r:embed="rId3">
            <a:alphaModFix/>
          </a:blip>
          <a:srcRect l="27128" t="11583" r="3805" b="9459"/>
          <a:stretch/>
        </p:blipFill>
        <p:spPr>
          <a:xfrm>
            <a:off x="3056175" y="1810163"/>
            <a:ext cx="3022402" cy="194344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4"/>
          <p:cNvSpPr txBox="1"/>
          <p:nvPr/>
        </p:nvSpPr>
        <p:spPr>
          <a:xfrm>
            <a:off x="0" y="4841175"/>
            <a:ext cx="32478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Figure 1: Grand Canyon Village, AZ [1]</a:t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46" name="Google Shape;146;p14"/>
          <p:cNvSpPr txBox="1"/>
          <p:nvPr/>
        </p:nvSpPr>
        <p:spPr>
          <a:xfrm>
            <a:off x="2990800" y="3794675"/>
            <a:ext cx="3422100" cy="2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Figure 2: Approximate location of the wall highlighted in red [1]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147" name="Google Shape;147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3250" y="1832763"/>
            <a:ext cx="2477825" cy="189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4"/>
          <p:cNvSpPr txBox="1"/>
          <p:nvPr/>
        </p:nvSpPr>
        <p:spPr>
          <a:xfrm>
            <a:off x="6268388" y="3772175"/>
            <a:ext cx="2250900" cy="44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</a:rPr>
              <a:t>Figure 3: Face of Wall [2]</a:t>
            </a:r>
            <a:endParaRPr sz="1200">
              <a:solidFill>
                <a:srgbClr val="FFFFFF"/>
              </a:solidFill>
            </a:endParaRPr>
          </a:p>
        </p:txBody>
      </p:sp>
      <p:cxnSp>
        <p:nvCxnSpPr>
          <p:cNvPr id="149" name="Google Shape;149;p14"/>
          <p:cNvCxnSpPr/>
          <p:nvPr/>
        </p:nvCxnSpPr>
        <p:spPr>
          <a:xfrm rot="10800000" flipH="1">
            <a:off x="4205388" y="2574663"/>
            <a:ext cx="107400" cy="107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0" name="Google Shape;150;p14"/>
          <p:cNvCxnSpPr/>
          <p:nvPr/>
        </p:nvCxnSpPr>
        <p:spPr>
          <a:xfrm rot="10800000" flipH="1">
            <a:off x="4312788" y="2574788"/>
            <a:ext cx="214800" cy="2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1" name="Google Shape;151;p14"/>
          <p:cNvCxnSpPr/>
          <p:nvPr/>
        </p:nvCxnSpPr>
        <p:spPr>
          <a:xfrm>
            <a:off x="4527588" y="2577188"/>
            <a:ext cx="254100" cy="1467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2" name="Google Shape;152;p14"/>
          <p:cNvCxnSpPr/>
          <p:nvPr/>
        </p:nvCxnSpPr>
        <p:spPr>
          <a:xfrm flipH="1">
            <a:off x="4732425" y="2736738"/>
            <a:ext cx="45300" cy="90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3" name="Google Shape;153;p14"/>
          <p:cNvSpPr/>
          <p:nvPr/>
        </p:nvSpPr>
        <p:spPr>
          <a:xfrm>
            <a:off x="5700488" y="2128113"/>
            <a:ext cx="132600" cy="27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4"/>
          <p:cNvSpPr/>
          <p:nvPr/>
        </p:nvSpPr>
        <p:spPr>
          <a:xfrm>
            <a:off x="5700488" y="2477000"/>
            <a:ext cx="170150" cy="3547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N</a:t>
            </a:r>
          </a:p>
        </p:txBody>
      </p:sp>
      <p:pic>
        <p:nvPicPr>
          <p:cNvPr id="155" name="Google Shape;155;p14"/>
          <p:cNvPicPr preferRelativeResize="0"/>
          <p:nvPr/>
        </p:nvPicPr>
        <p:blipFill rotWithShape="1">
          <a:blip r:embed="rId5">
            <a:alphaModFix/>
          </a:blip>
          <a:srcRect b="6191"/>
          <a:stretch/>
        </p:blipFill>
        <p:spPr>
          <a:xfrm>
            <a:off x="131200" y="1425938"/>
            <a:ext cx="2680300" cy="3415249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4"/>
          <p:cNvSpPr/>
          <p:nvPr/>
        </p:nvSpPr>
        <p:spPr>
          <a:xfrm>
            <a:off x="1297500" y="2227000"/>
            <a:ext cx="132600" cy="1467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4"/>
          <p:cNvSpPr/>
          <p:nvPr/>
        </p:nvSpPr>
        <p:spPr>
          <a:xfrm>
            <a:off x="2529275" y="3819075"/>
            <a:ext cx="170150" cy="354724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D9D9D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N</a:t>
            </a:r>
          </a:p>
        </p:txBody>
      </p:sp>
      <p:sp>
        <p:nvSpPr>
          <p:cNvPr id="158" name="Google Shape;158;p14"/>
          <p:cNvSpPr/>
          <p:nvPr/>
        </p:nvSpPr>
        <p:spPr>
          <a:xfrm>
            <a:off x="2548050" y="3519275"/>
            <a:ext cx="132600" cy="2754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2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Construction Documents</a:t>
            </a:r>
            <a:endParaRPr sz="3000"/>
          </a:p>
        </p:txBody>
      </p:sp>
      <p:sp>
        <p:nvSpPr>
          <p:cNvPr id="331" name="Google Shape;33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sp>
        <p:nvSpPr>
          <p:cNvPr id="332" name="Google Shape;332;p32"/>
          <p:cNvSpPr txBox="1"/>
          <p:nvPr/>
        </p:nvSpPr>
        <p:spPr>
          <a:xfrm>
            <a:off x="1253350" y="4743525"/>
            <a:ext cx="35664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18: Page 4 of Construction Documents</a:t>
            </a:r>
            <a:endParaRPr/>
          </a:p>
        </p:txBody>
      </p:sp>
      <p:pic>
        <p:nvPicPr>
          <p:cNvPr id="333" name="Google Shape;3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1009650"/>
            <a:ext cx="5641451" cy="365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33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Construction Documents</a:t>
            </a:r>
            <a:endParaRPr sz="3000"/>
          </a:p>
        </p:txBody>
      </p:sp>
      <p:sp>
        <p:nvSpPr>
          <p:cNvPr id="339" name="Google Shape;339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340" name="Google Shape;340;p33"/>
          <p:cNvSpPr txBox="1"/>
          <p:nvPr/>
        </p:nvSpPr>
        <p:spPr>
          <a:xfrm>
            <a:off x="1253350" y="4743525"/>
            <a:ext cx="3566400" cy="3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18: Page 5 of Construction Documents</a:t>
            </a:r>
            <a:endParaRPr/>
          </a:p>
        </p:txBody>
      </p:sp>
      <p:pic>
        <p:nvPicPr>
          <p:cNvPr id="341" name="Google Shape;34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7500" y="1001425"/>
            <a:ext cx="5657930" cy="3665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4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Schedule</a:t>
            </a:r>
            <a:endParaRPr sz="3000"/>
          </a:p>
        </p:txBody>
      </p:sp>
      <p:sp>
        <p:nvSpPr>
          <p:cNvPr id="347" name="Google Shape;347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348" name="Google Shape;348;p34"/>
          <p:cNvSpPr txBox="1"/>
          <p:nvPr/>
        </p:nvSpPr>
        <p:spPr>
          <a:xfrm>
            <a:off x="2818349" y="897975"/>
            <a:ext cx="3515543" cy="3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Table 5: Proposed and </a:t>
            </a:r>
            <a:r>
              <a:rPr lang="en" dirty="0" smtClean="0">
                <a:solidFill>
                  <a:schemeClr val="lt1"/>
                </a:solidFill>
              </a:rPr>
              <a:t>Actual </a:t>
            </a:r>
            <a:r>
              <a:rPr lang="en" dirty="0">
                <a:solidFill>
                  <a:schemeClr val="lt1"/>
                </a:solidFill>
              </a:rPr>
              <a:t>S</a:t>
            </a:r>
            <a:r>
              <a:rPr lang="en" dirty="0" smtClean="0">
                <a:solidFill>
                  <a:schemeClr val="lt1"/>
                </a:solidFill>
              </a:rPr>
              <a:t>chedule</a:t>
            </a:r>
            <a:endParaRPr dirty="0"/>
          </a:p>
        </p:txBody>
      </p:sp>
      <p:pic>
        <p:nvPicPr>
          <p:cNvPr id="349" name="Google Shape;34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82100" y="1210875"/>
            <a:ext cx="4979801" cy="38459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0" name="Google Shape;350;p34"/>
          <p:cNvCxnSpPr/>
          <p:nvPr/>
        </p:nvCxnSpPr>
        <p:spPr>
          <a:xfrm>
            <a:off x="5726850" y="1244975"/>
            <a:ext cx="7500" cy="37848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Material Cost</a:t>
            </a:r>
            <a:endParaRPr sz="3000"/>
          </a:p>
        </p:txBody>
      </p:sp>
      <p:sp>
        <p:nvSpPr>
          <p:cNvPr id="356" name="Google Shape;356;p35"/>
          <p:cNvSpPr txBox="1">
            <a:spLocks noGrp="1"/>
          </p:cNvSpPr>
          <p:nvPr>
            <p:ph type="body" idx="1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/>
              <a:t>Currently In Progress</a:t>
            </a:r>
            <a:endParaRPr sz="1800"/>
          </a:p>
        </p:txBody>
      </p:sp>
      <p:sp>
        <p:nvSpPr>
          <p:cNvPr id="357" name="Google Shape;357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pic>
        <p:nvPicPr>
          <p:cNvPr id="358" name="Google Shape;35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6600" y="1144525"/>
            <a:ext cx="6923601" cy="351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5"/>
          <p:cNvSpPr txBox="1"/>
          <p:nvPr/>
        </p:nvSpPr>
        <p:spPr>
          <a:xfrm>
            <a:off x="1336600" y="4663225"/>
            <a:ext cx="5396400" cy="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lt1"/>
                </a:solidFill>
              </a:rPr>
              <a:t>Table 6: Materials </a:t>
            </a:r>
            <a:r>
              <a:rPr lang="en" dirty="0" smtClean="0">
                <a:solidFill>
                  <a:schemeClr val="lt1"/>
                </a:solidFill>
              </a:rPr>
              <a:t>Cost [5-12]</a:t>
            </a:r>
            <a:endParaRPr dirty="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>
            <a:spLocks noGrp="1"/>
          </p:cNvSpPr>
          <p:nvPr>
            <p:ph type="title"/>
          </p:nvPr>
        </p:nvSpPr>
        <p:spPr>
          <a:xfrm>
            <a:off x="1297500" y="40900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Summary of Engineering Costs</a:t>
            </a:r>
            <a:endParaRPr sz="3000"/>
          </a:p>
        </p:txBody>
      </p:sp>
      <p:sp>
        <p:nvSpPr>
          <p:cNvPr id="365" name="Google Shape;36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366" name="Google Shape;366;p36"/>
          <p:cNvSpPr txBox="1"/>
          <p:nvPr/>
        </p:nvSpPr>
        <p:spPr>
          <a:xfrm>
            <a:off x="695175" y="1658550"/>
            <a:ext cx="2812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Table 7: Proposed Engineering Costs</a:t>
            </a:r>
            <a:endParaRPr/>
          </a:p>
        </p:txBody>
      </p:sp>
      <p:sp>
        <p:nvSpPr>
          <p:cNvPr id="367" name="Google Shape;367;p36"/>
          <p:cNvSpPr txBox="1"/>
          <p:nvPr/>
        </p:nvSpPr>
        <p:spPr>
          <a:xfrm>
            <a:off x="5524200" y="1658550"/>
            <a:ext cx="2812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Table 8: Actual Engineering Costs</a:t>
            </a:r>
            <a:endParaRPr/>
          </a:p>
        </p:txBody>
      </p:sp>
      <p:pic>
        <p:nvPicPr>
          <p:cNvPr id="368" name="Google Shape;36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175" y="2052150"/>
            <a:ext cx="3902565" cy="261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832" y="2052150"/>
            <a:ext cx="4295618" cy="261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References</a:t>
            </a:r>
            <a:endParaRPr sz="3000"/>
          </a:p>
        </p:txBody>
      </p:sp>
      <p:sp>
        <p:nvSpPr>
          <p:cNvPr id="375" name="Google Shape;375;p37"/>
          <p:cNvSpPr txBox="1">
            <a:spLocks noGrp="1"/>
          </p:cNvSpPr>
          <p:nvPr>
            <p:ph type="body" idx="1"/>
          </p:nvPr>
        </p:nvSpPr>
        <p:spPr>
          <a:xfrm>
            <a:off x="1226850" y="1034600"/>
            <a:ext cx="7038900" cy="394627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 dirty="0">
                <a:latin typeface="Arial"/>
                <a:ea typeface="Arial"/>
                <a:cs typeface="Arial"/>
                <a:sym typeface="Arial"/>
              </a:rPr>
              <a:t>[1] [Online]. Available: https://www.washingtonpost.com/lifestyle/travel/at-the-grand-canyon-a-cancer-survivor-rises-to-the-challenge-of-a-rim-to-rim-to-rim-hike/2017/01/05/c86d64f8-bd8f-11e6-91ee-1adddfe36cbe_story.html?noredirect=on&amp;utm_term=.5f7e316e4dac.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Arial"/>
                <a:ea typeface="Arial"/>
                <a:cs typeface="Arial"/>
                <a:sym typeface="Arial"/>
              </a:rPr>
              <a:t>[2] Pictures and work completed by Grand Canyon K-12 Retaining Wall Redesign Capstone Team (2018).</a:t>
            </a: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latin typeface="Arial"/>
                <a:ea typeface="Arial"/>
                <a:cs typeface="Arial"/>
                <a:sym typeface="Arial"/>
              </a:rPr>
              <a:t>[3] </a:t>
            </a:r>
            <a:r>
              <a:rPr lang="en" sz="800" dirty="0"/>
              <a:t>"Retaining Wall Failure - Best Image Barokah.goodlook.site", Best Image Barokah.goodlook.site, 2018. [Online]. Available: http://barokah.goodlook.site/retaining-wall-failure/. [Accessed: 14- Apr- 2018].</a:t>
            </a:r>
            <a:endParaRPr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 dirty="0">
                <a:latin typeface="Arial"/>
                <a:ea typeface="Arial"/>
                <a:cs typeface="Arial"/>
                <a:sym typeface="Arial"/>
              </a:rPr>
              <a:t>[4] B. M. Das and N. Sivakugan, Principles of Foundation Engineering, Boston, MA: Cengage, 2017.</a:t>
            </a:r>
            <a:endParaRPr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/>
              <a:t>[5] </a:t>
            </a:r>
            <a:r>
              <a:rPr lang="en" sz="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"Mirafi® G-Series - TenCate Geosynthetics", </a:t>
            </a:r>
            <a:r>
              <a:rPr lang="en" sz="800" i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Tencategeo.us</a:t>
            </a:r>
            <a:r>
              <a:rPr lang="en" sz="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2018. [Online]. Available: https://www.tencategeo.us/en-us/products/geocomposites/mirafi-g-series. [Accessed: 29- Nov- 2018].</a:t>
            </a:r>
            <a:endParaRPr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[6] "Hugohd.com/editor - Free Online Image Editor For Everyone", Hugohd.com, 2018. [Online]. Available: http://hugohd.com/editor/?. [Accessed: 29- Nov- 2018].</a:t>
            </a:r>
            <a:endParaRPr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buNone/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[7] </a:t>
            </a:r>
            <a:r>
              <a:rPr lang="en-US" sz="800" dirty="0"/>
              <a:t>"W C Rebar," [Online]. Available: http://wcrebar.com/rebar-prices/.</a:t>
            </a:r>
            <a:endParaRPr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 smtClea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buNone/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[8] </a:t>
            </a:r>
            <a:r>
              <a:rPr lang="en-US" sz="800" dirty="0"/>
              <a:t>[Online]. Available: </a:t>
            </a:r>
            <a:r>
              <a:rPr lang="en-US" sz="800" dirty="0">
                <a:hlinkClick r:id="rId3"/>
              </a:rPr>
              <a:t>https://</a:t>
            </a:r>
            <a:r>
              <a:rPr lang="en-US" sz="800" dirty="0" smtClean="0">
                <a:hlinkClick r:id="rId3"/>
              </a:rPr>
              <a:t>www.homeadvisor.com/cost/outdoor-living/deliver-concrete/</a:t>
            </a:r>
            <a:r>
              <a:rPr lang="en-US" sz="800" dirty="0" smtClean="0"/>
              <a:t>.</a:t>
            </a:r>
          </a:p>
          <a:p>
            <a:pPr marL="0" lvl="0" indent="0">
              <a:buNone/>
            </a:pPr>
            <a:endParaRPr lang="en-US"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buNone/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[9] </a:t>
            </a:r>
            <a:r>
              <a:rPr lang="en-US" sz="800" dirty="0"/>
              <a:t>[Online]. Available: </a:t>
            </a:r>
            <a:r>
              <a:rPr lang="en-US" sz="800" dirty="0">
                <a:hlinkClick r:id="rId4"/>
              </a:rPr>
              <a:t>https://www.lowes.com/pl/Concrete-block-Concrete-cement-masonry-Building-supplies/4294515408</a:t>
            </a:r>
            <a:r>
              <a:rPr lang="en-US" sz="800" dirty="0" smtClean="0"/>
              <a:t>.</a:t>
            </a:r>
          </a:p>
          <a:p>
            <a:pPr marL="0" lvl="0" indent="0">
              <a:buNone/>
            </a:pPr>
            <a:endParaRPr lang="en-US"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buNone/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[10] </a:t>
            </a:r>
            <a:r>
              <a:rPr lang="en-US" sz="800" dirty="0"/>
              <a:t>[Online]. Available: </a:t>
            </a:r>
            <a:r>
              <a:rPr lang="en-US" sz="800" dirty="0">
                <a:hlinkClick r:id="rId5"/>
              </a:rPr>
              <a:t>https://www.homedepot.com/b/Plumbing-Pipes-Fittings-PVC-Pipe-Fittings/N-5yc1vZbuf5</a:t>
            </a:r>
            <a:r>
              <a:rPr lang="en-US" sz="800" dirty="0" smtClean="0"/>
              <a:t>.</a:t>
            </a:r>
          </a:p>
          <a:p>
            <a:pPr marL="0" lvl="0" indent="0">
              <a:buNone/>
            </a:pPr>
            <a:endParaRPr lang="en-US"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buNone/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[11] </a:t>
            </a:r>
            <a:r>
              <a:rPr lang="en-US" sz="800" dirty="0"/>
              <a:t>[Online]. Available: </a:t>
            </a:r>
            <a:r>
              <a:rPr lang="en-US" sz="800" dirty="0">
                <a:hlinkClick r:id="rId6"/>
              </a:rPr>
              <a:t>https://www.amazon.com/dp/B005TLKZLO/ref=psdc_10304191_t1_B005TLKSTS</a:t>
            </a:r>
            <a:r>
              <a:rPr lang="en-US" sz="800" dirty="0" smtClean="0"/>
              <a:t>.</a:t>
            </a:r>
          </a:p>
          <a:p>
            <a:pPr marL="0" lvl="0" indent="0">
              <a:buNone/>
            </a:pPr>
            <a:endParaRPr lang="en-US"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>
              <a:buNone/>
            </a:pPr>
            <a:r>
              <a:rPr lang="en-US" sz="800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[12] </a:t>
            </a:r>
            <a:r>
              <a:rPr lang="en-US" sz="800" dirty="0"/>
              <a:t>[Online]. Available: http://www.centralconstructionsupply.com/j-drain-400-series-wall-drainage/?gclid=EAIaIQobChMIy6e1vq6M3wIVwx-tBh0aswBpEAkYASABEgKwdfD_BwE.</a:t>
            </a:r>
            <a:endParaRPr sz="800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5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Field Work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Collecting Soil Samples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</p:txBody>
      </p:sp>
      <p:pic>
        <p:nvPicPr>
          <p:cNvPr id="164" name="Google Shape;1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38500" y="634150"/>
            <a:ext cx="2648137" cy="3530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5"/>
          <p:cNvSpPr txBox="1"/>
          <p:nvPr/>
        </p:nvSpPr>
        <p:spPr>
          <a:xfrm>
            <a:off x="1294400" y="1396100"/>
            <a:ext cx="4326900" cy="32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Equipment: 2” hand auger, shovel, 5 gallon buckets (</a:t>
            </a:r>
            <a:r>
              <a:rPr lang="en" sz="1800">
                <a:solidFill>
                  <a:srgbClr val="FFFFFF"/>
                </a:solidFill>
              </a:rPr>
              <a:t>ASTM D1452)</a:t>
            </a:r>
            <a:endParaRPr sz="1800">
              <a:solidFill>
                <a:srgbClr val="FFFFFF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6 samples taken, 3 from top of wall and 3 from bottom of wall</a:t>
            </a:r>
            <a:endParaRPr sz="18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Samples ranged from 1’ to 4’ below ground surface</a:t>
            </a:r>
            <a:endParaRPr sz="1800">
              <a:solidFill>
                <a:schemeClr val="lt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en" sz="1800">
                <a:solidFill>
                  <a:schemeClr val="lt1"/>
                </a:solidFill>
              </a:rPr>
              <a:t>Encountered gravel, sand, clay, tree roots and mulch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66" name="Google Shape;166;p15"/>
          <p:cNvSpPr txBox="1"/>
          <p:nvPr/>
        </p:nvSpPr>
        <p:spPr>
          <a:xfrm>
            <a:off x="5858013" y="4258275"/>
            <a:ext cx="2609100" cy="31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4: Collecting Soil Sample [2]</a:t>
            </a:r>
            <a:endParaRPr sz="1200"/>
          </a:p>
        </p:txBody>
      </p:sp>
      <p:sp>
        <p:nvSpPr>
          <p:cNvPr id="167" name="Google Shape;16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6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Field Work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Surveying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3" name="Google Shape;173;p16"/>
          <p:cNvSpPr txBox="1">
            <a:spLocks noGrp="1"/>
          </p:cNvSpPr>
          <p:nvPr>
            <p:ph type="body" idx="1"/>
          </p:nvPr>
        </p:nvSpPr>
        <p:spPr>
          <a:xfrm>
            <a:off x="1297500" y="1458400"/>
            <a:ext cx="4023900" cy="30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Equipment: Robotic Total Station, prism rod, survey nails, and tape measure.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Surveyed top and bottom of wall as well as existing grade and trees around the wall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●"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Also surveyed track and field behind the wall to analyze paths of drainage.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175" name="Google Shape;1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7450" y="679625"/>
            <a:ext cx="2629648" cy="3506187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6"/>
          <p:cNvSpPr txBox="1"/>
          <p:nvPr/>
        </p:nvSpPr>
        <p:spPr>
          <a:xfrm>
            <a:off x="5451825" y="4227713"/>
            <a:ext cx="3240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5: Shooting into the first backsight [2]</a:t>
            </a:r>
            <a:endParaRPr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7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Topographic Map</a:t>
            </a: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82" name="Google Shape;18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83" name="Google Shape;183;p17"/>
          <p:cNvSpPr txBox="1"/>
          <p:nvPr/>
        </p:nvSpPr>
        <p:spPr>
          <a:xfrm>
            <a:off x="1866938" y="4609800"/>
            <a:ext cx="21063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6a: Area Around Wall</a:t>
            </a:r>
            <a:endParaRPr/>
          </a:p>
        </p:txBody>
      </p:sp>
      <p:sp>
        <p:nvSpPr>
          <p:cNvPr id="184" name="Google Shape;184;p17"/>
          <p:cNvSpPr txBox="1"/>
          <p:nvPr/>
        </p:nvSpPr>
        <p:spPr>
          <a:xfrm>
            <a:off x="6397113" y="4778225"/>
            <a:ext cx="18267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6c: Map Legend</a:t>
            </a:r>
            <a:endParaRPr/>
          </a:p>
        </p:txBody>
      </p:sp>
      <p:sp>
        <p:nvSpPr>
          <p:cNvPr id="185" name="Google Shape;185;p17"/>
          <p:cNvSpPr txBox="1"/>
          <p:nvPr/>
        </p:nvSpPr>
        <p:spPr>
          <a:xfrm>
            <a:off x="6022113" y="2566613"/>
            <a:ext cx="2576700" cy="26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6b: Wall Location in School</a:t>
            </a:r>
            <a:endParaRPr/>
          </a:p>
        </p:txBody>
      </p:sp>
      <p:pic>
        <p:nvPicPr>
          <p:cNvPr id="186" name="Google Shape;1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3033" y="3003575"/>
            <a:ext cx="2294866" cy="1774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4649" y="203150"/>
            <a:ext cx="2691626" cy="236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550" y="1187975"/>
            <a:ext cx="5282265" cy="342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8"/>
          <p:cNvSpPr txBox="1">
            <a:spLocks noGrp="1"/>
          </p:cNvSpPr>
          <p:nvPr>
            <p:ph type="title"/>
          </p:nvPr>
        </p:nvSpPr>
        <p:spPr>
          <a:xfrm>
            <a:off x="1297500" y="386625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Lab Work</a:t>
            </a:r>
            <a:endParaRPr sz="3000"/>
          </a:p>
        </p:txBody>
      </p:sp>
      <p:sp>
        <p:nvSpPr>
          <p:cNvPr id="194" name="Google Shape;194;p18"/>
          <p:cNvSpPr txBox="1">
            <a:spLocks noGrp="1"/>
          </p:cNvSpPr>
          <p:nvPr>
            <p:ph type="body" idx="1"/>
          </p:nvPr>
        </p:nvSpPr>
        <p:spPr>
          <a:xfrm>
            <a:off x="1297500" y="1047625"/>
            <a:ext cx="4806900" cy="335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Particle-size distribution (ASTM D6913) </a:t>
            </a:r>
            <a:endParaRPr sz="16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1 sieve analysis for each of the 6 samples collected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Shows how much gravel, sand and fines are in each sample</a:t>
            </a:r>
            <a:endParaRPr sz="16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/>
              <a:t>Moisture Content (ASTM D2216)</a:t>
            </a:r>
            <a:endParaRPr sz="16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3 tests per sample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Results are used for future re-compaction at optimal moisture content during construction</a:t>
            </a:r>
            <a:endParaRPr sz="1600"/>
          </a:p>
        </p:txBody>
      </p:sp>
      <p:sp>
        <p:nvSpPr>
          <p:cNvPr id="195" name="Google Shape;195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196" name="Google Shape;1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38900" y="892863"/>
            <a:ext cx="2518326" cy="3357773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8"/>
          <p:cNvSpPr txBox="1"/>
          <p:nvPr/>
        </p:nvSpPr>
        <p:spPr>
          <a:xfrm>
            <a:off x="6063763" y="4321825"/>
            <a:ext cx="28686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7: Conducting Sieve Analysis [2]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Lab Work</a:t>
            </a:r>
            <a:endParaRPr sz="3000"/>
          </a:p>
        </p:txBody>
      </p:sp>
      <p:sp>
        <p:nvSpPr>
          <p:cNvPr id="203" name="Google Shape;203;p19"/>
          <p:cNvSpPr txBox="1">
            <a:spLocks noGrp="1"/>
          </p:cNvSpPr>
          <p:nvPr>
            <p:ph type="body" idx="1"/>
          </p:nvPr>
        </p:nvSpPr>
        <p:spPr>
          <a:xfrm>
            <a:off x="1297500" y="1220900"/>
            <a:ext cx="4310700" cy="325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Atterberg Limits (ASTM D4318) </a:t>
            </a:r>
            <a:endParaRPr sz="1600"/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Liquid limit (LL) of a soil is defined as the moisture content at 25 blows using Casagrande’s liquid device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Plastic limit (PL) of a soil is defined as the moisture content at which the soil crumbles when rolled into a ⅛ in. diameter thread.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Plasticity Index (PI) = LL - PL</a:t>
            </a:r>
            <a:endParaRPr sz="1600"/>
          </a:p>
        </p:txBody>
      </p:sp>
      <p:sp>
        <p:nvSpPr>
          <p:cNvPr id="204" name="Google Shape;20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205" name="Google Shape;20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9950" y="512924"/>
            <a:ext cx="2748974" cy="36652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19"/>
          <p:cNvSpPr txBox="1"/>
          <p:nvPr/>
        </p:nvSpPr>
        <p:spPr>
          <a:xfrm>
            <a:off x="5717038" y="4223925"/>
            <a:ext cx="333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8: Conducting Atterberg Limits Test  [2]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Lab Work</a:t>
            </a:r>
            <a:endParaRPr sz="3000"/>
          </a:p>
        </p:txBody>
      </p:sp>
      <p:sp>
        <p:nvSpPr>
          <p:cNvPr id="212" name="Google Shape;212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213" name="Google Shape;2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150" y="1307850"/>
            <a:ext cx="8411700" cy="23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0"/>
          <p:cNvSpPr txBox="1"/>
          <p:nvPr/>
        </p:nvSpPr>
        <p:spPr>
          <a:xfrm>
            <a:off x="3595650" y="914238"/>
            <a:ext cx="1952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Table 1: Lab Test Results</a:t>
            </a:r>
            <a:endParaRPr/>
          </a:p>
        </p:txBody>
      </p:sp>
      <p:sp>
        <p:nvSpPr>
          <p:cNvPr id="215" name="Google Shape;215;p20"/>
          <p:cNvSpPr txBox="1"/>
          <p:nvPr/>
        </p:nvSpPr>
        <p:spPr>
          <a:xfrm>
            <a:off x="389200" y="3792750"/>
            <a:ext cx="8388600" cy="9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SW - Well Graded Sand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SC - Clayey Sand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SW-SC - Well Graded Sand with Clay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216" name="Google Shape;2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475" y="1240975"/>
            <a:ext cx="8854057" cy="252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"/>
          <p:cNvSpPr txBox="1">
            <a:spLocks noGrp="1"/>
          </p:cNvSpPr>
          <p:nvPr>
            <p:ph type="title"/>
          </p:nvPr>
        </p:nvSpPr>
        <p:spPr>
          <a:xfrm>
            <a:off x="1297500" y="393750"/>
            <a:ext cx="3891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Geotechnical Analysis</a:t>
            </a:r>
            <a:endParaRPr sz="3000"/>
          </a:p>
        </p:txBody>
      </p:sp>
      <p:sp>
        <p:nvSpPr>
          <p:cNvPr id="222" name="Google Shape;222;p21"/>
          <p:cNvSpPr txBox="1">
            <a:spLocks noGrp="1"/>
          </p:cNvSpPr>
          <p:nvPr>
            <p:ph type="body" idx="1"/>
          </p:nvPr>
        </p:nvSpPr>
        <p:spPr>
          <a:xfrm>
            <a:off x="1297500" y="1895050"/>
            <a:ext cx="7038900" cy="29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Arial"/>
                <a:ea typeface="Arial"/>
                <a:cs typeface="Arial"/>
                <a:sym typeface="Arial"/>
              </a:rPr>
              <a:t>Failure Checks for Soil: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latin typeface="Arial"/>
                <a:ea typeface="Arial"/>
                <a:cs typeface="Arial"/>
                <a:sym typeface="Arial"/>
              </a:rPr>
              <a:t>Sliding</a:t>
            </a:r>
            <a:r>
              <a:rPr lang="en" sz="1800">
                <a:latin typeface="Arial"/>
                <a:ea typeface="Arial"/>
                <a:cs typeface="Arial"/>
                <a:sym typeface="Arial"/>
              </a:rPr>
              <a:t>: Resisting force must be greater than driving force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3" name="Google Shape;22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24" name="Google Shape;224;p21"/>
          <p:cNvPicPr preferRelativeResize="0"/>
          <p:nvPr/>
        </p:nvPicPr>
        <p:blipFill rotWithShape="1">
          <a:blip r:embed="rId3">
            <a:alphaModFix/>
          </a:blip>
          <a:srcRect r="66641"/>
          <a:stretch/>
        </p:blipFill>
        <p:spPr>
          <a:xfrm>
            <a:off x="6214075" y="139250"/>
            <a:ext cx="1233700" cy="1423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1"/>
          <p:cNvSpPr txBox="1"/>
          <p:nvPr/>
        </p:nvSpPr>
        <p:spPr>
          <a:xfrm>
            <a:off x="8472450" y="1201400"/>
            <a:ext cx="399900" cy="2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226" name="Google Shape;226;p21"/>
          <p:cNvSpPr txBox="1"/>
          <p:nvPr/>
        </p:nvSpPr>
        <p:spPr>
          <a:xfrm>
            <a:off x="5860420" y="1562350"/>
            <a:ext cx="20079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Figure 9: Sliding Failure [3]</a:t>
            </a:r>
            <a:endParaRPr/>
          </a:p>
        </p:txBody>
      </p:sp>
      <p:pic>
        <p:nvPicPr>
          <p:cNvPr id="227" name="Google Shape;227;p21"/>
          <p:cNvPicPr preferRelativeResize="0"/>
          <p:nvPr/>
        </p:nvPicPr>
        <p:blipFill rotWithShape="1">
          <a:blip r:embed="rId4">
            <a:alphaModFix/>
          </a:blip>
          <a:srcRect l="4320" t="18869" r="7152" b="16751"/>
          <a:stretch/>
        </p:blipFill>
        <p:spPr>
          <a:xfrm>
            <a:off x="1687150" y="3223350"/>
            <a:ext cx="5590350" cy="13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1"/>
          <p:cNvSpPr txBox="1"/>
          <p:nvPr/>
        </p:nvSpPr>
        <p:spPr>
          <a:xfrm>
            <a:off x="7514021" y="4226025"/>
            <a:ext cx="354300" cy="3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</a:rPr>
              <a:t>[4]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968</Words>
  <Application>Microsoft Office PowerPoint</Application>
  <PresentationFormat>On-screen Show (16:9)</PresentationFormat>
  <Paragraphs>156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Montserrat</vt:lpstr>
      <vt:lpstr>Lato</vt:lpstr>
      <vt:lpstr>Arial</vt:lpstr>
      <vt:lpstr>Focus</vt:lpstr>
      <vt:lpstr>Grand Canyon K-12 School Retaining Wall Redesign</vt:lpstr>
      <vt:lpstr>Project Overview</vt:lpstr>
      <vt:lpstr>Field Work Collecting Soil Samples </vt:lpstr>
      <vt:lpstr>Field Work Surveying </vt:lpstr>
      <vt:lpstr>Topographic Map  </vt:lpstr>
      <vt:lpstr>Lab Work</vt:lpstr>
      <vt:lpstr>Lab Work</vt:lpstr>
      <vt:lpstr>Lab Work</vt:lpstr>
      <vt:lpstr>Geotechnical Analysis</vt:lpstr>
      <vt:lpstr>Geotechnical Analysis</vt:lpstr>
      <vt:lpstr>Geotechnical Analysis</vt:lpstr>
      <vt:lpstr>Geotechnical Analysis</vt:lpstr>
      <vt:lpstr>Geotechnical Analysis</vt:lpstr>
      <vt:lpstr>Drainage Design</vt:lpstr>
      <vt:lpstr>Structural Design</vt:lpstr>
      <vt:lpstr>Structural Design</vt:lpstr>
      <vt:lpstr>Construction Documents</vt:lpstr>
      <vt:lpstr>Construction Documents</vt:lpstr>
      <vt:lpstr>Construction Documents</vt:lpstr>
      <vt:lpstr>Construction Documents</vt:lpstr>
      <vt:lpstr>Construction Documents</vt:lpstr>
      <vt:lpstr>Schedule</vt:lpstr>
      <vt:lpstr>Material Cost</vt:lpstr>
      <vt:lpstr>Summary of Engineering Costs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Grand Canyon K-12 School Retaining Wall Redesign</dc:title>
  <dc:creator>Spencer Allen Floyd</dc:creator>
  <cp:lastModifiedBy>Spencer Allen Floyd</cp:lastModifiedBy>
  <cp:revision>3</cp:revision>
  <dcterms:modified xsi:type="dcterms:W3CDTF">2018-12-11T00:48:33Z</dcterms:modified>
</cp:coreProperties>
</file>