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8" r:id="rId3"/>
    <p:sldId id="286" r:id="rId4"/>
    <p:sldId id="309" r:id="rId5"/>
    <p:sldId id="310" r:id="rId6"/>
    <p:sldId id="294" r:id="rId7"/>
    <p:sldId id="311" r:id="rId8"/>
    <p:sldId id="300" r:id="rId9"/>
    <p:sldId id="328" r:id="rId10"/>
    <p:sldId id="329" r:id="rId11"/>
    <p:sldId id="314" r:id="rId12"/>
    <p:sldId id="315" r:id="rId13"/>
    <p:sldId id="326" r:id="rId14"/>
    <p:sldId id="316" r:id="rId15"/>
    <p:sldId id="318" r:id="rId16"/>
    <p:sldId id="279" r:id="rId17"/>
    <p:sldId id="280" r:id="rId18"/>
    <p:sldId id="281" r:id="rId19"/>
    <p:sldId id="313" r:id="rId20"/>
    <p:sldId id="301" r:id="rId21"/>
    <p:sldId id="327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292" r:id="rId30"/>
    <p:sldId id="307" r:id="rId31"/>
    <p:sldId id="312" r:id="rId32"/>
    <p:sldId id="293" r:id="rId33"/>
    <p:sldId id="287" r:id="rId34"/>
    <p:sldId id="291" r:id="rId3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9" autoAdjust="0"/>
    <p:restoredTop sz="88611" autoAdjust="0"/>
  </p:normalViewPr>
  <p:slideViewPr>
    <p:cSldViewPr snapToGrid="0">
      <p:cViewPr varScale="1">
        <p:scale>
          <a:sx n="104" d="100"/>
          <a:sy n="104" d="100"/>
        </p:scale>
        <p:origin x="69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r>
              <a:rPr lang="en-US" dirty="0" smtClean="0"/>
              <a:t>Mark Lamer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A6BF464-A76D-42C3-A2C4-DCA513F8F6A8}" type="datetimeFigureOut">
              <a:rPr lang="en-US" smtClean="0"/>
              <a:t>12/11/2015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A5E631A-6EB4-4A4C-A156-112481D7D6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3902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r>
              <a:rPr lang="en-US" dirty="0" smtClean="0"/>
              <a:t>Mark Lamer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F0BCFEF-2B67-4133-8E35-0AE7623CB58E}" type="datetimeFigureOut">
              <a:rPr lang="en-US" smtClean="0"/>
              <a:t>12/11/2015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08681A4-15F1-4281-843B-005B105460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9587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681A4-15F1-4281-843B-005B1054602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50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Create better</a:t>
            </a:r>
            <a:r>
              <a:rPr lang="en-US" baseline="0" dirty="0" smtClean="0"/>
              <a:t> drawing to show this data</a:t>
            </a:r>
            <a:endParaRPr lang="en-US" dirty="0" smtClean="0"/>
          </a:p>
          <a:p>
            <a:r>
              <a:rPr lang="en-US" sz="2500" dirty="0" smtClean="0"/>
              <a:t>Advantages:</a:t>
            </a:r>
          </a:p>
          <a:p>
            <a:pPr lvl="1"/>
            <a:r>
              <a:rPr lang="en-US" sz="1800" dirty="0" smtClean="0"/>
              <a:t>Greater durability</a:t>
            </a:r>
          </a:p>
          <a:p>
            <a:pPr lvl="1"/>
            <a:r>
              <a:rPr lang="en-US" sz="1800" dirty="0" smtClean="0"/>
              <a:t>Longer service life</a:t>
            </a:r>
          </a:p>
          <a:p>
            <a:pPr lvl="1"/>
            <a:r>
              <a:rPr lang="en-US" sz="1800" dirty="0" smtClean="0"/>
              <a:t>Can withstand repeated flooding and subsurface water with less deterioration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681A4-15F1-4281-843B-005B1054602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035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Groundcover plants</a:t>
            </a:r>
            <a:r>
              <a:rPr lang="en-US" dirty="0" smtClean="0"/>
              <a:t> prevent surface erosion. English ivy is a good example of how many plants installed into the slope will bind the surface tightly and cover it all with dense foliage.</a:t>
            </a:r>
          </a:p>
          <a:p>
            <a:endParaRPr lang="en-US" b="1" dirty="0" smtClean="0"/>
          </a:p>
          <a:p>
            <a:r>
              <a:rPr lang="en-US" b="1" dirty="0" smtClean="0"/>
              <a:t>Hydroseeding</a:t>
            </a:r>
            <a:r>
              <a:rPr lang="en-US" dirty="0" smtClean="0"/>
              <a:t> is a method of sowing seed on a large scale for immediate coverage. It is often required at the completion of a project to provide soil holding capacity until other plants mature.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681A4-15F1-4281-843B-005B1054602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552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Discuss</a:t>
            </a:r>
            <a:r>
              <a:rPr lang="en-US" baseline="0" dirty="0" smtClean="0"/>
              <a:t> in more detail about class S concrete and why it was used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681A4-15F1-4281-843B-005B1054602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3070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Vertical Construction</a:t>
            </a:r>
            <a:r>
              <a:rPr lang="en-US" baseline="0" dirty="0" smtClean="0"/>
              <a:t> Clearances 21 feet above the top of the high rails</a:t>
            </a:r>
          </a:p>
          <a:p>
            <a:r>
              <a:rPr lang="en-US" baseline="0" dirty="0" smtClean="0"/>
              <a:t>Horizontal Construction Clearances, 15 feet measured perpendicular from center line</a:t>
            </a:r>
            <a:br>
              <a:rPr lang="en-US" baseline="0" dirty="0" smtClean="0"/>
            </a:br>
            <a:r>
              <a:rPr lang="en-US" baseline="0" dirty="0" smtClean="0"/>
              <a:t>Chain link fence must have openings of 2in. Minimum</a:t>
            </a:r>
          </a:p>
          <a:p>
            <a:r>
              <a:rPr lang="en-US" baseline="0" dirty="0" smtClean="0"/>
              <a:t>The permanent vertical clearance 23’-4”</a:t>
            </a:r>
          </a:p>
          <a:p>
            <a:r>
              <a:rPr lang="en-US" baseline="0" dirty="0" smtClean="0"/>
              <a:t>The permanent horizontal clearance 18’-0”</a:t>
            </a:r>
          </a:p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681A4-15F1-4281-843B-005B1054602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5408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Needs to be placed on sketch up to be more clear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681A4-15F1-4281-843B-005B1054602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5467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Breanna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681A4-15F1-4281-843B-005B1054602D}" type="slidenum">
              <a:rPr lang="en-US" smtClean="0"/>
              <a:t>29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Mark Lamer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779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681A4-15F1-4281-843B-005B1054602D}" type="slidenum">
              <a:rPr lang="en-US" smtClean="0"/>
              <a:t>34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Mark Lamer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77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681A4-15F1-4281-843B-005B1054602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610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681A4-15F1-4281-843B-005B1054602D}" type="slidenum">
              <a:rPr lang="en-US" smtClean="0"/>
              <a:t>3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Mark Lamer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94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Prior</a:t>
            </a:r>
            <a:r>
              <a:rPr lang="en-US" baseline="0" dirty="0" smtClean="0"/>
              <a:t> to construction the region must be checked, if any homes or vegetation of the  noted endangered species are found, it must be properly handled by the wildlife foundation and the </a:t>
            </a:r>
            <a:r>
              <a:rPr lang="en-US" baseline="0" dirty="0" err="1" smtClean="0"/>
              <a:t>Haulapai</a:t>
            </a:r>
            <a:r>
              <a:rPr lang="en-US" baseline="0" dirty="0" smtClean="0"/>
              <a:t> nation. Is there anything else we would do to protect the vegetation and black footed ferret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681A4-15F1-4281-843B-005B1054602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859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 Percentages and Provide actual values.</a:t>
            </a:r>
            <a:br>
              <a:rPr lang="en-US" dirty="0" smtClean="0"/>
            </a:br>
            <a:r>
              <a:rPr lang="en-US" dirty="0" smtClean="0"/>
              <a:t>Where did the class III come from and what exactly does</a:t>
            </a:r>
            <a:r>
              <a:rPr lang="en-US" baseline="0" dirty="0" smtClean="0"/>
              <a:t> it mean?</a:t>
            </a:r>
            <a:br>
              <a:rPr lang="en-US" baseline="0" dirty="0" smtClean="0"/>
            </a:br>
            <a:r>
              <a:rPr lang="en-US" baseline="0" dirty="0" smtClean="0"/>
              <a:t>Use less words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681A4-15F1-4281-843B-005B1054602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950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Give more</a:t>
            </a:r>
            <a:r>
              <a:rPr lang="en-US" baseline="0" dirty="0" smtClean="0"/>
              <a:t> detail and mention the names of equations</a:t>
            </a:r>
            <a:br>
              <a:rPr lang="en-US" baseline="0" dirty="0" smtClean="0"/>
            </a:br>
            <a:r>
              <a:rPr lang="en-US" baseline="0" dirty="0" smtClean="0"/>
              <a:t>What does the level of service actually mean?</a:t>
            </a:r>
            <a:br>
              <a:rPr lang="en-US" baseline="0" dirty="0" smtClean="0"/>
            </a:br>
            <a:r>
              <a:rPr lang="en-US" baseline="0" dirty="0" smtClean="0"/>
              <a:t>Correct the values to provide an accurate LOS (Should be A)/ Might need multiple slides for this equation?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681A4-15F1-4281-843B-005B1054602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965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Provide</a:t>
            </a:r>
            <a:r>
              <a:rPr lang="en-US" baseline="0" dirty="0" smtClean="0"/>
              <a:t> more detail/ Highlight result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582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Provide</a:t>
            </a:r>
            <a:r>
              <a:rPr lang="en-US" baseline="0" dirty="0" smtClean="0"/>
              <a:t> more detail/ Highlight result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121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01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46A003B-73B2-4580-8230-55E0DA449533}" type="datetime1">
              <a:rPr lang="en-US" smtClean="0"/>
              <a:t>12/11/2015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0ACB1-9A61-421A-8249-ADB3A810B27F}" type="datetime1">
              <a:rPr lang="en-US" smtClean="0"/>
              <a:t>12/11/2015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ED5F7-3354-4995-AB96-9F2505C65BB7}" type="datetime1">
              <a:rPr lang="en-US" smtClean="0"/>
              <a:t>12/11/2015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02947-4FBA-4295-9BC2-55653BED1AE0}" type="datetime1">
              <a:rPr lang="en-US" smtClean="0"/>
              <a:t>12/11/2015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9DCE-D7D7-4174-B2D4-9849F94AE6D4}" type="datetime1">
              <a:rPr lang="en-US" smtClean="0"/>
              <a:t>12/11/2015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AD80-7B05-4C81-BEBE-AF5A83F02725}" type="datetime1">
              <a:rPr lang="en-US" smtClean="0"/>
              <a:t>12/11/2015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4EFBC-01F8-46F2-BD46-D4FFA5A3E779}" type="datetime1">
              <a:rPr lang="en-US" smtClean="0"/>
              <a:t>12/11/2015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6898-1655-4AC1-89B4-5ACA5F1D2CB1}" type="datetime1">
              <a:rPr lang="en-US" smtClean="0"/>
              <a:t>12/11/2015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CD614-1DDB-4E14-89EB-CC959FEFB5F4}" type="datetime1">
              <a:rPr lang="en-US" smtClean="0"/>
              <a:t>12/11/2015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2BB7E-F1D4-42F3-AC92-9F1D7FAA5B66}" type="datetime1">
              <a:rPr lang="en-US" smtClean="0"/>
              <a:t>12/11/2015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576B-453F-4237-A2CB-5794C6B2CF36}" type="datetime1">
              <a:rPr lang="en-US" smtClean="0"/>
              <a:t>12/11/2015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BFDE3-F755-4575-979E-384FEF31C8A6}" type="datetime1">
              <a:rPr lang="en-US" smtClean="0"/>
              <a:t>12/11/2015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B2587-13E2-4F8B-8844-7FEAD289ECFE}" type="datetime1">
              <a:rPr lang="en-US" smtClean="0"/>
              <a:t>12/11/2015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00529-5161-4659-AE10-1831D192F70E}" type="datetime1">
              <a:rPr lang="en-US" smtClean="0"/>
              <a:t>12/11/2015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5B645-4BAB-4875-AC7C-E0603F7127A3}" type="datetime1">
              <a:rPr lang="en-US" smtClean="0"/>
              <a:t>12/11/2015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E15FE-B49F-45BA-984B-1D459C5D63C3}" type="datetime1">
              <a:rPr lang="en-US" smtClean="0"/>
              <a:t>12/11/2015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4C55-39F7-42B7-8295-55D9DCB25247}" type="datetime1">
              <a:rPr lang="en-US" smtClean="0"/>
              <a:t>12/11/2015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0BD4B0C-37E8-4711-B14F-D95C8FF433F9}" type="datetime1">
              <a:rPr lang="en-US" smtClean="0"/>
              <a:t>12/11/2015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2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61840" y="5898194"/>
            <a:ext cx="7634288" cy="700411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Team Members: Breanna </a:t>
            </a:r>
            <a:r>
              <a:rPr lang="en-US" b="1" dirty="0"/>
              <a:t>Smith, Meshal Alotaiby, </a:t>
            </a:r>
            <a:r>
              <a:rPr lang="en-US" b="1" dirty="0" smtClean="0"/>
              <a:t>Verneon Reed, Alex Goodman, </a:t>
            </a:r>
            <a:r>
              <a:rPr lang="en-US" b="1" dirty="0"/>
              <a:t>Jonathan Melendez, Yiyang Chen and Yuliang Wang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80440" y="6439779"/>
            <a:ext cx="42088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Photograph Provided by: Jonathan Melendez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20" y="4858666"/>
            <a:ext cx="5445940" cy="10395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7689" y="426349"/>
            <a:ext cx="63125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PEACH SPRINGS OVERPASS AND GRADE SEPARATION</a:t>
            </a:r>
            <a:endParaRPr lang="en-US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87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321367" y="418668"/>
            <a:ext cx="9601200" cy="1303337"/>
          </a:xfrm>
        </p:spPr>
        <p:txBody>
          <a:bodyPr/>
          <a:lstStyle/>
          <a:p>
            <a:r>
              <a:rPr lang="en-US" dirty="0" smtClean="0"/>
              <a:t>Hydrologic Analysis – Rational Method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4294967295"/>
              </p:nvPr>
            </p:nvSpPr>
            <p:spPr>
              <a:xfrm>
                <a:off x="990601" y="1745082"/>
                <a:ext cx="3187700" cy="4331471"/>
              </a:xfrm>
            </p:spPr>
            <p:txBody>
              <a:bodyPr>
                <a:normAutofit/>
              </a:bodyPr>
              <a:lstStyle/>
              <a:p>
                <a:r>
                  <a:rPr lang="en-US" sz="1500" dirty="0" smtClean="0"/>
                  <a:t>The Mohave County Drainage Design Manual: Rational Method.</a:t>
                </a:r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sz="1500" b="0" i="1" smtClean="0">
                        <a:latin typeface="Cambria Math"/>
                      </a:rPr>
                      <m:t>𝑄</m:t>
                    </m:r>
                    <m:r>
                      <a:rPr lang="en-US" sz="1500" b="0" i="1" smtClean="0">
                        <a:latin typeface="Cambria Math"/>
                      </a:rPr>
                      <m:t>=</m:t>
                    </m:r>
                    <m:r>
                      <a:rPr lang="en-US" sz="1500" b="0" i="1" smtClean="0">
                        <a:latin typeface="Cambria Math"/>
                      </a:rPr>
                      <m:t>𝐶𝑖𝐴</m:t>
                    </m:r>
                  </m:oMath>
                </a14:m>
                <a:endParaRPr lang="en-US" sz="1500" b="0" dirty="0" smtClean="0"/>
              </a:p>
              <a:p>
                <a:r>
                  <a:rPr lang="en-US" sz="1500" dirty="0" smtClean="0"/>
                  <a:t>C = runoff coefficient based on land use.</a:t>
                </a:r>
              </a:p>
              <a:p>
                <a:r>
                  <a:rPr lang="en-US" sz="1500" dirty="0" err="1" smtClean="0"/>
                  <a:t>i</a:t>
                </a:r>
                <a:r>
                  <a:rPr lang="en-US" sz="1500" dirty="0" smtClean="0"/>
                  <a:t> = rainfall intensity from NOAA-14 data.</a:t>
                </a:r>
              </a:p>
              <a:p>
                <a:r>
                  <a:rPr lang="en-US" sz="1500" dirty="0" smtClean="0"/>
                  <a:t>A = area</a:t>
                </a:r>
              </a:p>
              <a:p>
                <a:r>
                  <a:rPr lang="en-US" sz="1500" dirty="0" smtClean="0"/>
                  <a:t>The DDMSW software developed specifically for Mohave County by KVL Consultants, Inc. was used to complete this analysis.</a:t>
                </a:r>
                <a:endParaRPr lang="en-US" sz="1500" dirty="0"/>
              </a:p>
              <a:p>
                <a:endParaRPr lang="en-US" sz="1500" dirty="0" smtClean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990601" y="1745082"/>
                <a:ext cx="3187700" cy="4331471"/>
              </a:xfrm>
              <a:blipFill rotWithShape="0">
                <a:blip r:embed="rId3"/>
                <a:stretch>
                  <a:fillRect l="-1149" t="-985" r="-1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698" y="1485899"/>
            <a:ext cx="10577653" cy="1546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67201" y="5591400"/>
            <a:ext cx="6667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50 year storm output from Drainage Design Management System for Windows (DDMSW)</a:t>
            </a:r>
            <a:endParaRPr lang="en-US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1684253"/>
            <a:ext cx="7255150" cy="38402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28028" y="5966078"/>
            <a:ext cx="542697" cy="2794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9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61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16884" y="1965870"/>
            <a:ext cx="4693965" cy="3866934"/>
            <a:chOff x="3715599" y="1645919"/>
            <a:chExt cx="5490018" cy="452272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5599" y="1645919"/>
              <a:ext cx="5490018" cy="4522729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3074" name="Picture 2" descr="http://www.ceco.net/zDepot/block-gif-files/architectural-north-arrow-symbols-arrows-free-autocad-drawings-1.dwg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2635" y="1655445"/>
              <a:ext cx="782955" cy="78295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itle 5"/>
          <p:cNvSpPr txBox="1">
            <a:spLocks/>
          </p:cNvSpPr>
          <p:nvPr/>
        </p:nvSpPr>
        <p:spPr>
          <a:xfrm>
            <a:off x="1426159" y="561226"/>
            <a:ext cx="9601200" cy="76358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/>
              <a:t>Truxton Wash Analysis</a:t>
            </a:r>
            <a:endParaRPr lang="en-US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59" y="1208285"/>
            <a:ext cx="10010500" cy="1463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3317" y="1542574"/>
            <a:ext cx="3535698" cy="429023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7211186" y="5851499"/>
            <a:ext cx="25712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Photograph Provided by: Google Maps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16884" y="5839762"/>
            <a:ext cx="42818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Photograph Provided By: AutoCAD Contour </a:t>
            </a:r>
            <a:r>
              <a:rPr lang="en-US" sz="1200" dirty="0" smtClean="0"/>
              <a:t>map of </a:t>
            </a:r>
            <a:r>
              <a:rPr lang="en-US" sz="1200" dirty="0" err="1" smtClean="0"/>
              <a:t>Truxton</a:t>
            </a:r>
            <a:r>
              <a:rPr lang="en-US" sz="1200" dirty="0" smtClean="0"/>
              <a:t> Wash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2567273" y="1502455"/>
            <a:ext cx="2335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LiDAR Survey Data</a:t>
            </a:r>
            <a:endParaRPr lang="en-US" dirty="0"/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909273" y="5969000"/>
            <a:ext cx="542697" cy="2794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10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5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7020" y="5824227"/>
            <a:ext cx="60256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Photograph Provided By: AutoCAD </a:t>
            </a:r>
            <a:r>
              <a:rPr lang="en-US" sz="1200" dirty="0" smtClean="0"/>
              <a:t>STD. Drawing: SD 6.02-1 Reinforced Concrete Box Culverts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0" y="3653054"/>
            <a:ext cx="4293169" cy="250502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915120" y="3962400"/>
            <a:ext cx="5828580" cy="1899927"/>
            <a:chOff x="1153245" y="3937933"/>
            <a:chExt cx="5457238" cy="17148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3245" y="3937933"/>
              <a:ext cx="5457238" cy="1714844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352550" y="5172075"/>
              <a:ext cx="5257933" cy="1524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5"/>
          <p:cNvSpPr txBox="1">
            <a:spLocks/>
          </p:cNvSpPr>
          <p:nvPr/>
        </p:nvSpPr>
        <p:spPr>
          <a:xfrm>
            <a:off x="1426159" y="542176"/>
            <a:ext cx="9601200" cy="76358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 smtClean="0"/>
              <a:t>Truxton Wash Analysis</a:t>
            </a:r>
            <a:endParaRPr lang="en-US" sz="28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859" y="1046360"/>
            <a:ext cx="10010500" cy="1463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41553" y="3544623"/>
            <a:ext cx="5190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Photograph Provided </a:t>
            </a:r>
            <a:r>
              <a:rPr lang="en-US" sz="1200" dirty="0" smtClean="0"/>
              <a:t>By: AutoCAD Cross Section of Upstream Box Culvert Invert</a:t>
            </a:r>
            <a:endParaRPr lang="en-US" sz="1200" dirty="0"/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975070" y="5953992"/>
            <a:ext cx="542697" cy="2794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11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7559" y="1153858"/>
            <a:ext cx="982980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9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968152" y="5940623"/>
            <a:ext cx="542697" cy="2794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13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7782" y="1007565"/>
            <a:ext cx="412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USGS Data for </a:t>
            </a:r>
            <a:r>
              <a:rPr lang="en-US" sz="2400" u="sng" dirty="0" err="1" smtClean="0"/>
              <a:t>Truxton</a:t>
            </a:r>
            <a:r>
              <a:rPr lang="en-US" sz="2400" u="sng" dirty="0" smtClean="0"/>
              <a:t> Wash</a:t>
            </a:r>
            <a:endParaRPr lang="en-US" sz="2400" u="sng" dirty="0"/>
          </a:p>
        </p:txBody>
      </p:sp>
      <p:sp>
        <p:nvSpPr>
          <p:cNvPr id="13" name="TextBox 12"/>
          <p:cNvSpPr txBox="1"/>
          <p:nvPr/>
        </p:nvSpPr>
        <p:spPr>
          <a:xfrm>
            <a:off x="1002093" y="5966016"/>
            <a:ext cx="3866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Photograph Provided By: HEC-RAS Software, </a:t>
            </a:r>
            <a:r>
              <a:rPr lang="en-US" sz="1200" dirty="0" err="1"/>
              <a:t>Truxton</a:t>
            </a:r>
            <a:r>
              <a:rPr lang="en-US" sz="1200" dirty="0"/>
              <a:t> Wash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093" y="3379612"/>
            <a:ext cx="4477188" cy="262146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002093" y="2968397"/>
            <a:ext cx="233127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 smtClean="0"/>
              <a:t>Information </a:t>
            </a:r>
            <a:r>
              <a:rPr lang="en-US" sz="1300" dirty="0"/>
              <a:t>Provided by: </a:t>
            </a:r>
            <a:r>
              <a:rPr lang="en-US" sz="1300" dirty="0" smtClean="0"/>
              <a:t>USGS </a:t>
            </a:r>
            <a:endParaRPr lang="en-US" sz="13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093" y="1478957"/>
            <a:ext cx="4436682" cy="14894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612" y="842844"/>
            <a:ext cx="5106888" cy="227174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2612" y="3664040"/>
            <a:ext cx="5121175" cy="227658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6173118" y="3098407"/>
            <a:ext cx="38661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Photograph Provided By: HEC-RAS Software, </a:t>
            </a:r>
            <a:r>
              <a:rPr lang="en-US" sz="1200" dirty="0" err="1"/>
              <a:t>Truxton</a:t>
            </a:r>
            <a:r>
              <a:rPr lang="en-US" sz="1200" dirty="0"/>
              <a:t> Wash</a:t>
            </a:r>
          </a:p>
        </p:txBody>
      </p:sp>
      <p:sp>
        <p:nvSpPr>
          <p:cNvPr id="9" name="Rectangle 8"/>
          <p:cNvSpPr/>
          <p:nvPr/>
        </p:nvSpPr>
        <p:spPr>
          <a:xfrm>
            <a:off x="6132612" y="5886003"/>
            <a:ext cx="38661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Photograph Provided By: HEC-RAS Software, </a:t>
            </a:r>
            <a:r>
              <a:rPr lang="en-US" sz="1200" dirty="0" err="1"/>
              <a:t>Truxton</a:t>
            </a:r>
            <a:r>
              <a:rPr lang="en-US" sz="1200" dirty="0"/>
              <a:t> Wash</a:t>
            </a:r>
          </a:p>
        </p:txBody>
      </p:sp>
    </p:spTree>
    <p:extLst>
      <p:ext uri="{BB962C8B-B14F-4D97-AF65-F5344CB8AC3E}">
        <p14:creationId xmlns:p14="http://schemas.microsoft.com/office/powerpoint/2010/main" val="420810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>
            <a:spLocks/>
          </p:cNvSpPr>
          <p:nvPr/>
        </p:nvSpPr>
        <p:spPr>
          <a:xfrm>
            <a:off x="1426159" y="542176"/>
            <a:ext cx="9601200" cy="76358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 smtClean="0"/>
              <a:t>Truxton Wash Analysis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859" y="1046360"/>
            <a:ext cx="10010500" cy="1463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34584" y="5953885"/>
            <a:ext cx="4485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Photograph Provided By: HEC-RAS Software, </a:t>
            </a:r>
            <a:r>
              <a:rPr lang="en-US" sz="1400" dirty="0" err="1"/>
              <a:t>Truxton</a:t>
            </a:r>
            <a:r>
              <a:rPr lang="en-US" sz="1400" dirty="0"/>
              <a:t> Wash</a:t>
            </a:r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10968152" y="5982262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1"/>
                </a:solidFill>
              </a:rPr>
              <a:t>12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313" y="1192677"/>
            <a:ext cx="8022907" cy="47735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3894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954264" y="6010313"/>
            <a:ext cx="542697" cy="2794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14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Title 5"/>
          <p:cNvSpPr txBox="1">
            <a:spLocks/>
          </p:cNvSpPr>
          <p:nvPr/>
        </p:nvSpPr>
        <p:spPr>
          <a:xfrm>
            <a:off x="1426159" y="542176"/>
            <a:ext cx="9601200" cy="76358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 smtClean="0"/>
              <a:t>Truxton Wash Analysis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859" y="1046360"/>
            <a:ext cx="10010500" cy="1463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63849" y="5972990"/>
            <a:ext cx="4447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Photograph Provided </a:t>
            </a:r>
            <a:r>
              <a:rPr lang="en-US" sz="1400" dirty="0" smtClean="0"/>
              <a:t>By: </a:t>
            </a:r>
            <a:r>
              <a:rPr lang="en-US" sz="1400" dirty="0"/>
              <a:t>HEC-RAS </a:t>
            </a:r>
            <a:r>
              <a:rPr lang="en-US" sz="1400" dirty="0" smtClean="0"/>
              <a:t>Software, </a:t>
            </a:r>
            <a:r>
              <a:rPr lang="en-US" sz="1400" dirty="0" err="1"/>
              <a:t>Truxton</a:t>
            </a:r>
            <a:r>
              <a:rPr lang="en-US" sz="1400" dirty="0"/>
              <a:t> </a:t>
            </a:r>
            <a:r>
              <a:rPr lang="en-US" sz="1400" dirty="0" smtClean="0"/>
              <a:t>Wash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52837"/>
          <a:stretch/>
        </p:blipFill>
        <p:spPr>
          <a:xfrm>
            <a:off x="3363849" y="1192677"/>
            <a:ext cx="5710480" cy="216895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13504"/>
          <a:stretch/>
        </p:blipFill>
        <p:spPr>
          <a:xfrm>
            <a:off x="3363849" y="3478200"/>
            <a:ext cx="5710480" cy="25321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6354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4165" y="-101601"/>
            <a:ext cx="6815669" cy="588046"/>
          </a:xfrm>
        </p:spPr>
        <p:txBody>
          <a:bodyPr>
            <a:noAutofit/>
          </a:bodyPr>
          <a:lstStyle/>
          <a:p>
            <a:r>
              <a:rPr lang="en-US" sz="2800" dirty="0" smtClean="0"/>
              <a:t>Google SketchUp</a:t>
            </a:r>
            <a:endParaRPr lang="en-US" sz="2800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55636" y="2798618"/>
            <a:ext cx="577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035637" y="6565612"/>
            <a:ext cx="3705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Google </a:t>
            </a:r>
            <a:r>
              <a:rPr lang="en-US" sz="1400" dirty="0" err="1"/>
              <a:t>SketchUP</a:t>
            </a:r>
            <a:r>
              <a:rPr lang="en-US" sz="1400" dirty="0"/>
              <a:t>, Artist: Breanna Smith</a:t>
            </a:r>
          </a:p>
          <a:p>
            <a:endParaRPr lang="en-US" dirty="0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583891" y="6565612"/>
            <a:ext cx="542697" cy="2794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15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9" name="Drawing#1-1.mp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760" y="486445"/>
            <a:ext cx="10807407" cy="607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7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75854" y="410008"/>
            <a:ext cx="9601200" cy="1303337"/>
          </a:xfrm>
        </p:spPr>
        <p:txBody>
          <a:bodyPr/>
          <a:lstStyle/>
          <a:p>
            <a:r>
              <a:rPr lang="en-US" dirty="0" smtClean="0"/>
              <a:t>Design Criteria Roadway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590719" y="1539050"/>
            <a:ext cx="5040609" cy="1722040"/>
          </a:xfrm>
        </p:spPr>
        <p:txBody>
          <a:bodyPr>
            <a:noAutofit/>
          </a:bodyPr>
          <a:lstStyle/>
          <a:p>
            <a:r>
              <a:rPr lang="en-US" sz="1600" dirty="0"/>
              <a:t>The American Association of State Highway and Transportation </a:t>
            </a:r>
            <a:r>
              <a:rPr lang="en-US" sz="1600" dirty="0" smtClean="0"/>
              <a:t>Officials, </a:t>
            </a:r>
            <a:r>
              <a:rPr lang="en-US" sz="1500" dirty="0" smtClean="0"/>
              <a:t>AASHTO</a:t>
            </a:r>
          </a:p>
          <a:p>
            <a:pPr lvl="1"/>
            <a:r>
              <a:rPr lang="en-US" sz="1400" dirty="0" smtClean="0"/>
              <a:t>Lane Width 11ft. (Chap. 5.2.1)</a:t>
            </a:r>
          </a:p>
          <a:p>
            <a:pPr lvl="1">
              <a:spcBef>
                <a:spcPts val="0"/>
              </a:spcBef>
            </a:pPr>
            <a:r>
              <a:rPr lang="en-US" sz="1400" dirty="0" smtClean="0"/>
              <a:t>Shoulder Width 2ft. (Chap. 5.2.2)</a:t>
            </a:r>
          </a:p>
          <a:p>
            <a:pPr lvl="1"/>
            <a:r>
              <a:rPr lang="en-US" sz="1400" dirty="0" smtClean="0"/>
              <a:t>Sidewalk Width 5ft. (Chap. 4.3.3)</a:t>
            </a:r>
          </a:p>
          <a:p>
            <a:pPr lvl="1"/>
            <a:r>
              <a:rPr lang="en-US" sz="1400" dirty="0" smtClean="0"/>
              <a:t>Barrier for Guard 1ft. </a:t>
            </a:r>
            <a:r>
              <a:rPr lang="en-US" sz="1400" dirty="0"/>
              <a:t>(Chap. </a:t>
            </a:r>
            <a:r>
              <a:rPr lang="en-US" sz="1400" dirty="0" smtClean="0"/>
              <a:t>4.3.4)</a:t>
            </a:r>
          </a:p>
          <a:p>
            <a:pPr lvl="1"/>
            <a:r>
              <a:rPr lang="en-US" sz="1400" dirty="0"/>
              <a:t>Barrier for </a:t>
            </a:r>
            <a:r>
              <a:rPr lang="en-US" sz="1400" dirty="0" smtClean="0"/>
              <a:t>Fencing 1ft</a:t>
            </a:r>
            <a:r>
              <a:rPr lang="en-US" sz="1400" dirty="0"/>
              <a:t>. (Chap. 4.3.4</a:t>
            </a:r>
            <a:r>
              <a:rPr lang="en-US" sz="1400" dirty="0" smtClean="0"/>
              <a:t>)</a:t>
            </a:r>
          </a:p>
          <a:p>
            <a:pPr lvl="1"/>
            <a:r>
              <a:rPr lang="en-US" sz="1400" dirty="0" smtClean="0"/>
              <a:t>Curb Width 1ft. (</a:t>
            </a:r>
            <a:r>
              <a:rPr lang="en-US" sz="1400" dirty="0"/>
              <a:t>Chap. </a:t>
            </a:r>
            <a:r>
              <a:rPr lang="en-US" sz="1400" dirty="0" smtClean="0"/>
              <a:t>4.3.5)</a:t>
            </a:r>
          </a:p>
          <a:p>
            <a:pPr lvl="1"/>
            <a:r>
              <a:rPr lang="en-US" sz="1400" b="1" dirty="0" smtClean="0"/>
              <a:t>Total Bridge Width 42ft.</a:t>
            </a:r>
            <a:endParaRPr lang="en-US" sz="1400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4294967295"/>
          </p:nvPr>
        </p:nvSpPr>
        <p:spPr>
          <a:xfrm>
            <a:off x="5035567" y="1561077"/>
            <a:ext cx="4718050" cy="1890712"/>
          </a:xfrm>
        </p:spPr>
        <p:txBody>
          <a:bodyPr>
            <a:noAutofit/>
          </a:bodyPr>
          <a:lstStyle/>
          <a:p>
            <a:r>
              <a:rPr lang="en-US" sz="1500" dirty="0" smtClean="0"/>
              <a:t>ADOT</a:t>
            </a:r>
          </a:p>
          <a:p>
            <a:pPr lvl="1"/>
            <a:r>
              <a:rPr lang="en-US" sz="1400" dirty="0" smtClean="0"/>
              <a:t>Striping Width 6in. (M-2 (2/3))</a:t>
            </a:r>
          </a:p>
          <a:p>
            <a:pPr lvl="1"/>
            <a:r>
              <a:rPr lang="en-US" sz="1400" dirty="0" smtClean="0"/>
              <a:t>Double Striping Space 4in. </a:t>
            </a:r>
            <a:r>
              <a:rPr lang="en-US" sz="1400" dirty="0"/>
              <a:t>(M-2 (2/3</a:t>
            </a:r>
            <a:r>
              <a:rPr lang="en-US" sz="1400" dirty="0" smtClean="0"/>
              <a:t>))</a:t>
            </a:r>
          </a:p>
          <a:p>
            <a:r>
              <a:rPr lang="en-US" sz="1500" dirty="0" smtClean="0"/>
              <a:t>BNSF</a:t>
            </a:r>
          </a:p>
          <a:p>
            <a:pPr lvl="1"/>
            <a:r>
              <a:rPr lang="en-US" sz="1400" dirty="0" smtClean="0"/>
              <a:t>Fencing 10ft. (DG A-9)</a:t>
            </a:r>
          </a:p>
          <a:p>
            <a:pPr lvl="1"/>
            <a:r>
              <a:rPr lang="en-US" sz="1400" dirty="0" smtClean="0"/>
              <a:t>Guard Rail 5ft. (DG A-11)</a:t>
            </a:r>
            <a:endParaRPr lang="en-US" sz="14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981" y="1430139"/>
            <a:ext cx="10010500" cy="14631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57981" y="6028214"/>
            <a:ext cx="26965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Photograph Provided </a:t>
            </a:r>
            <a:r>
              <a:rPr lang="en-US" sz="1100" dirty="0" smtClean="0"/>
              <a:t>By: AutoCAD Drawing</a:t>
            </a:r>
            <a:endParaRPr lang="en-US" sz="1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984" y="4390132"/>
            <a:ext cx="5102734" cy="1675323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60804" y="5939056"/>
            <a:ext cx="542697" cy="2794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16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0227" y="2895252"/>
            <a:ext cx="2618254" cy="27441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8250227" y="5677446"/>
            <a:ext cx="28568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Photograph: BNSF Guidelines Grade Separation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1145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993172" y="5968999"/>
            <a:ext cx="542697" cy="2794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17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09963" y="358372"/>
            <a:ext cx="9601200" cy="1303337"/>
          </a:xfrm>
        </p:spPr>
        <p:txBody>
          <a:bodyPr/>
          <a:lstStyle/>
          <a:p>
            <a:r>
              <a:rPr lang="en-US" dirty="0"/>
              <a:t>Design Criteria </a:t>
            </a:r>
            <a:r>
              <a:rPr lang="en-US" dirty="0" smtClean="0"/>
              <a:t>Superstructure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881206" y="1540330"/>
            <a:ext cx="4706794" cy="2289795"/>
          </a:xfrm>
        </p:spPr>
        <p:txBody>
          <a:bodyPr>
            <a:normAutofit fontScale="92500" lnSpcReduction="10000"/>
          </a:bodyPr>
          <a:lstStyle/>
          <a:p>
            <a:r>
              <a:rPr lang="en-US" sz="1900" dirty="0"/>
              <a:t>The American Association of State Highway and Transportation </a:t>
            </a:r>
            <a:r>
              <a:rPr lang="en-US" sz="1900" dirty="0" smtClean="0"/>
              <a:t>Officials, AASHTO</a:t>
            </a:r>
            <a:endParaRPr lang="en-US" sz="1900" i="1" dirty="0"/>
          </a:p>
          <a:p>
            <a:pPr lvl="1"/>
            <a:r>
              <a:rPr lang="en-US" sz="1500" dirty="0" smtClean="0"/>
              <a:t>Portland Cement Concrete Slab 8in.  (Chap. 4)</a:t>
            </a:r>
          </a:p>
          <a:p>
            <a:pPr lvl="1"/>
            <a:r>
              <a:rPr lang="en-US" sz="1500" dirty="0" smtClean="0"/>
              <a:t>Top Slab 4in. (Section 13.6</a:t>
            </a:r>
            <a:r>
              <a:rPr lang="en-US" sz="1500" dirty="0"/>
              <a:t>) (Chap. 4</a:t>
            </a:r>
            <a:r>
              <a:rPr lang="en-US" sz="1500" dirty="0" smtClean="0"/>
              <a:t>)</a:t>
            </a:r>
          </a:p>
          <a:p>
            <a:pPr lvl="1"/>
            <a:r>
              <a:rPr lang="en-US" sz="1500" dirty="0" smtClean="0"/>
              <a:t>Girder 4ft. (Section 13.9</a:t>
            </a:r>
            <a:r>
              <a:rPr lang="en-US" sz="1500" dirty="0"/>
              <a:t>) (Chap. 4</a:t>
            </a:r>
            <a:r>
              <a:rPr lang="en-US" sz="1500" dirty="0" smtClean="0"/>
              <a:t>)</a:t>
            </a:r>
          </a:p>
          <a:p>
            <a:pPr lvl="1"/>
            <a:r>
              <a:rPr lang="en-US" sz="1500" dirty="0" smtClean="0"/>
              <a:t>Bottom Slab 6in</a:t>
            </a:r>
            <a:r>
              <a:rPr lang="en-US" sz="1500" dirty="0"/>
              <a:t>. (Section </a:t>
            </a:r>
            <a:r>
              <a:rPr lang="en-US" sz="1500" dirty="0" smtClean="0"/>
              <a:t>13.6</a:t>
            </a:r>
            <a:r>
              <a:rPr lang="en-US" sz="1500" dirty="0"/>
              <a:t>) (Chap. 4</a:t>
            </a:r>
            <a:r>
              <a:rPr lang="en-US" sz="1500" dirty="0" smtClean="0"/>
              <a:t>)</a:t>
            </a:r>
            <a:endParaRPr lang="en-US" sz="1500" dirty="0"/>
          </a:p>
          <a:p>
            <a:pPr lvl="1"/>
            <a:r>
              <a:rPr lang="en-US" sz="1500" b="1" dirty="0" smtClean="0"/>
              <a:t>Total Superstructure </a:t>
            </a:r>
            <a:r>
              <a:rPr lang="en-US" sz="1500" b="1" dirty="0"/>
              <a:t>Depth 5.5ft</a:t>
            </a:r>
            <a:r>
              <a:rPr lang="en-US" sz="1500" dirty="0" smtClean="0"/>
              <a:t>.</a:t>
            </a:r>
            <a:endParaRPr lang="en-US" sz="15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1012809" y="3690742"/>
            <a:ext cx="4443588" cy="3584546"/>
          </a:xfrm>
        </p:spPr>
        <p:txBody>
          <a:bodyPr>
            <a:normAutofit/>
          </a:bodyPr>
          <a:lstStyle/>
          <a:p>
            <a:r>
              <a:rPr lang="en-US" sz="1900" dirty="0" smtClean="0"/>
              <a:t>Abutment</a:t>
            </a:r>
          </a:p>
          <a:p>
            <a:pPr lvl="1"/>
            <a:r>
              <a:rPr lang="en-US" sz="1500" dirty="0" smtClean="0"/>
              <a:t>10ft. x 23.5ft. (ADOT [BGD 9.7.1.1])</a:t>
            </a:r>
          </a:p>
          <a:p>
            <a:pPr lvl="1"/>
            <a:r>
              <a:rPr lang="en-US" sz="1500" dirty="0" smtClean="0"/>
              <a:t>ASTM C 494/C 494M </a:t>
            </a:r>
          </a:p>
          <a:p>
            <a:r>
              <a:rPr lang="en-US" sz="1900" dirty="0" smtClean="0"/>
              <a:t>Retaining Wall</a:t>
            </a:r>
          </a:p>
          <a:p>
            <a:pPr lvl="1"/>
            <a:r>
              <a:rPr lang="en-US" sz="1500" dirty="0" smtClean="0"/>
              <a:t>100ft. x 2.5ft. x 23ft.</a:t>
            </a:r>
          </a:p>
          <a:p>
            <a:pPr lvl="1"/>
            <a:r>
              <a:rPr lang="en-US" sz="1500" dirty="0" smtClean="0"/>
              <a:t>ASTM </a:t>
            </a:r>
            <a:r>
              <a:rPr lang="en-US" sz="1500" dirty="0"/>
              <a:t>C 494/C 494M </a:t>
            </a:r>
          </a:p>
          <a:p>
            <a:pPr lvl="1"/>
            <a:endParaRPr lang="en-US" sz="1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663" y="1394013"/>
            <a:ext cx="10010500" cy="1463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56979" y="3645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20563" y="5336821"/>
            <a:ext cx="318689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Photograph Provided By: AutoCAD Drawing</a:t>
            </a:r>
            <a:endParaRPr lang="en-US" sz="13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697" y="1602922"/>
            <a:ext cx="4799719" cy="373389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5335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020423" y="5965127"/>
            <a:ext cx="542697" cy="2794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18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295398" y="489984"/>
            <a:ext cx="9601200" cy="1303337"/>
          </a:xfrm>
        </p:spPr>
        <p:txBody>
          <a:bodyPr/>
          <a:lstStyle/>
          <a:p>
            <a:r>
              <a:rPr lang="en-US" dirty="0" smtClean="0"/>
              <a:t>Fill Dirt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872685" y="1776774"/>
            <a:ext cx="3776663" cy="4035665"/>
          </a:xfrm>
        </p:spPr>
        <p:txBody>
          <a:bodyPr>
            <a:normAutofit fontScale="77500" lnSpcReduction="20000"/>
          </a:bodyPr>
          <a:lstStyle/>
          <a:p>
            <a:r>
              <a:rPr lang="en-US" sz="2200" dirty="0"/>
              <a:t>Fill </a:t>
            </a:r>
            <a:r>
              <a:rPr lang="en-US" sz="2200" dirty="0" smtClean="0"/>
              <a:t>Dirt</a:t>
            </a:r>
          </a:p>
          <a:p>
            <a:pPr lvl="1"/>
            <a:r>
              <a:rPr lang="en-US" sz="2100" dirty="0" smtClean="0"/>
              <a:t>1:1 Slope</a:t>
            </a:r>
            <a:endParaRPr lang="en-US" sz="2100" dirty="0"/>
          </a:p>
          <a:p>
            <a:pPr lvl="1"/>
            <a:r>
              <a:rPr lang="en-US" sz="2100" dirty="0"/>
              <a:t>Engineer </a:t>
            </a:r>
            <a:r>
              <a:rPr lang="en-US" sz="2100" dirty="0" smtClean="0"/>
              <a:t>Soil: </a:t>
            </a:r>
            <a:r>
              <a:rPr lang="en-US" sz="2100" dirty="0"/>
              <a:t>20,559 Tons</a:t>
            </a:r>
          </a:p>
          <a:p>
            <a:pPr lvl="1"/>
            <a:r>
              <a:rPr lang="en-US" sz="2100" dirty="0"/>
              <a:t>Top Soil</a:t>
            </a:r>
          </a:p>
          <a:p>
            <a:pPr lvl="2"/>
            <a:r>
              <a:rPr lang="en-US" sz="2100" dirty="0"/>
              <a:t>ADOT Class 2: Cohesionless soil free from deleterious substances</a:t>
            </a:r>
          </a:p>
          <a:p>
            <a:pPr lvl="1"/>
            <a:r>
              <a:rPr lang="en-US" sz="2100" dirty="0"/>
              <a:t>Bottom Soil</a:t>
            </a:r>
          </a:p>
          <a:p>
            <a:pPr lvl="2"/>
            <a:r>
              <a:rPr lang="en-US" sz="2100" dirty="0"/>
              <a:t>ADOT Class 4: Engineered soil</a:t>
            </a:r>
          </a:p>
          <a:p>
            <a:r>
              <a:rPr lang="en-US" sz="2200" dirty="0" smtClean="0"/>
              <a:t>Erosion Control</a:t>
            </a:r>
          </a:p>
          <a:p>
            <a:pPr lvl="1"/>
            <a:r>
              <a:rPr lang="en-US" sz="2100" dirty="0" smtClean="0"/>
              <a:t>Hydroseeding</a:t>
            </a:r>
          </a:p>
          <a:p>
            <a:pPr lvl="1"/>
            <a:r>
              <a:rPr lang="en-US" sz="2100" dirty="0" smtClean="0"/>
              <a:t>Groundcover Plants (English Ivy)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512" y="2301476"/>
            <a:ext cx="2733434" cy="351869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500" y="1952625"/>
            <a:ext cx="2943225" cy="24193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049" y="1488941"/>
            <a:ext cx="10010500" cy="1463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52397" y="5812439"/>
            <a:ext cx="318689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Photograph Provided By : </a:t>
            </a:r>
            <a:r>
              <a:rPr lang="en-US" sz="1300" dirty="0" smtClean="0"/>
              <a:t>AutoCAD Drawing</a:t>
            </a:r>
            <a:endParaRPr lang="en-US" sz="1300" dirty="0"/>
          </a:p>
        </p:txBody>
      </p:sp>
      <p:sp>
        <p:nvSpPr>
          <p:cNvPr id="14" name="TextBox 13"/>
          <p:cNvSpPr txBox="1"/>
          <p:nvPr/>
        </p:nvSpPr>
        <p:spPr>
          <a:xfrm>
            <a:off x="4960697" y="4394321"/>
            <a:ext cx="302602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Photograph Provided By: Google </a:t>
            </a:r>
            <a:r>
              <a:rPr lang="en-US" sz="1300" dirty="0" err="1" smtClean="0"/>
              <a:t>SketchUp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61553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02044" y="281399"/>
            <a:ext cx="9601200" cy="1303337"/>
          </a:xfrm>
        </p:spPr>
        <p:txBody>
          <a:bodyPr/>
          <a:lstStyle/>
          <a:p>
            <a:r>
              <a:rPr lang="en-US" dirty="0" smtClean="0"/>
              <a:t>Project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02044" y="1570921"/>
            <a:ext cx="4815580" cy="438706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Peach Springs, AZ</a:t>
            </a:r>
          </a:p>
          <a:p>
            <a:r>
              <a:rPr lang="en-US" dirty="0"/>
              <a:t>Performing a grade separation for an existing at grade road crossing with the railroad</a:t>
            </a:r>
          </a:p>
          <a:p>
            <a:r>
              <a:rPr lang="en-US" dirty="0"/>
              <a:t>Prior to the fall semester the project was divided into two teams: Grade separation and structural</a:t>
            </a:r>
          </a:p>
          <a:p>
            <a:r>
              <a:rPr lang="en-US" dirty="0"/>
              <a:t>Issues with current design:</a:t>
            </a:r>
          </a:p>
          <a:p>
            <a:pPr lvl="1"/>
            <a:r>
              <a:rPr lang="en-US" sz="2200" dirty="0"/>
              <a:t>Safety</a:t>
            </a:r>
          </a:p>
          <a:p>
            <a:pPr lvl="1"/>
            <a:r>
              <a:rPr lang="en-US" sz="2200" dirty="0"/>
              <a:t>Noise complaint </a:t>
            </a:r>
          </a:p>
          <a:p>
            <a:pPr lvl="1"/>
            <a:r>
              <a:rPr lang="en-US" sz="2200" dirty="0"/>
              <a:t>Emergency Vehicle access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971957" y="5610892"/>
            <a:ext cx="3401700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 smtClean="0"/>
              <a:t>Photograph Provided by: National Online Project</a:t>
            </a:r>
            <a:endParaRPr lang="en-US" sz="13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444" y="1286027"/>
            <a:ext cx="10440212" cy="149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995" y="1553257"/>
            <a:ext cx="4656033" cy="405763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969307" y="5957986"/>
            <a:ext cx="542697" cy="2794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1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66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76988" y="5966078"/>
            <a:ext cx="542697" cy="2794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19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44179" y="776717"/>
            <a:ext cx="9329852" cy="953229"/>
          </a:xfrm>
        </p:spPr>
        <p:txBody>
          <a:bodyPr/>
          <a:lstStyle/>
          <a:p>
            <a:r>
              <a:rPr lang="en-US" dirty="0" smtClean="0"/>
              <a:t>Type of Concrete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20748" y="1625897"/>
            <a:ext cx="9975850" cy="3633787"/>
          </a:xfrm>
        </p:spPr>
        <p:txBody>
          <a:bodyPr>
            <a:noAutofit/>
          </a:bodyPr>
          <a:lstStyle/>
          <a:p>
            <a:r>
              <a:rPr lang="en-US" sz="2000" dirty="0"/>
              <a:t>Class S concrete</a:t>
            </a:r>
          </a:p>
          <a:p>
            <a:pPr lvl="1"/>
            <a:r>
              <a:rPr lang="en-US" sz="1800" dirty="0" smtClean="0"/>
              <a:t>Contains Sulfate</a:t>
            </a:r>
          </a:p>
          <a:p>
            <a:pPr lvl="1"/>
            <a:r>
              <a:rPr lang="en-US" sz="1800" dirty="0" smtClean="0"/>
              <a:t>Used </a:t>
            </a:r>
            <a:r>
              <a:rPr lang="en-US" sz="1800" dirty="0"/>
              <a:t>for construction of deck and abutments</a:t>
            </a:r>
          </a:p>
          <a:p>
            <a:pPr lvl="1"/>
            <a:r>
              <a:rPr lang="en-US" sz="1800" dirty="0"/>
              <a:t>As high range water reducing admixture (Superplasticizer): ASTM C 494/C 494M</a:t>
            </a:r>
          </a:p>
          <a:p>
            <a:pPr lvl="1"/>
            <a:r>
              <a:rPr lang="en-US" sz="1800" dirty="0"/>
              <a:t>Used for cast in place concrete structures</a:t>
            </a:r>
          </a:p>
          <a:p>
            <a:r>
              <a:rPr lang="en-US" sz="2000" dirty="0"/>
              <a:t>Grade 60 reinforcing steel</a:t>
            </a:r>
          </a:p>
          <a:p>
            <a:pPr lvl="1"/>
            <a:r>
              <a:rPr lang="en-US" sz="1800" dirty="0"/>
              <a:t>Used for concrete structures</a:t>
            </a:r>
          </a:p>
          <a:p>
            <a:pPr lvl="1"/>
            <a:r>
              <a:rPr lang="en-US" sz="1800" dirty="0"/>
              <a:t>Recommended by ADOT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437" y="3442790"/>
            <a:ext cx="3316644" cy="236725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7065437" y="5810045"/>
            <a:ext cx="364663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 smtClean="0"/>
              <a:t>Photograph Provided By: northlandconstruction.com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13863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955594" y="5950527"/>
            <a:ext cx="542697" cy="2794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20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094" y="1090071"/>
            <a:ext cx="10010500" cy="146317"/>
          </a:xfrm>
          <a:prstGeom prst="rect">
            <a:avLst/>
          </a:prstGeom>
        </p:spPr>
      </p:pic>
      <p:sp>
        <p:nvSpPr>
          <p:cNvPr id="8" name="Title 5"/>
          <p:cNvSpPr txBox="1">
            <a:spLocks/>
          </p:cNvSpPr>
          <p:nvPr/>
        </p:nvSpPr>
        <p:spPr>
          <a:xfrm>
            <a:off x="1295398" y="534084"/>
            <a:ext cx="9601200" cy="76358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 smtClean="0"/>
              <a:t>BNSF Constraints for Construction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205959" y="1746798"/>
            <a:ext cx="428976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Vertical Construction Clearance 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Horizontal Construction Clearance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All false work must comply with the above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Chain link fencing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Permanent design clearance</a:t>
            </a:r>
            <a:br>
              <a:rPr lang="en-US" dirty="0" smtClean="0"/>
            </a:br>
            <a:r>
              <a:rPr lang="en-US" dirty="0" smtClean="0"/>
              <a:t>Vertical &amp; Horizontal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Limited work to be permitted in the right</a:t>
            </a:r>
            <a:br>
              <a:rPr lang="en-US" dirty="0" smtClean="0"/>
            </a:br>
            <a:r>
              <a:rPr lang="en-US" dirty="0" smtClean="0"/>
              <a:t>of way for BNSF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5284" y="1577948"/>
            <a:ext cx="5071314" cy="380348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5753908" y="5381433"/>
            <a:ext cx="3796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/>
              <a:t>Photograph Provided By: http://media.cleveland.com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98033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034779" y="5974170"/>
            <a:ext cx="542697" cy="2794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21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447800" y="439739"/>
            <a:ext cx="9601200" cy="1303337"/>
          </a:xfrm>
        </p:spPr>
        <p:txBody>
          <a:bodyPr/>
          <a:lstStyle/>
          <a:p>
            <a:r>
              <a:rPr lang="en-US" dirty="0"/>
              <a:t>Construction of Overpass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63" y="1469221"/>
            <a:ext cx="10010500" cy="1463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6071" y="1905446"/>
            <a:ext cx="9039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As part of the design, Flag-Tech was asked to create a plan for the construction of the overpass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136071" y="2772558"/>
            <a:ext cx="351905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Major Issues: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Leaving the existing road open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Constructing around the railroad without interfering with normal train activities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631" y="2440171"/>
            <a:ext cx="5436851" cy="283690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5119995" y="5277075"/>
            <a:ext cx="3192733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Photograph Provided By: </a:t>
            </a:r>
            <a:r>
              <a:rPr lang="en-US" sz="1300" dirty="0" smtClean="0"/>
              <a:t>AutoCAD</a:t>
            </a:r>
            <a:endParaRPr lang="en-US" sz="13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55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976988" y="5953090"/>
            <a:ext cx="542697" cy="2794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22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295398" y="487363"/>
            <a:ext cx="9601200" cy="1303337"/>
          </a:xfrm>
        </p:spPr>
        <p:txBody>
          <a:bodyPr/>
          <a:lstStyle/>
          <a:p>
            <a:r>
              <a:rPr lang="en-US" dirty="0"/>
              <a:t>Construction of Overpass Cont..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748" y="1581884"/>
            <a:ext cx="10010500" cy="146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018" y="2336800"/>
            <a:ext cx="6218664" cy="268431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103" y="4017818"/>
            <a:ext cx="4387423" cy="166497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849103" y="1870517"/>
            <a:ext cx="39982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To begin the abutments must be placed 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he retaining walls will then be added to the east and west side of each abutment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39692" y="2399299"/>
            <a:ext cx="676380" cy="6518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1334" y="4080317"/>
            <a:ext cx="511147" cy="4925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103" y="5745288"/>
            <a:ext cx="3036071" cy="34750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97329" y="5083614"/>
            <a:ext cx="302602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Photograph Provided By: Google </a:t>
            </a:r>
            <a:r>
              <a:rPr lang="en-US" sz="1300" dirty="0" err="1" smtClean="0"/>
              <a:t>SketchUp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97325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962663" y="5969000"/>
            <a:ext cx="542697" cy="2794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23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28600" y="457200"/>
            <a:ext cx="9601200" cy="1303337"/>
          </a:xfrm>
        </p:spPr>
        <p:txBody>
          <a:bodyPr/>
          <a:lstStyle/>
          <a:p>
            <a:r>
              <a:rPr lang="en-US" dirty="0"/>
              <a:t>Construction of Overpass </a:t>
            </a:r>
            <a:r>
              <a:rPr lang="en-US" dirty="0" err="1"/>
              <a:t>Cont</a:t>
            </a:r>
            <a:r>
              <a:rPr lang="en-US" dirty="0"/>
              <a:t>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163" y="1560835"/>
            <a:ext cx="10010500" cy="146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008" y="1873330"/>
            <a:ext cx="6947915" cy="270790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194" y="4229774"/>
            <a:ext cx="3594400" cy="173922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750002" y="2089354"/>
            <a:ext cx="3769785" cy="796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Addition of the superstructure</a:t>
            </a:r>
            <a:r>
              <a:rPr lang="en-US" sz="1600" dirty="0"/>
              <a:t> </a:t>
            </a:r>
            <a:r>
              <a:rPr lang="en-US" sz="1600" dirty="0" smtClean="0"/>
              <a:t>&amp; deck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Pre-constructed</a:t>
            </a:r>
            <a:endParaRPr lang="en-US" sz="1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9787" y="1926715"/>
            <a:ext cx="929668" cy="8942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186" y="4273362"/>
            <a:ext cx="477087" cy="4589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94194" y="5962506"/>
            <a:ext cx="302602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Photograph Provided By: Google </a:t>
            </a:r>
            <a:r>
              <a:rPr lang="en-US" sz="1300" dirty="0" err="1" smtClean="0"/>
              <a:t>SketchUp</a:t>
            </a:r>
            <a:endParaRPr lang="en-US" sz="1300" dirty="0"/>
          </a:p>
        </p:txBody>
      </p:sp>
      <p:sp>
        <p:nvSpPr>
          <p:cNvPr id="16" name="TextBox 15"/>
          <p:cNvSpPr txBox="1"/>
          <p:nvPr/>
        </p:nvSpPr>
        <p:spPr>
          <a:xfrm>
            <a:off x="4427022" y="4634621"/>
            <a:ext cx="302602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Photograph Provided By: Google </a:t>
            </a:r>
            <a:r>
              <a:rPr lang="en-US" sz="1300" dirty="0" err="1" smtClean="0"/>
              <a:t>SketchUp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40565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935154" y="5962506"/>
            <a:ext cx="542697" cy="2794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24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863418" y="487363"/>
            <a:ext cx="9601200" cy="1303337"/>
          </a:xfrm>
        </p:spPr>
        <p:txBody>
          <a:bodyPr/>
          <a:lstStyle/>
          <a:p>
            <a:r>
              <a:rPr lang="en-US" dirty="0"/>
              <a:t>Construction of Overpass </a:t>
            </a:r>
            <a:r>
              <a:rPr lang="en-US" dirty="0" err="1"/>
              <a:t>Cont</a:t>
            </a:r>
            <a:r>
              <a:rPr lang="en-US" dirty="0"/>
              <a:t>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098" y="1453883"/>
            <a:ext cx="10010500" cy="146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57" y="3878120"/>
            <a:ext cx="4018163" cy="18669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141" y="1790700"/>
            <a:ext cx="6709799" cy="27997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010301" y="1883064"/>
            <a:ext cx="3728958" cy="1625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700" dirty="0" smtClean="0"/>
              <a:t>During Construction of abutments</a:t>
            </a:r>
            <a:br>
              <a:rPr lang="en-US" sz="1700" dirty="0" smtClean="0"/>
            </a:br>
            <a:r>
              <a:rPr lang="en-US" sz="1700" dirty="0" smtClean="0"/>
              <a:t>&amp; superstructure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700" dirty="0" smtClean="0"/>
              <a:t>Double box culvert will be constructed </a:t>
            </a:r>
            <a:endParaRPr lang="en-US" sz="17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098" y="4015344"/>
            <a:ext cx="475977" cy="4573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8116" y="1883064"/>
            <a:ext cx="514010" cy="49385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86141" y="4665376"/>
            <a:ext cx="302602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Photograph Provided By: Google </a:t>
            </a:r>
            <a:r>
              <a:rPr lang="en-US" sz="1300" dirty="0" err="1" smtClean="0"/>
              <a:t>SketchUp</a:t>
            </a:r>
            <a:endParaRPr lang="en-US" sz="1300" dirty="0"/>
          </a:p>
        </p:txBody>
      </p:sp>
      <p:sp>
        <p:nvSpPr>
          <p:cNvPr id="16" name="TextBox 15"/>
          <p:cNvSpPr txBox="1"/>
          <p:nvPr/>
        </p:nvSpPr>
        <p:spPr>
          <a:xfrm>
            <a:off x="773457" y="5774753"/>
            <a:ext cx="302602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Photograph Provided By: Google </a:t>
            </a:r>
            <a:r>
              <a:rPr lang="en-US" sz="1300" dirty="0" err="1" smtClean="0"/>
              <a:t>SketchUp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76489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893986" y="5969000"/>
            <a:ext cx="542697" cy="2794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25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533406"/>
            <a:ext cx="9601200" cy="1304925"/>
          </a:xfrm>
        </p:spPr>
        <p:txBody>
          <a:bodyPr/>
          <a:lstStyle/>
          <a:p>
            <a:r>
              <a:rPr lang="en-US" dirty="0" smtClean="0"/>
              <a:t>Construction of Overpass </a:t>
            </a:r>
            <a:r>
              <a:rPr lang="en-US" dirty="0" err="1" smtClean="0"/>
              <a:t>Cont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48" y="1571618"/>
            <a:ext cx="10010500" cy="152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728" y="1724031"/>
            <a:ext cx="6182971" cy="23717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585" y="3701358"/>
            <a:ext cx="4267457" cy="21215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085850" y="1935197"/>
            <a:ext cx="37147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After construction of double box culvert &amp; abutments with deck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Soil 4 and then Soil 2 to be laid out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5283989" y="1838330"/>
            <a:ext cx="631035" cy="6084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4282" y="5137052"/>
            <a:ext cx="584749" cy="5638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497112">
            <a:off x="8584015" y="2320863"/>
            <a:ext cx="2438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Diamond Creek Road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90952">
            <a:off x="1214745" y="4921591"/>
            <a:ext cx="1423852" cy="28477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12728" y="4101975"/>
            <a:ext cx="302602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Photograph Provided By: Google </a:t>
            </a:r>
            <a:r>
              <a:rPr lang="en-US" sz="1300" dirty="0" err="1" smtClean="0"/>
              <a:t>SketchUp</a:t>
            </a:r>
            <a:endParaRPr lang="en-US" sz="1300" dirty="0"/>
          </a:p>
        </p:txBody>
      </p:sp>
      <p:sp>
        <p:nvSpPr>
          <p:cNvPr id="17" name="TextBox 16"/>
          <p:cNvSpPr txBox="1"/>
          <p:nvPr/>
        </p:nvSpPr>
        <p:spPr>
          <a:xfrm>
            <a:off x="877585" y="5822950"/>
            <a:ext cx="302602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Photograph Provided By: Google </a:t>
            </a:r>
            <a:r>
              <a:rPr lang="en-US" sz="1300" dirty="0" err="1" smtClean="0"/>
              <a:t>SketchUp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72191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880051" y="5957614"/>
            <a:ext cx="542697" cy="2794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26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533406"/>
            <a:ext cx="9601200" cy="1304925"/>
          </a:xfrm>
        </p:spPr>
        <p:txBody>
          <a:bodyPr/>
          <a:lstStyle/>
          <a:p>
            <a:r>
              <a:rPr lang="en-US" dirty="0" smtClean="0"/>
              <a:t>Construction of Overpass </a:t>
            </a:r>
            <a:r>
              <a:rPr lang="en-US" dirty="0" err="1" smtClean="0"/>
              <a:t>Cont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48" y="1571618"/>
            <a:ext cx="10010500" cy="1524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772" y="2175250"/>
            <a:ext cx="6991992" cy="347084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585" y="4333875"/>
            <a:ext cx="3181749" cy="129820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790848" y="1687142"/>
            <a:ext cx="3071675" cy="24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 smtClean="0"/>
              <a:t>After the soil has been properly</a:t>
            </a:r>
            <a:br>
              <a:rPr lang="en-US" sz="1500" dirty="0" smtClean="0"/>
            </a:br>
            <a:r>
              <a:rPr lang="en-US" sz="1500" dirty="0" smtClean="0"/>
              <a:t>placed the asphalt and pavement</a:t>
            </a:r>
            <a:br>
              <a:rPr lang="en-US" sz="1500" dirty="0" smtClean="0"/>
            </a:br>
            <a:r>
              <a:rPr lang="en-US" sz="1500" dirty="0" smtClean="0"/>
              <a:t>will begin to be added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 smtClean="0"/>
              <a:t>The lining along with the fencing </a:t>
            </a:r>
            <a:br>
              <a:rPr lang="en-US" sz="1500" dirty="0" smtClean="0"/>
            </a:br>
            <a:r>
              <a:rPr lang="en-US" sz="1500" dirty="0" smtClean="0"/>
              <a:t>of the overpass will also be added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 smtClean="0"/>
              <a:t>Lastly any lining and guardrails will</a:t>
            </a:r>
            <a:br>
              <a:rPr lang="en-US" sz="1500" dirty="0" smtClean="0"/>
            </a:br>
            <a:r>
              <a:rPr lang="en-US" sz="1500" dirty="0" smtClean="0"/>
              <a:t>be put together</a:t>
            </a:r>
            <a:endParaRPr lang="en-US" sz="15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406526" y="2273335"/>
            <a:ext cx="789644" cy="7589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18053">
            <a:off x="8962008" y="2736324"/>
            <a:ext cx="1426588" cy="2804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89772" y="5690626"/>
            <a:ext cx="302602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Photograph Provided By: Google </a:t>
            </a:r>
            <a:r>
              <a:rPr lang="en-US" sz="1300" dirty="0" err="1" smtClean="0"/>
              <a:t>SketchUp</a:t>
            </a:r>
            <a:endParaRPr lang="en-US" sz="1300" dirty="0"/>
          </a:p>
        </p:txBody>
      </p:sp>
      <p:sp>
        <p:nvSpPr>
          <p:cNvPr id="16" name="TextBox 15"/>
          <p:cNvSpPr txBox="1"/>
          <p:nvPr/>
        </p:nvSpPr>
        <p:spPr>
          <a:xfrm>
            <a:off x="877585" y="5665226"/>
            <a:ext cx="302602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Photograph Provided By: Google </a:t>
            </a:r>
            <a:r>
              <a:rPr lang="en-US" sz="1300" dirty="0" err="1" smtClean="0"/>
              <a:t>SketchUp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321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945028" y="5885479"/>
            <a:ext cx="542697" cy="2794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27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533406"/>
            <a:ext cx="9601200" cy="1304925"/>
          </a:xfrm>
        </p:spPr>
        <p:txBody>
          <a:bodyPr/>
          <a:lstStyle/>
          <a:p>
            <a:r>
              <a:rPr lang="en-US" dirty="0" smtClean="0"/>
              <a:t>Construction of Overpass </a:t>
            </a:r>
            <a:r>
              <a:rPr lang="en-US" dirty="0" err="1" smtClean="0"/>
              <a:t>Cont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48" y="1571618"/>
            <a:ext cx="10010500" cy="152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848" y="3295650"/>
            <a:ext cx="6150912" cy="249959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2384" y="4212849"/>
            <a:ext cx="3752644" cy="130493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592805" y="1809169"/>
            <a:ext cx="8191500" cy="12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In conclusion of the construction, the wall positioned previously will be demolished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The soils 4 and 2 will be appropriately added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The overpass is expected to allow traffic flow during this final phase of construction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140533" y="3372819"/>
            <a:ext cx="659632" cy="691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249545" y="4249476"/>
            <a:ext cx="366829" cy="3845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13237">
            <a:off x="1694420" y="5184343"/>
            <a:ext cx="1919187" cy="91927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192384" y="5517781"/>
            <a:ext cx="302602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Photograph Provided By: Google </a:t>
            </a:r>
            <a:r>
              <a:rPr lang="en-US" sz="1300" dirty="0" err="1" smtClean="0"/>
              <a:t>SketchUp</a:t>
            </a:r>
            <a:endParaRPr lang="en-US" sz="1300" dirty="0"/>
          </a:p>
        </p:txBody>
      </p:sp>
      <p:sp>
        <p:nvSpPr>
          <p:cNvPr id="17" name="TextBox 16"/>
          <p:cNvSpPr txBox="1"/>
          <p:nvPr/>
        </p:nvSpPr>
        <p:spPr>
          <a:xfrm>
            <a:off x="790848" y="5816559"/>
            <a:ext cx="302602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Photograph Provided By: Google </a:t>
            </a:r>
            <a:r>
              <a:rPr lang="en-US" sz="1300" dirty="0" err="1" smtClean="0"/>
              <a:t>SketchUp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52208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49568" y="545920"/>
            <a:ext cx="9601200" cy="1303337"/>
          </a:xfrm>
        </p:spPr>
        <p:txBody>
          <a:bodyPr>
            <a:normAutofit/>
          </a:bodyPr>
          <a:lstStyle/>
          <a:p>
            <a:r>
              <a:rPr lang="en-US" dirty="0" smtClean="0"/>
              <a:t>Cost of Staffing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918" y="1607032"/>
            <a:ext cx="10010500" cy="14631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891918" y="5969000"/>
            <a:ext cx="542697" cy="2794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28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9142" y="5074287"/>
            <a:ext cx="2037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Table 1.1: Cost of Staffing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64" y="1849257"/>
            <a:ext cx="10597124" cy="322503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4309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1108609" y="245634"/>
            <a:ext cx="9601200" cy="1303337"/>
          </a:xfrm>
        </p:spPr>
        <p:txBody>
          <a:bodyPr/>
          <a:lstStyle/>
          <a:p>
            <a:r>
              <a:rPr lang="en-US" dirty="0" smtClean="0"/>
              <a:t>Project Details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898215" y="1435368"/>
            <a:ext cx="4288779" cy="4792440"/>
          </a:xfrm>
        </p:spPr>
        <p:txBody>
          <a:bodyPr>
            <a:normAutofit fontScale="25000" lnSpcReduction="20000"/>
          </a:bodyPr>
          <a:lstStyle/>
          <a:p>
            <a:r>
              <a:rPr lang="en-US" sz="7200" dirty="0"/>
              <a:t>Clients: </a:t>
            </a:r>
          </a:p>
          <a:p>
            <a:pPr lvl="1"/>
            <a:r>
              <a:rPr lang="en-US" sz="7200" dirty="0"/>
              <a:t>Julie Alpert- Transportation Planner  Hualapai Tribe, Public Services </a:t>
            </a:r>
            <a:r>
              <a:rPr lang="en-US" sz="7200" dirty="0" smtClean="0"/>
              <a:t>Department</a:t>
            </a:r>
          </a:p>
          <a:p>
            <a:pPr lvl="1"/>
            <a:r>
              <a:rPr lang="en-US" sz="7200" dirty="0" smtClean="0"/>
              <a:t>Kevin </a:t>
            </a:r>
            <a:r>
              <a:rPr lang="en-US" sz="7200" dirty="0"/>
              <a:t>Davidson- Hualapai Tribe Planning </a:t>
            </a:r>
            <a:r>
              <a:rPr lang="en-US" sz="7200" dirty="0" smtClean="0"/>
              <a:t>&amp; </a:t>
            </a:r>
            <a:r>
              <a:rPr lang="en-US" sz="7200" dirty="0"/>
              <a:t>Economic Development  Director </a:t>
            </a:r>
          </a:p>
          <a:p>
            <a:pPr lvl="1"/>
            <a:r>
              <a:rPr lang="en-US" sz="7200" dirty="0"/>
              <a:t>Philip </a:t>
            </a:r>
            <a:r>
              <a:rPr lang="en-US" sz="7200" dirty="0" smtClean="0"/>
              <a:t>Wisely PE- </a:t>
            </a:r>
            <a:r>
              <a:rPr lang="en-US" sz="7200" dirty="0"/>
              <a:t>Public Services Director</a:t>
            </a:r>
          </a:p>
          <a:p>
            <a:r>
              <a:rPr lang="en-US" sz="7200" dirty="0" smtClean="0"/>
              <a:t>Technical Advisor</a:t>
            </a:r>
          </a:p>
          <a:p>
            <a:pPr lvl="1"/>
            <a:r>
              <a:rPr lang="en-US" sz="7200" dirty="0"/>
              <a:t>John </a:t>
            </a:r>
            <a:r>
              <a:rPr lang="en-US" sz="7200" dirty="0" err="1"/>
              <a:t>Tingerthal</a:t>
            </a:r>
            <a:r>
              <a:rPr lang="en-US" sz="7200" dirty="0"/>
              <a:t>, MSCE, </a:t>
            </a:r>
            <a:r>
              <a:rPr lang="en-US" sz="7200" dirty="0" err="1"/>
              <a:t>EdD</a:t>
            </a:r>
            <a:r>
              <a:rPr lang="en-US" sz="7200" dirty="0"/>
              <a:t>, </a:t>
            </a:r>
            <a:r>
              <a:rPr lang="en-US" sz="7200" dirty="0" smtClean="0"/>
              <a:t>PE</a:t>
            </a:r>
          </a:p>
          <a:p>
            <a:r>
              <a:rPr lang="en-US" sz="7200" dirty="0" smtClean="0"/>
              <a:t>Advisor</a:t>
            </a:r>
          </a:p>
          <a:p>
            <a:pPr lvl="1"/>
            <a:r>
              <a:rPr lang="en-US" sz="7200" dirty="0"/>
              <a:t>Wilbert Odem, PhD </a:t>
            </a:r>
            <a:r>
              <a:rPr lang="en-US" sz="7200" dirty="0" smtClean="0"/>
              <a:t>PE</a:t>
            </a:r>
          </a:p>
          <a:p>
            <a:pPr lvl="1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444" y="1286027"/>
            <a:ext cx="10440212" cy="1493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284765" y="5359993"/>
            <a:ext cx="459253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/>
              <a:t>Photograph Provided by: </a:t>
            </a:r>
            <a:r>
              <a:rPr lang="en-US" sz="1300" dirty="0" smtClean="0"/>
              <a:t>Google </a:t>
            </a:r>
            <a:r>
              <a:rPr lang="en-US" sz="1300" dirty="0" err="1" smtClean="0"/>
              <a:t>SketchUP</a:t>
            </a:r>
            <a:endParaRPr lang="en-US" sz="13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969307" y="5948408"/>
            <a:ext cx="542697" cy="2794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2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4765" y="1823202"/>
            <a:ext cx="5999529" cy="353679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2842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940309" y="5969000"/>
            <a:ext cx="542697" cy="2794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29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087702" y="758062"/>
            <a:ext cx="9601200" cy="1303337"/>
          </a:xfrm>
        </p:spPr>
        <p:txBody>
          <a:bodyPr/>
          <a:lstStyle/>
          <a:p>
            <a:r>
              <a:rPr lang="en-US" dirty="0" smtClean="0"/>
              <a:t>Staffing Hours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93741" y="5513643"/>
            <a:ext cx="17222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Table 2.1: Task Hours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6508527" y="4863855"/>
            <a:ext cx="2082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Table 2.2: Personnel Hours</a:t>
            </a:r>
            <a:endParaRPr lang="en-US" sz="1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229" y="1769802"/>
            <a:ext cx="10016596" cy="146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527" y="2325663"/>
            <a:ext cx="4041623" cy="253542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741" y="2148359"/>
            <a:ext cx="378594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989913" y="5917526"/>
            <a:ext cx="542697" cy="2794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30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88713" y="717318"/>
            <a:ext cx="9601200" cy="1303337"/>
          </a:xfrm>
        </p:spPr>
        <p:txBody>
          <a:bodyPr/>
          <a:lstStyle/>
          <a:p>
            <a:r>
              <a:rPr lang="en-US" dirty="0"/>
              <a:t>Cost of Engineering Services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62208" y="5889149"/>
            <a:ext cx="4369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Table 3.1: Total Cost of Engineering Services and Expenses</a:t>
            </a:r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015" y="1785986"/>
            <a:ext cx="10016596" cy="1463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208" y="2074581"/>
            <a:ext cx="6805065" cy="37890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1972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896597" y="5969000"/>
            <a:ext cx="542697" cy="2794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31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295398" y="234518"/>
            <a:ext cx="9601200" cy="1303337"/>
          </a:xfrm>
        </p:spPr>
        <p:txBody>
          <a:bodyPr>
            <a:normAutofit/>
          </a:bodyPr>
          <a:lstStyle/>
          <a:p>
            <a:r>
              <a:rPr lang="en-US" sz="3700" dirty="0"/>
              <a:t>Cost of </a:t>
            </a:r>
            <a:r>
              <a:rPr lang="en-US" sz="3700" dirty="0" smtClean="0"/>
              <a:t>Materials</a:t>
            </a:r>
            <a:endParaRPr lang="en-US" sz="3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731" y="1126835"/>
            <a:ext cx="8820533" cy="50550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539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053" y="982132"/>
            <a:ext cx="9601196" cy="1303867"/>
          </a:xfrm>
        </p:spPr>
        <p:txBody>
          <a:bodyPr/>
          <a:lstStyle/>
          <a:p>
            <a:r>
              <a:rPr lang="en-US" dirty="0" smtClean="0"/>
              <a:t>Special Thanks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2" y="2687782"/>
            <a:ext cx="9976336" cy="3414079"/>
          </a:xfrm>
        </p:spPr>
        <p:txBody>
          <a:bodyPr>
            <a:normAutofit fontScale="77500" lnSpcReduction="20000"/>
          </a:bodyPr>
          <a:lstStyle/>
          <a:p>
            <a:r>
              <a:rPr lang="en-US" sz="2100" dirty="0" smtClean="0"/>
              <a:t>Julie </a:t>
            </a:r>
            <a:r>
              <a:rPr lang="en-US" sz="2100" dirty="0"/>
              <a:t>Alpert- Transportation Planner  Hualapai Tribe, Public Services Department</a:t>
            </a:r>
          </a:p>
          <a:p>
            <a:r>
              <a:rPr lang="en-US" sz="2100" dirty="0"/>
              <a:t>Kevin Davidson- Hualapai Tribe Planning &amp; Economic Development  Director </a:t>
            </a:r>
          </a:p>
          <a:p>
            <a:r>
              <a:rPr lang="en-US" sz="2100" dirty="0"/>
              <a:t>Philip Wisely PE- Public Services Director</a:t>
            </a:r>
          </a:p>
          <a:p>
            <a:r>
              <a:rPr lang="en-US" sz="2100" dirty="0" smtClean="0"/>
              <a:t>John </a:t>
            </a:r>
            <a:r>
              <a:rPr lang="en-US" sz="2100" dirty="0" err="1"/>
              <a:t>Tingerthal</a:t>
            </a:r>
            <a:r>
              <a:rPr lang="en-US" sz="2100" dirty="0"/>
              <a:t>, MSCE, </a:t>
            </a:r>
            <a:r>
              <a:rPr lang="en-US" sz="2100" dirty="0" err="1"/>
              <a:t>EdD</a:t>
            </a:r>
            <a:r>
              <a:rPr lang="en-US" sz="2100" dirty="0"/>
              <a:t>, PE</a:t>
            </a:r>
          </a:p>
          <a:p>
            <a:r>
              <a:rPr lang="en-US" sz="2100" dirty="0" smtClean="0"/>
              <a:t>Wilbert </a:t>
            </a:r>
            <a:r>
              <a:rPr lang="en-US" sz="2100" dirty="0"/>
              <a:t>Odem, PhD </a:t>
            </a:r>
            <a:r>
              <a:rPr lang="en-US" sz="2100" dirty="0" smtClean="0"/>
              <a:t>PE</a:t>
            </a:r>
          </a:p>
          <a:p>
            <a:r>
              <a:rPr lang="de-DE" sz="2100" dirty="0"/>
              <a:t>Charles Schlinger, PhD, PE, </a:t>
            </a:r>
            <a:r>
              <a:rPr lang="de-DE" sz="2100" dirty="0" smtClean="0"/>
              <a:t>PG</a:t>
            </a:r>
          </a:p>
          <a:p>
            <a:r>
              <a:rPr lang="en-US" sz="2100" dirty="0"/>
              <a:t>Ian F. Braun, E.I.T., L.S.I.T. </a:t>
            </a:r>
            <a:endParaRPr lang="en-US" sz="2100" dirty="0" smtClean="0"/>
          </a:p>
          <a:p>
            <a:r>
              <a:rPr lang="en-US" sz="2100" dirty="0" smtClean="0"/>
              <a:t>Adam </a:t>
            </a:r>
            <a:r>
              <a:rPr lang="en-US" sz="2100" dirty="0"/>
              <a:t>Miele, P.E</a:t>
            </a:r>
            <a:r>
              <a:rPr lang="en-US" sz="2100" dirty="0" smtClean="0"/>
              <a:t>., Project Manager, City </a:t>
            </a:r>
            <a:r>
              <a:rPr lang="en-US" sz="2100" dirty="0"/>
              <a:t>of Flagstaff</a:t>
            </a:r>
          </a:p>
          <a:p>
            <a:r>
              <a:rPr lang="en-US" sz="2100" dirty="0" smtClean="0"/>
              <a:t>Donna Curry, </a:t>
            </a:r>
            <a:r>
              <a:rPr lang="en-US" sz="2100" dirty="0"/>
              <a:t>Engineering </a:t>
            </a:r>
            <a:r>
              <a:rPr lang="en-US" sz="2100" dirty="0" smtClean="0"/>
              <a:t>Specialist, </a:t>
            </a:r>
            <a:r>
              <a:rPr lang="en-US" sz="2100" dirty="0"/>
              <a:t>City of </a:t>
            </a:r>
            <a:r>
              <a:rPr lang="en-US" sz="2100" dirty="0" smtClean="0"/>
              <a:t>Flagstaff</a:t>
            </a:r>
          </a:p>
          <a:p>
            <a:r>
              <a:rPr lang="en-US" sz="2100" dirty="0"/>
              <a:t>Sayeed M. Hani, </a:t>
            </a:r>
            <a:r>
              <a:rPr lang="en-US" sz="2100" dirty="0" smtClean="0"/>
              <a:t>Utility </a:t>
            </a:r>
            <a:r>
              <a:rPr lang="en-US" sz="2100" dirty="0"/>
              <a:t>Engineering Coordinator/ Railroad </a:t>
            </a:r>
            <a:r>
              <a:rPr lang="en-US" sz="2100" dirty="0" smtClean="0"/>
              <a:t>Liaison, </a:t>
            </a:r>
            <a:r>
              <a:rPr lang="en-US" sz="2100" dirty="0"/>
              <a:t>ADOT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00389" y="5969000"/>
            <a:ext cx="542697" cy="2794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32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34390" y="2597546"/>
            <a:ext cx="4435104" cy="33177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35990" y="5915279"/>
            <a:ext cx="59200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Photograph </a:t>
            </a:r>
            <a:r>
              <a:rPr lang="en-US" sz="1600" dirty="0"/>
              <a:t>Provided </a:t>
            </a:r>
            <a:r>
              <a:rPr lang="en-US" sz="1600" dirty="0" smtClean="0"/>
              <a:t>by</a:t>
            </a:r>
            <a:r>
              <a:rPr lang="en-US" sz="1600" dirty="0"/>
              <a:t>: http://supercycle.org.au/quiz-venue-change/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96598" y="5969000"/>
            <a:ext cx="542697" cy="2794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33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6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1426159" y="561226"/>
            <a:ext cx="9601200" cy="76358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Environmental Analysis</a:t>
            </a:r>
            <a:endParaRPr lang="en-US" sz="4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59" y="1208285"/>
            <a:ext cx="10010500" cy="146317"/>
          </a:xfrm>
          <a:prstGeom prst="rect">
            <a:avLst/>
          </a:prstGeom>
        </p:spPr>
      </p:pic>
      <p:pic>
        <p:nvPicPr>
          <p:cNvPr id="1026" name="Picture 2" descr="https://upload.wikimedia.org/wikipedia/commons/c/cf/Mustela_nigripes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433" y="1376983"/>
            <a:ext cx="2800871" cy="1759659"/>
          </a:xfrm>
          <a:prstGeom prst="rect">
            <a:avLst/>
          </a:prstGeom>
          <a:noFill/>
          <a:ln w="1905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941433" y="3309850"/>
            <a:ext cx="4592536" cy="269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" dirty="0"/>
              <a:t>Photograph Provided by: www.defenders.org</a:t>
            </a: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834032" y="1657455"/>
            <a:ext cx="6927282" cy="2025079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Overview </a:t>
            </a:r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phase: To 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determine the specific presence/absence of projected species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 smtClean="0">
                <a:cs typeface="Times New Roman" panose="02020603050405020304" pitchFamily="18" charset="0"/>
              </a:rPr>
              <a:t>Design phase: To </a:t>
            </a:r>
            <a:r>
              <a:rPr lang="en-US" sz="1600" dirty="0">
                <a:cs typeface="Times New Roman" panose="02020603050405020304" pitchFamily="18" charset="0"/>
              </a:rPr>
              <a:t>protect wildlife from roadway traffic and to allow for the safe wildlife movement across the study area.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 smtClean="0">
                <a:cs typeface="Times New Roman" panose="02020603050405020304" pitchFamily="18" charset="0"/>
              </a:rPr>
              <a:t>Construction phase: To </a:t>
            </a:r>
            <a:r>
              <a:rPr lang="en-US" sz="1600" dirty="0">
                <a:cs typeface="Times New Roman" panose="02020603050405020304" pitchFamily="18" charset="0"/>
              </a:rPr>
              <a:t>protect all environmentally sensitive species in the area during the construction phase.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07085" y="3076366"/>
            <a:ext cx="2469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600" dirty="0">
                <a:cs typeface="Times New Roman" panose="02020603050405020304" pitchFamily="18" charset="0"/>
              </a:rPr>
              <a:t>Black footed Ferret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434" y="3610952"/>
            <a:ext cx="2800870" cy="20200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65481" y="5812815"/>
            <a:ext cx="3103735" cy="2693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" dirty="0" smtClean="0"/>
              <a:t>Photograph Provided by http</a:t>
            </a:r>
            <a:r>
              <a:rPr lang="en-US" sz="1150" dirty="0"/>
              <a:t>://davesgarden.com/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1543" y="5595989"/>
            <a:ext cx="3107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Grand Canyon beavertail cactus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77" y="3600461"/>
            <a:ext cx="2687162" cy="197685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80062" y="5558463"/>
            <a:ext cx="28269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Grand Canyon </a:t>
            </a:r>
            <a:r>
              <a:rPr lang="en-US" sz="1600" dirty="0" err="1" smtClean="0"/>
              <a:t>Cottontop</a:t>
            </a:r>
            <a:r>
              <a:rPr lang="en-US" sz="1600" dirty="0" smtClean="0"/>
              <a:t> Cactus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34271" y="5802802"/>
            <a:ext cx="34519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" dirty="0" smtClean="0"/>
              <a:t>Photograph Provided by http</a:t>
            </a:r>
            <a:r>
              <a:rPr lang="en-US" sz="1150" dirty="0"/>
              <a:t>://www.florafinder.com/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73" y="3610952"/>
            <a:ext cx="3077127" cy="199174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841476" y="5559425"/>
            <a:ext cx="1989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Varied </a:t>
            </a:r>
            <a:r>
              <a:rPr lang="en-US" sz="1600" dirty="0"/>
              <a:t>fishhook cactus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86178" y="5796044"/>
            <a:ext cx="3413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" dirty="0"/>
              <a:t>Photograph Provided by http://www.britannica.com/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10916593" y="5969000"/>
            <a:ext cx="542697" cy="2794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3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83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02377"/>
            <a:ext cx="9601196" cy="130386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Traffic Analysis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9758" y="2678681"/>
            <a:ext cx="4939510" cy="3191768"/>
          </a:xfrm>
        </p:spPr>
        <p:txBody>
          <a:bodyPr>
            <a:normAutofit fontScale="47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800" dirty="0" smtClean="0">
                <a:cs typeface="Times New Roman" panose="02020603050405020304" pitchFamily="18" charset="0"/>
              </a:rPr>
              <a:t>Diamond </a:t>
            </a:r>
            <a:r>
              <a:rPr lang="en-US" sz="3800" dirty="0">
                <a:cs typeface="Times New Roman" panose="02020603050405020304" pitchFamily="18" charset="0"/>
              </a:rPr>
              <a:t>Creek Rd and BNSF </a:t>
            </a:r>
            <a:r>
              <a:rPr lang="en-US" sz="3800" dirty="0" smtClean="0">
                <a:cs typeface="Times New Roman" panose="02020603050405020304" pitchFamily="18" charset="0"/>
              </a:rPr>
              <a:t>Crossing: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400" dirty="0" smtClean="0">
                <a:cs typeface="Times New Roman" panose="02020603050405020304" pitchFamily="18" charset="0"/>
              </a:rPr>
              <a:t>106 cars/day </a:t>
            </a:r>
            <a:endParaRPr lang="en-US" sz="3400" dirty="0"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400" dirty="0" smtClean="0">
                <a:cs typeface="Times New Roman" panose="02020603050405020304" pitchFamily="18" charset="0"/>
              </a:rPr>
              <a:t>38 people/day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400" dirty="0" smtClean="0">
                <a:cs typeface="Times New Roman" panose="02020603050405020304" pitchFamily="18" charset="0"/>
              </a:rPr>
              <a:t>86 trains/day</a:t>
            </a:r>
            <a:endParaRPr lang="en-US" sz="3800" dirty="0"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800" dirty="0">
                <a:cs typeface="Times New Roman" panose="02020603050405020304" pitchFamily="18" charset="0"/>
              </a:rPr>
              <a:t>Diamond Creek Rd </a:t>
            </a:r>
            <a:endParaRPr lang="en-US" sz="3800" dirty="0" smtClean="0"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400" dirty="0" smtClean="0">
                <a:cs typeface="Times New Roman" panose="02020603050405020304" pitchFamily="18" charset="0"/>
              </a:rPr>
              <a:t>2 </a:t>
            </a:r>
            <a:r>
              <a:rPr lang="en-US" sz="3400" dirty="0">
                <a:cs typeface="Times New Roman" panose="02020603050405020304" pitchFamily="18" charset="0"/>
              </a:rPr>
              <a:t>lane Highway and 1 lane in each direction.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800" dirty="0" smtClean="0">
                <a:cs typeface="Times New Roman" panose="02020603050405020304" pitchFamily="18" charset="0"/>
              </a:rPr>
              <a:t>ADOT Class </a:t>
            </a:r>
            <a:r>
              <a:rPr lang="en-US" sz="3800" dirty="0">
                <a:cs typeface="Times New Roman" panose="02020603050405020304" pitchFamily="18" charset="0"/>
              </a:rPr>
              <a:t>3 </a:t>
            </a:r>
            <a:endParaRPr lang="en-US" sz="3800" dirty="0" smtClean="0"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400" b="1" dirty="0" smtClean="0">
                <a:cs typeface="Times New Roman" panose="02020603050405020304" pitchFamily="18" charset="0"/>
              </a:rPr>
              <a:t>Highway </a:t>
            </a:r>
            <a:r>
              <a:rPr lang="en-US" sz="3400" b="1" dirty="0">
                <a:cs typeface="Times New Roman" panose="02020603050405020304" pitchFamily="18" charset="0"/>
              </a:rPr>
              <a:t>serving moderately developed areas</a:t>
            </a:r>
            <a:r>
              <a:rPr lang="en-US" sz="3400" dirty="0"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pic>
        <p:nvPicPr>
          <p:cNvPr id="9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72626" y="2560639"/>
            <a:ext cx="3936248" cy="33098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706027" y="5879068"/>
            <a:ext cx="306167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/>
              <a:t>Photograph Provided </a:t>
            </a:r>
            <a:r>
              <a:rPr lang="en-US" sz="1300" dirty="0" smtClean="0"/>
              <a:t>by: www.google/maps</a:t>
            </a:r>
            <a:endParaRPr lang="en-US" sz="13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713766" y="2702025"/>
            <a:ext cx="640135" cy="6157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91927" y="5257497"/>
            <a:ext cx="89960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Intersection</a:t>
            </a:r>
            <a:endParaRPr lang="en-US" sz="12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7832436" y="4701309"/>
            <a:ext cx="775855" cy="57265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06027" y="4176777"/>
            <a:ext cx="138691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Diamond Creek Rd.</a:t>
            </a:r>
            <a:endParaRPr lang="en-US" sz="12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7975599" y="4410673"/>
            <a:ext cx="565151" cy="5172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734087" y="4064722"/>
            <a:ext cx="10977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BNSF Railroad </a:t>
            </a:r>
            <a:endParaRPr lang="en-US" sz="12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9087198" y="4341721"/>
            <a:ext cx="142474" cy="17229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63501" y="5965568"/>
            <a:ext cx="542697" cy="2794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4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4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Determining Level Of Service (LOS)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660" y="2565174"/>
            <a:ext cx="3915189" cy="3384719"/>
          </a:xfrm>
        </p:spPr>
        <p:txBody>
          <a:bodyPr>
            <a:normAutofit fontScale="7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100" b="1" dirty="0" smtClean="0">
                <a:cs typeface="Times New Roman" panose="02020603050405020304" pitchFamily="18" charset="0"/>
              </a:rPr>
              <a:t>Criteria:</a:t>
            </a:r>
            <a:endParaRPr lang="en-US" sz="2100" b="1" dirty="0">
              <a:cs typeface="Times New Roman" panose="02020603050405020304" pitchFamily="18" charset="0"/>
            </a:endParaRPr>
          </a:p>
          <a:p>
            <a:pPr lvl="1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cs typeface="Times New Roman" panose="02020603050405020304" pitchFamily="18" charset="0"/>
              </a:rPr>
              <a:t>Free Flow Speed ( FFS ) = 47</a:t>
            </a:r>
          </a:p>
          <a:p>
            <a:pPr lvl="1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cs typeface="Times New Roman" panose="02020603050405020304" pitchFamily="18" charset="0"/>
              </a:rPr>
              <a:t>Width Lane = 11 ft.</a:t>
            </a:r>
          </a:p>
          <a:p>
            <a:pPr lvl="1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cs typeface="Times New Roman" panose="02020603050405020304" pitchFamily="18" charset="0"/>
              </a:rPr>
              <a:t>Shoulder Lane = 2 ft.</a:t>
            </a:r>
          </a:p>
          <a:p>
            <a:pPr lvl="1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cs typeface="Times New Roman" panose="02020603050405020304" pitchFamily="18" charset="0"/>
              </a:rPr>
              <a:t>Peak Hour Factor ( PHF ) = 0.9</a:t>
            </a:r>
          </a:p>
          <a:p>
            <a:pPr lvl="1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cs typeface="Times New Roman" panose="02020603050405020304" pitchFamily="18" charset="0"/>
              </a:rPr>
              <a:t>Demand Volume = 4.42 </a:t>
            </a:r>
            <a:r>
              <a:rPr lang="en-US" sz="1900" dirty="0" err="1">
                <a:cs typeface="Times New Roman" panose="02020603050405020304" pitchFamily="18" charset="0"/>
              </a:rPr>
              <a:t>Veh</a:t>
            </a:r>
            <a:r>
              <a:rPr lang="en-US" sz="1900" dirty="0">
                <a:cs typeface="Times New Roman" panose="02020603050405020304" pitchFamily="18" charset="0"/>
              </a:rPr>
              <a:t>/hr.</a:t>
            </a:r>
          </a:p>
          <a:p>
            <a:pPr lvl="1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cs typeface="Times New Roman" panose="02020603050405020304" pitchFamily="18" charset="0"/>
              </a:rPr>
              <a:t>Access point/mile = 40</a:t>
            </a:r>
          </a:p>
          <a:p>
            <a:pPr lvl="1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cs typeface="Times New Roman" panose="02020603050405020304" pitchFamily="18" charset="0"/>
              </a:rPr>
              <a:t>Terrain ( Level )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2"/>
              </p:nvPr>
            </p:nvSpPr>
            <p:spPr>
              <a:xfrm>
                <a:off x="5437849" y="2557083"/>
                <a:ext cx="5376456" cy="3975985"/>
              </a:xfrm>
            </p:spPr>
            <p:txBody>
              <a:bodyPr>
                <a:normAutofit fontScale="70000" lnSpcReduction="20000"/>
              </a:bodyPr>
              <a:lstStyle/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2100" b="1" dirty="0" smtClean="0">
                    <a:cs typeface="Times New Roman" panose="02020603050405020304" pitchFamily="18" charset="0"/>
                  </a:rPr>
                  <a:t>Where:</a:t>
                </a:r>
                <a:endParaRPr lang="en-US" sz="2100" b="1" dirty="0"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9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ATS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9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</m:sub>
                    </m:sSub>
                  </m:oMath>
                </a14:m>
                <a:r>
                  <a:rPr lang="en-US" sz="1900" dirty="0" smtClean="0">
                    <a:cs typeface="Times New Roman" panose="02020603050405020304" pitchFamily="18" charset="0"/>
                  </a:rPr>
                  <a:t> </a:t>
                </a:r>
                <a:r>
                  <a:rPr lang="en-US" sz="1900" dirty="0">
                    <a:cs typeface="Times New Roman" panose="02020603050405020304" pitchFamily="18" charset="0"/>
                  </a:rPr>
                  <a:t>= Average Traffic Speed</a:t>
                </a:r>
              </a:p>
              <a:p>
                <a:pPr lvl="2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en-US" sz="1900" dirty="0" smtClean="0">
                    <a:cs typeface="Times New Roman" panose="02020603050405020304" pitchFamily="18" charset="0"/>
                  </a:rPr>
                  <a:t>FFS</a:t>
                </a:r>
                <a:r>
                  <a:rPr lang="en-US" sz="1900" dirty="0">
                    <a:cs typeface="Times New Roman" panose="02020603050405020304" pitchFamily="18" charset="0"/>
                  </a:rPr>
                  <a:t>= Free Flow Speed</a:t>
                </a:r>
              </a:p>
              <a:p>
                <a:pPr lvl="2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en-US" sz="1900" dirty="0" smtClean="0">
                    <a:cs typeface="Times New Roman" panose="02020603050405020304" pitchFamily="18" charset="0"/>
                  </a:rPr>
                  <a:t>PHF</a:t>
                </a:r>
                <a:r>
                  <a:rPr lang="en-US" sz="1900" dirty="0">
                    <a:cs typeface="Times New Roman" panose="02020603050405020304" pitchFamily="18" charset="0"/>
                  </a:rPr>
                  <a:t>= Peak Hour Factor</a:t>
                </a:r>
              </a:p>
              <a:p>
                <a:pPr lvl="2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:r>
                  <a:rPr lang="en-US" sz="1900" dirty="0" smtClean="0">
                    <a:cs typeface="Times New Roman" panose="02020603050405020304" pitchFamily="18" charset="0"/>
                  </a:rPr>
                  <a:t>PFFS</a:t>
                </a:r>
                <a:r>
                  <a:rPr lang="en-US" sz="1900" dirty="0">
                    <a:cs typeface="Times New Roman" panose="02020603050405020304" pitchFamily="18" charset="0"/>
                  </a:rPr>
                  <a:t>= Percent Free Flow Speed</a:t>
                </a:r>
              </a:p>
              <a:p>
                <a:pPr lvl="2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1900" dirty="0">
                    <a:cs typeface="Times New Roman" panose="02020603050405020304" pitchFamily="18" charset="0"/>
                  </a:rPr>
                  <a:t>= Analysis flow rate in analysis direction </a:t>
                </a:r>
              </a:p>
              <a:p>
                <a:pPr lvl="2">
                  <a:lnSpc>
                    <a:spcPct val="16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900" dirty="0">
                    <a:cs typeface="Times New Roman" panose="02020603050405020304" pitchFamily="18" charset="0"/>
                  </a:rPr>
                  <a:t>= Analysis flow rate in opposing direction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5437849" y="2557083"/>
                <a:ext cx="5376456" cy="3975985"/>
              </a:xfrm>
              <a:blipFill rotWithShape="0">
                <a:blip r:embed="rId3"/>
                <a:stretch>
                  <a:fillRect t="-19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74423" y="5949894"/>
            <a:ext cx="542697" cy="2794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5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36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Cont... Determining LOS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298447" y="2560320"/>
                <a:ext cx="6514294" cy="3310128"/>
              </a:xfrm>
            </p:spPr>
            <p:txBody>
              <a:bodyPr>
                <a:normAutofit fontScale="70000" lnSpcReduction="20000"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ATS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𝐹𝐹𝑆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−0.00776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𝑛𝑝</m:t>
                        </m:r>
                      </m:sub>
                    </m:sSub>
                  </m:oMath>
                </a14:m>
                <a:endParaRPr lang="en-US" dirty="0">
                  <a:cs typeface="Times New Roman" panose="02020603050405020304" pitchFamily="18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dirty="0">
                  <a:cs typeface="Times New Roman" panose="02020603050405020304" pitchFamily="18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ATS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</m:sub>
                    </m:sSub>
                  </m:oMath>
                </a14:m>
                <a:r>
                  <a:rPr lang="en-US" dirty="0">
                    <a:cs typeface="Times New Roman" panose="02020603050405020304" pitchFamily="18" charset="0"/>
                  </a:rPr>
                  <a:t>  = 47 – </a:t>
                </a:r>
                <a:r>
                  <a:rPr lang="en-US" dirty="0" smtClean="0">
                    <a:cs typeface="Times New Roman" panose="02020603050405020304" pitchFamily="18" charset="0"/>
                  </a:rPr>
                  <a:t>0.00776 (</a:t>
                </a:r>
                <a:r>
                  <a:rPr lang="en-US" dirty="0">
                    <a:cs typeface="Times New Roman" panose="02020603050405020304" pitchFamily="18" charset="0"/>
                  </a:rPr>
                  <a:t>106+106</a:t>
                </a:r>
                <a:r>
                  <a:rPr lang="en-US" dirty="0" smtClean="0">
                    <a:cs typeface="Times New Roman" panose="02020603050405020304" pitchFamily="18" charset="0"/>
                  </a:rPr>
                  <a:t>) - </a:t>
                </a:r>
                <a:r>
                  <a:rPr lang="en-US" dirty="0">
                    <a:cs typeface="Times New Roman" panose="02020603050405020304" pitchFamily="18" charset="0"/>
                  </a:rPr>
                  <a:t>1.8 = 43.55488 mph</a:t>
                </a:r>
              </a:p>
              <a:p>
                <a:pPr marL="0" indent="0">
                  <a:buNone/>
                </a:pPr>
                <a:endParaRPr lang="en-US" dirty="0">
                  <a:cs typeface="Times New Roman" panose="02020603050405020304" pitchFamily="18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>
                    <a:cs typeface="Times New Roman" panose="02020603050405020304" pitchFamily="18" charset="0"/>
                  </a:rPr>
                  <a:t>PFFS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ATS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d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𝐹𝐹𝑆</m:t>
                        </m:r>
                      </m:den>
                    </m:f>
                  </m:oMath>
                </a14:m>
                <a:r>
                  <a:rPr lang="en-US" dirty="0">
                    <a:cs typeface="Times New Roman" panose="02020603050405020304" pitchFamily="18" charset="0"/>
                  </a:rPr>
                  <a:t> = (43.55488/47) = 0.926 = 92.6%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dirty="0">
                  <a:cs typeface="Times New Roman" panose="02020603050405020304" pitchFamily="18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>
                    <a:cs typeface="Times New Roman" panose="02020603050405020304" pitchFamily="18" charset="0"/>
                  </a:rPr>
                  <a:t>Since PFFS = 92.6% , LOS = A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dirty="0">
                  <a:cs typeface="Times New Roman" panose="02020603050405020304" pitchFamily="18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b="1" dirty="0">
                    <a:cs typeface="Times New Roman" panose="02020603050405020304" pitchFamily="18" charset="0"/>
                  </a:rPr>
                  <a:t>One lane Road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298447" y="2560320"/>
                <a:ext cx="6514294" cy="3310128"/>
              </a:xfrm>
              <a:blipFill rotWithShape="0">
                <a:blip r:embed="rId2"/>
                <a:stretch>
                  <a:fillRect l="-748" t="-25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96598" y="5969000"/>
            <a:ext cx="542697" cy="2794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6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108575" y="2624931"/>
            <a:ext cx="2460999" cy="26328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8038291" y="5319733"/>
            <a:ext cx="28583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Photograph Provided by: Google </a:t>
            </a:r>
            <a:r>
              <a:rPr lang="en-US" sz="1200" dirty="0" err="1"/>
              <a:t>SketchUP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7135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28028" y="5966078"/>
            <a:ext cx="542697" cy="2794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7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63827" y="1681387"/>
            <a:ext cx="10235550" cy="4132059"/>
          </a:xfrm>
        </p:spPr>
        <p:txBody>
          <a:bodyPr>
            <a:normAutofit/>
          </a:bodyPr>
          <a:lstStyle/>
          <a:p>
            <a:r>
              <a:rPr lang="en-US" sz="1600" b="1" dirty="0" smtClean="0"/>
              <a:t>Speed Limit</a:t>
            </a:r>
            <a:endParaRPr lang="en-US" sz="1600" b="1" dirty="0"/>
          </a:p>
          <a:p>
            <a:pPr lvl="1"/>
            <a:r>
              <a:rPr lang="en-US" sz="1500" dirty="0" smtClean="0"/>
              <a:t>The speed limit determined for the overpass was </a:t>
            </a:r>
            <a:r>
              <a:rPr lang="en-US" sz="1500" b="1" dirty="0" smtClean="0"/>
              <a:t>35 mph</a:t>
            </a:r>
          </a:p>
          <a:p>
            <a:pPr lvl="1"/>
            <a:r>
              <a:rPr lang="en-US" sz="1500" dirty="0" smtClean="0"/>
              <a:t>This was based off the speed limit in AZ-66</a:t>
            </a:r>
          </a:p>
          <a:p>
            <a:pPr lvl="1"/>
            <a:r>
              <a:rPr lang="en-US" sz="1500" dirty="0" smtClean="0"/>
              <a:t>Since the requirement for an urban highway is 30-50 mph we can confirm that our design speed limit complies with ADOT requirements</a:t>
            </a:r>
            <a:endParaRPr lang="en-US" sz="1500" b="1" dirty="0" smtClean="0"/>
          </a:p>
          <a:p>
            <a:r>
              <a:rPr lang="en-US" sz="1600" b="1" dirty="0" smtClean="0"/>
              <a:t>Equation for Maximum </a:t>
            </a:r>
            <a:r>
              <a:rPr lang="en-US" sz="1600" b="1" dirty="0"/>
              <a:t>S</a:t>
            </a:r>
            <a:r>
              <a:rPr lang="en-US" sz="1600" b="1" dirty="0" smtClean="0"/>
              <a:t>peed </a:t>
            </a:r>
            <a:r>
              <a:rPr lang="en-US" sz="1600" b="1" dirty="0"/>
              <a:t>L</a:t>
            </a:r>
            <a:r>
              <a:rPr lang="en-US" sz="1600" b="1" dirty="0" smtClean="0"/>
              <a:t>imit</a:t>
            </a:r>
          </a:p>
          <a:p>
            <a:pPr lvl="1"/>
            <a:r>
              <a:rPr lang="en-US" altLang="zh-CN" sz="1500" dirty="0" smtClean="0"/>
              <a:t>Less </a:t>
            </a:r>
            <a:r>
              <a:rPr lang="en-US" altLang="zh-CN" sz="1500" dirty="0"/>
              <a:t>than 55 mph (90 km/h</a:t>
            </a:r>
            <a:r>
              <a:rPr lang="en-US" altLang="zh-CN" sz="1500" dirty="0" smtClean="0"/>
              <a:t>), V=6S</a:t>
            </a:r>
          </a:p>
          <a:p>
            <a:pPr lvl="1"/>
            <a:r>
              <a:rPr lang="en-US" altLang="zh-CN" sz="1500" dirty="0" smtClean="0"/>
              <a:t>V = Speed Limit (mph)</a:t>
            </a:r>
          </a:p>
          <a:p>
            <a:pPr lvl="1"/>
            <a:r>
              <a:rPr lang="en-US" altLang="zh-CN" sz="1500" dirty="0" smtClean="0"/>
              <a:t>S = The maximum distance between two speed limit signs (miles)</a:t>
            </a:r>
          </a:p>
          <a:p>
            <a:pPr lvl="1"/>
            <a:r>
              <a:rPr lang="en-US" altLang="zh-CN" sz="1500" dirty="0"/>
              <a:t>3</a:t>
            </a:r>
            <a:r>
              <a:rPr lang="en-US" altLang="zh-CN" sz="1500" dirty="0" smtClean="0"/>
              <a:t>5 mph = 6S</a:t>
            </a:r>
          </a:p>
          <a:p>
            <a:pPr lvl="1"/>
            <a:r>
              <a:rPr lang="en-US" altLang="zh-CN" sz="1500" dirty="0" smtClean="0"/>
              <a:t>S = 35/6 = 5.83 miles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63827" y="675178"/>
            <a:ext cx="9786551" cy="684066"/>
          </a:xfrm>
        </p:spPr>
        <p:txBody>
          <a:bodyPr>
            <a:normAutofit fontScale="90000"/>
          </a:bodyPr>
          <a:lstStyle/>
          <a:p>
            <a:r>
              <a:rPr lang="en-US" dirty="0"/>
              <a:t>S</a:t>
            </a:r>
            <a:r>
              <a:rPr lang="en-US" dirty="0" smtClean="0"/>
              <a:t>peed </a:t>
            </a:r>
            <a:r>
              <a:rPr lang="en-US" dirty="0"/>
              <a:t>L</a:t>
            </a:r>
            <a:r>
              <a:rPr lang="en-US" dirty="0" smtClean="0"/>
              <a:t>imit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827" y="1438297"/>
            <a:ext cx="10010500" cy="146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2973" y="3082674"/>
            <a:ext cx="2333625" cy="28863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405278" y="5921344"/>
            <a:ext cx="27940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Photograph Provided By: streetsignusa.com</a:t>
            </a:r>
          </a:p>
        </p:txBody>
      </p:sp>
    </p:spTree>
    <p:extLst>
      <p:ext uri="{BB962C8B-B14F-4D97-AF65-F5344CB8AC3E}">
        <p14:creationId xmlns:p14="http://schemas.microsoft.com/office/powerpoint/2010/main" val="217314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-990033" y="393268"/>
            <a:ext cx="9601200" cy="1303337"/>
          </a:xfrm>
        </p:spPr>
        <p:txBody>
          <a:bodyPr/>
          <a:lstStyle/>
          <a:p>
            <a:r>
              <a:rPr lang="en-US" dirty="0"/>
              <a:t>Geotechnical Analysis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1365247" y="2043113"/>
            <a:ext cx="3981450" cy="382428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500" dirty="0"/>
              <a:t>A geotechnical report </a:t>
            </a:r>
            <a:r>
              <a:rPr lang="en-US" sz="1500" dirty="0" smtClean="0"/>
              <a:t>was </a:t>
            </a:r>
            <a:r>
              <a:rPr lang="en-US" sz="1500" dirty="0"/>
              <a:t>used to approximate soil conditions on site</a:t>
            </a:r>
            <a:r>
              <a:rPr lang="en-US" sz="1500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dirty="0"/>
              <a:t>Subsurface </a:t>
            </a:r>
            <a:r>
              <a:rPr lang="en-US" sz="1500" dirty="0" smtClean="0"/>
              <a:t>soils: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100" dirty="0" smtClean="0"/>
              <a:t>clayey </a:t>
            </a:r>
            <a:r>
              <a:rPr lang="en-US" sz="1100" dirty="0"/>
              <a:t>sand with gravel </a:t>
            </a:r>
            <a:r>
              <a:rPr lang="en-US" sz="1100" dirty="0" smtClean="0"/>
              <a:t>down to a depth of about 7 </a:t>
            </a:r>
            <a:r>
              <a:rPr lang="en-US" sz="1100" dirty="0" err="1" smtClean="0"/>
              <a:t>ft</a:t>
            </a:r>
            <a:r>
              <a:rPr lang="en-US" sz="1100" dirty="0" smtClean="0"/>
              <a:t> and </a:t>
            </a:r>
            <a:r>
              <a:rPr lang="en-US" sz="1100" dirty="0"/>
              <a:t>silty </a:t>
            </a:r>
            <a:r>
              <a:rPr lang="en-US" sz="1100" dirty="0" smtClean="0"/>
              <a:t>sand below that.</a:t>
            </a:r>
            <a:endParaRPr lang="en-US" sz="11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500" dirty="0" smtClean="0"/>
              <a:t>Low plasticity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dirty="0" smtClean="0"/>
              <a:t>The density of the soil is loose and is consolidate under a foundation load.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dirty="0" smtClean="0"/>
              <a:t>Engineered fill is recommended for construction.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99" y="1485900"/>
            <a:ext cx="7820008" cy="114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860" y="720437"/>
            <a:ext cx="4352768" cy="524564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28028" y="5966078"/>
            <a:ext cx="542697" cy="2794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8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9860" y="5953090"/>
            <a:ext cx="446430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 smtClean="0"/>
              <a:t>Photograph Provided By: Hualapai </a:t>
            </a:r>
            <a:r>
              <a:rPr lang="en-US" sz="1300" dirty="0"/>
              <a:t>Cultural Center Soils Report</a:t>
            </a:r>
          </a:p>
        </p:txBody>
      </p:sp>
    </p:spTree>
    <p:extLst>
      <p:ext uri="{BB962C8B-B14F-4D97-AF65-F5344CB8AC3E}">
        <p14:creationId xmlns:p14="http://schemas.microsoft.com/office/powerpoint/2010/main" val="98221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2437</TotalTime>
  <Words>1716</Words>
  <Application>Microsoft Office PowerPoint</Application>
  <PresentationFormat>Widescreen</PresentationFormat>
  <Paragraphs>314</Paragraphs>
  <Slides>34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Cambria Math</vt:lpstr>
      <vt:lpstr>方正舒体</vt:lpstr>
      <vt:lpstr>Garamond</vt:lpstr>
      <vt:lpstr>Times New Roman</vt:lpstr>
      <vt:lpstr>Organic</vt:lpstr>
      <vt:lpstr>PowerPoint Presentation</vt:lpstr>
      <vt:lpstr>Project Overview</vt:lpstr>
      <vt:lpstr>Project Details</vt:lpstr>
      <vt:lpstr>Environmental Analysis</vt:lpstr>
      <vt:lpstr>Traffic Analysis</vt:lpstr>
      <vt:lpstr>Determining Level Of Service (LOS)</vt:lpstr>
      <vt:lpstr>Cont... Determining LOS</vt:lpstr>
      <vt:lpstr>Speed Limit</vt:lpstr>
      <vt:lpstr>Geotechnical Analysis</vt:lpstr>
      <vt:lpstr>Hydrologic Analysis – Rational Method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Google SketchUp</vt:lpstr>
      <vt:lpstr>Design Criteria Roadway</vt:lpstr>
      <vt:lpstr>Design Criteria Superstructure</vt:lpstr>
      <vt:lpstr>Fill Dirt</vt:lpstr>
      <vt:lpstr>Type of Concrete</vt:lpstr>
      <vt:lpstr>PowerPoint Presentation</vt:lpstr>
      <vt:lpstr>Construction of Overpass</vt:lpstr>
      <vt:lpstr>Construction of Overpass Cont..</vt:lpstr>
      <vt:lpstr>Construction of Overpass Cont…</vt:lpstr>
      <vt:lpstr>Construction of Overpass Cont…</vt:lpstr>
      <vt:lpstr>Construction of Overpass Cont…</vt:lpstr>
      <vt:lpstr>Construction of Overpass Cont…</vt:lpstr>
      <vt:lpstr>Construction of Overpass Cont…</vt:lpstr>
      <vt:lpstr>Cost of Staffing</vt:lpstr>
      <vt:lpstr>Staffing Hours</vt:lpstr>
      <vt:lpstr>Cost of Engineering Services</vt:lpstr>
      <vt:lpstr>Cost of Materials</vt:lpstr>
      <vt:lpstr>Special Thanks</vt:lpstr>
      <vt:lpstr>Questions?</vt:lpstr>
    </vt:vector>
  </TitlesOfParts>
  <Company>Northern Arizona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Peach Springs Railroad Grade Separation Team</dc:title>
  <dc:creator>Breanna Rachel Smith</dc:creator>
  <cp:lastModifiedBy>Breanna Rachel Smith</cp:lastModifiedBy>
  <cp:revision>187</cp:revision>
  <cp:lastPrinted>2015-10-27T20:48:45Z</cp:lastPrinted>
  <dcterms:created xsi:type="dcterms:W3CDTF">2015-04-10T21:02:37Z</dcterms:created>
  <dcterms:modified xsi:type="dcterms:W3CDTF">2015-12-11T18:39:08Z</dcterms:modified>
</cp:coreProperties>
</file>